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59"/>
  </p:notesMasterIdLst>
  <p:sldIdLst>
    <p:sldId id="256" r:id="rId6"/>
    <p:sldId id="257" r:id="rId7"/>
    <p:sldId id="260" r:id="rId8"/>
    <p:sldId id="258" r:id="rId9"/>
    <p:sldId id="259" r:id="rId10"/>
    <p:sldId id="261" r:id="rId11"/>
    <p:sldId id="262" r:id="rId12"/>
    <p:sldId id="263" r:id="rId13"/>
    <p:sldId id="264" r:id="rId14"/>
    <p:sldId id="265"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D2B9DC-D816-83AB-7B38-F306545690FF}" name="Shannon Loomis" initials="SL" userId="S::sloomis@iqsolutions.com::7dce24dd-cf5a-472d-aa4e-89f176b33924" providerId="AD"/>
  <p188:author id="{B8CB17DE-19E6-0715-9B8A-41E82D9AF9F4}" name="Alexandra Podolny" initials="AP" userId="S::apodolny@iqsolutions.com::7cef7ee7-4ae3-4d48-9eec-bd7d7d0d5cf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ofia Cabrera" initials="SC" lastIdx="4" clrIdx="0">
    <p:extLst>
      <p:ext uri="{19B8F6BF-5375-455C-9EA6-DF929625EA0E}">
        <p15:presenceInfo xmlns:p15="http://schemas.microsoft.com/office/powerpoint/2012/main" userId="S::scabrera@iqsolutions.com::35936e22-1ff5-4488-9926-923674aa752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8356"/>
    <a:srgbClr val="005996"/>
    <a:srgbClr val="1E384C"/>
    <a:srgbClr val="0C2744"/>
    <a:srgbClr val="000050"/>
    <a:srgbClr val="00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273EC6-B080-495C-863E-5B61C62F959A}" v="8" dt="2024-09-04T14:23:56.6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8486" autoAdjust="0"/>
  </p:normalViewPr>
  <p:slideViewPr>
    <p:cSldViewPr snapToGrid="0">
      <p:cViewPr varScale="1">
        <p:scale>
          <a:sx n="74" d="100"/>
          <a:sy n="74" d="100"/>
        </p:scale>
        <p:origin x="1794"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commentAuthors" Target="commentAuthor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6E7834-78E2-45A9-81D1-3847E5218915}" type="datetimeFigureOut">
              <a:rPr lang="en-US" smtClean="0"/>
              <a:t>9/4/2024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49E038-CC58-4347-8E05-52CE6EEB923B}" type="slidenum">
              <a:rPr lang="en-US" smtClean="0"/>
              <a:t>‹#›</a:t>
            </a:fld>
            <a:endParaRPr lang="en-US" dirty="0"/>
          </a:p>
        </p:txBody>
      </p:sp>
    </p:spTree>
    <p:extLst>
      <p:ext uri="{BB962C8B-B14F-4D97-AF65-F5344CB8AC3E}">
        <p14:creationId xmlns:p14="http://schemas.microsoft.com/office/powerpoint/2010/main" val="459195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samhsa.gov/dtac/ccp-toolkit/train-your-ccp-staff"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0000"/>
                </a:solidFill>
                <a:latin typeface="Arial" panose="020B0604020202020204" pitchFamily="34" charset="0"/>
              </a:rPr>
              <a:t>Begin </a:t>
            </a:r>
            <a:r>
              <a:rPr lang="en-US" sz="1200" b="0" i="0" u="none" strike="noStrike" baseline="0" dirty="0">
                <a:solidFill>
                  <a:srgbClr val="000000"/>
                </a:solidFill>
                <a:latin typeface="Arial" panose="020B0604020202020204" pitchFamily="34" charset="0"/>
              </a:rPr>
              <a:t>the course by welcoming participants and introducing yourself.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1</a:t>
            </a:fld>
            <a:endParaRPr lang="en-US" dirty="0"/>
          </a:p>
        </p:txBody>
      </p:sp>
    </p:spTree>
    <p:extLst>
      <p:ext uri="{BB962C8B-B14F-4D97-AF65-F5344CB8AC3E}">
        <p14:creationId xmlns:p14="http://schemas.microsoft.com/office/powerpoint/2010/main" val="2948035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Ask participants </a:t>
            </a:r>
            <a:r>
              <a:rPr lang="en-US" sz="1200" b="0" i="0" u="none" strike="noStrike" baseline="0" dirty="0">
                <a:solidFill>
                  <a:srgbClr val="000000"/>
                </a:solidFill>
                <a:latin typeface="Arial" panose="020B0604020202020204" pitchFamily="34" charset="0"/>
              </a:rPr>
              <a:t>to introduce themselves by sharing the following: </a:t>
            </a:r>
          </a:p>
          <a:p>
            <a:r>
              <a:rPr lang="en-US" sz="1200" b="0" i="0" u="none" strike="noStrike" baseline="0" dirty="0">
                <a:solidFill>
                  <a:srgbClr val="000000"/>
                </a:solidFill>
                <a:latin typeface="Arial" panose="020B0604020202020204" pitchFamily="34" charset="0"/>
              </a:rPr>
              <a:t>• Their names and pronouns</a:t>
            </a:r>
          </a:p>
          <a:p>
            <a:r>
              <a:rPr lang="en-US" sz="1200" b="0" i="0" u="none" strike="noStrike" baseline="0" dirty="0">
                <a:solidFill>
                  <a:srgbClr val="000000"/>
                </a:solidFill>
                <a:latin typeface="Arial" panose="020B0604020202020204" pitchFamily="34" charset="0"/>
              </a:rPr>
              <a:t>• Their role or position in the CCP </a:t>
            </a:r>
          </a:p>
          <a:p>
            <a:r>
              <a:rPr lang="en-US" sz="1200" b="0" i="0" u="none" strike="noStrike" baseline="0" dirty="0">
                <a:solidFill>
                  <a:srgbClr val="000000"/>
                </a:solidFill>
                <a:latin typeface="Arial" panose="020B0604020202020204" pitchFamily="34" charset="0"/>
              </a:rPr>
              <a:t>• Something they’ve done that they think no one else here has done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During the introductions, if someone else in the room has done what the person introducing him- or herself has done, then the participant must state something else until he or she finds something no one else has done. </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2</a:t>
            </a:fld>
            <a:endParaRPr lang="en-US" dirty="0"/>
          </a:p>
        </p:txBody>
      </p:sp>
    </p:spTree>
    <p:extLst>
      <p:ext uri="{BB962C8B-B14F-4D97-AF65-F5344CB8AC3E}">
        <p14:creationId xmlns:p14="http://schemas.microsoft.com/office/powerpoint/2010/main" val="1938566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7390"/>
            <a:r>
              <a:rPr lang="en-US" sz="1100" b="1" i="0" u="none" strike="noStrike" baseline="0" dirty="0">
                <a:latin typeface="Arial" panose="020B0604020202020204" pitchFamily="34" charset="0"/>
              </a:rPr>
              <a:t>Review </a:t>
            </a:r>
            <a:r>
              <a:rPr lang="en-US" sz="1100" b="0" i="0" u="none" strike="noStrike" baseline="0" dirty="0">
                <a:latin typeface="Arial" panose="020B0604020202020204" pitchFamily="34" charset="0"/>
              </a:rPr>
              <a:t>objectives of the course. Note that the course agenda and objectives appear in the workbook.</a:t>
            </a:r>
          </a:p>
          <a:p>
            <a:endParaRPr lang="en-US" sz="900" b="0" i="0" u="none" strike="noStrike" baseline="0" dirty="0">
              <a:latin typeface="Arial" panose="020B0604020202020204" pitchFamily="34" charset="0"/>
            </a:endParaRPr>
          </a:p>
          <a:p>
            <a:pPr marR="3460"/>
            <a:r>
              <a:rPr lang="en-US" sz="1100" b="1" i="0" u="none" strike="noStrike" baseline="0" dirty="0">
                <a:latin typeface="Arial" panose="020B0604020202020204" pitchFamily="34" charset="0"/>
              </a:rPr>
              <a:t>Objectives</a:t>
            </a:r>
            <a:r>
              <a:rPr lang="en-US" sz="1100" b="0" i="0" u="none" strike="noStrike" baseline="0" dirty="0">
                <a:latin typeface="Arial" panose="020B0604020202020204" pitchFamily="34" charset="0"/>
              </a:rPr>
              <a:t>—By the end of the course, participants will be able to do the following:</a:t>
            </a:r>
          </a:p>
          <a:p>
            <a:pPr marL="171450" marR="3460" indent="-171450">
              <a:buFont typeface="Arial" panose="020B0604020202020204" pitchFamily="34" charset="0"/>
              <a:buChar char="•"/>
            </a:pPr>
            <a:r>
              <a:rPr lang="en-US" sz="1100" b="0" i="0" u="none" strike="noStrike" baseline="0" dirty="0">
                <a:latin typeface="Arial" panose="020B0604020202020204" pitchFamily="34" charset="0"/>
              </a:rPr>
              <a:t>Recognize program successes and challenges.</a:t>
            </a:r>
          </a:p>
          <a:p>
            <a:pPr marL="171450" marR="11640" indent="-171450">
              <a:buFont typeface="Arial" panose="020B0604020202020204" pitchFamily="34" charset="0"/>
              <a:buChar char="•"/>
            </a:pPr>
            <a:r>
              <a:rPr lang="en-US" sz="1100" b="0" i="0" u="none" strike="noStrike" baseline="0" dirty="0">
                <a:latin typeface="Arial" panose="020B0604020202020204" pitchFamily="34" charset="0"/>
              </a:rPr>
              <a:t>Identify the current needs of individuals, the community, and staff.</a:t>
            </a:r>
          </a:p>
          <a:p>
            <a:pPr marL="171450" marR="1000" indent="-171450">
              <a:buFont typeface="Arial" panose="020B0604020202020204" pitchFamily="34" charset="0"/>
              <a:buChar char="•"/>
            </a:pPr>
            <a:r>
              <a:rPr lang="en-US" sz="1100" b="0" i="0" u="none" strike="noStrike" baseline="0" dirty="0">
                <a:latin typeface="Arial" panose="020B0604020202020204" pitchFamily="34" charset="0"/>
              </a:rPr>
              <a:t>Identify current service needs, and utilize appropriate skills.</a:t>
            </a:r>
          </a:p>
          <a:p>
            <a:pPr marL="171450" marR="13350" indent="-171450">
              <a:buFont typeface="Arial" panose="020B0604020202020204" pitchFamily="34" charset="0"/>
              <a:buChar char="•"/>
            </a:pPr>
            <a:r>
              <a:rPr lang="en-US" sz="1100" b="0" i="0" u="none" strike="noStrike" baseline="0" dirty="0">
                <a:latin typeface="Arial" panose="020B0604020202020204" pitchFamily="34" charset="0"/>
              </a:rPr>
              <a:t>Identify effective approaches to program management.</a:t>
            </a:r>
          </a:p>
          <a:p>
            <a:pPr marL="171450" marR="13350" indent="-171450">
              <a:buFont typeface="Arial" panose="020B0604020202020204" pitchFamily="34" charset="0"/>
              <a:buChar char="•"/>
            </a:pPr>
            <a:r>
              <a:rPr lang="en-US" sz="1100" b="0" i="0" u="none" strike="noStrike" baseline="0" dirty="0">
                <a:latin typeface="Arial" panose="020B0604020202020204" pitchFamily="34" charset="0"/>
              </a:rPr>
              <a:t>Apply techniques for managing stress.</a:t>
            </a:r>
          </a:p>
          <a:p>
            <a:pPr lvl="2"/>
            <a:endParaRPr lang="en-US" sz="1100" b="0" i="0" u="none" strike="noStrike" baseline="0" dirty="0">
              <a:latin typeface="Arial" panose="020B0604020202020204" pitchFamily="34" charset="0"/>
            </a:endParaRPr>
          </a:p>
          <a:p>
            <a:pPr marR="3460"/>
            <a:r>
              <a:rPr lang="en-US" sz="1100" b="1" i="0" u="none" strike="noStrike" baseline="0" dirty="0">
                <a:latin typeface="Arial" panose="020B0604020202020204" pitchFamily="34" charset="0"/>
              </a:rPr>
              <a:t>Emphasize </a:t>
            </a:r>
            <a:r>
              <a:rPr lang="en-US" sz="1100" b="0" i="0" u="none" strike="noStrike" baseline="0" dirty="0">
                <a:latin typeface="Arial" panose="020B0604020202020204" pitchFamily="34" charset="0"/>
              </a:rPr>
              <a:t>the theme of this course is to utilize activities and group interaction to reflect on what has been accomplished during the RSP to date, identify next steps, and begin to think about phasedown.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3</a:t>
            </a:fld>
            <a:endParaRPr lang="en-US" dirty="0"/>
          </a:p>
        </p:txBody>
      </p:sp>
    </p:spTree>
    <p:extLst>
      <p:ext uri="{BB962C8B-B14F-4D97-AF65-F5344CB8AC3E}">
        <p14:creationId xmlns:p14="http://schemas.microsoft.com/office/powerpoint/2010/main" val="580758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Review </a:t>
            </a:r>
            <a:r>
              <a:rPr lang="en-US" sz="1200" b="0" i="0" u="none" strike="noStrike" baseline="0" dirty="0">
                <a:solidFill>
                  <a:srgbClr val="000000"/>
                </a:solidFill>
                <a:latin typeface="Arial" panose="020B0604020202020204" pitchFamily="34" charset="0"/>
              </a:rPr>
              <a:t>the course schedule, and discuss how the objectives will be addressed during the training. </a:t>
            </a:r>
          </a:p>
          <a:p>
            <a:r>
              <a:rPr lang="en-US" sz="1200" b="0" i="0" u="none" strike="noStrike" baseline="0" dirty="0">
                <a:solidFill>
                  <a:srgbClr val="000000"/>
                </a:solidFill>
                <a:latin typeface="Arial" panose="020B0604020202020204" pitchFamily="34" charset="0"/>
              </a:rPr>
              <a:t>Be sure to </a:t>
            </a:r>
            <a:r>
              <a:rPr lang="en-US" sz="1200" b="1" i="0" u="none" strike="noStrike" baseline="0" dirty="0">
                <a:solidFill>
                  <a:srgbClr val="000000"/>
                </a:solidFill>
                <a:latin typeface="Arial" panose="020B0604020202020204" pitchFamily="34" charset="0"/>
              </a:rPr>
              <a:t>cover </a:t>
            </a:r>
            <a:r>
              <a:rPr lang="en-US" sz="1200" b="0" i="0" u="none" strike="noStrike" baseline="0" dirty="0">
                <a:solidFill>
                  <a:srgbClr val="000000"/>
                </a:solidFill>
                <a:latin typeface="Arial" panose="020B0604020202020204" pitchFamily="34" charset="0"/>
              </a:rPr>
              <a:t>logistical details, such as the following: </a:t>
            </a:r>
          </a:p>
          <a:p>
            <a:r>
              <a:rPr lang="en-US" sz="1200" b="0" i="0" u="none" strike="noStrike" baseline="0" dirty="0">
                <a:solidFill>
                  <a:srgbClr val="000000"/>
                </a:solidFill>
                <a:latin typeface="Arial" panose="020B0604020202020204" pitchFamily="34" charset="0"/>
              </a:rPr>
              <a:t>• Lunch and break times and locations </a:t>
            </a:r>
          </a:p>
          <a:p>
            <a:r>
              <a:rPr lang="en-US" sz="1200" b="0" i="0" u="none" strike="noStrike" baseline="0" dirty="0">
                <a:solidFill>
                  <a:srgbClr val="000000"/>
                </a:solidFill>
                <a:latin typeface="Arial" panose="020B0604020202020204" pitchFamily="34" charset="0"/>
              </a:rPr>
              <a:t>• Restroom locations </a:t>
            </a:r>
          </a:p>
          <a:p>
            <a:r>
              <a:rPr lang="en-US" sz="1200" b="0" i="0" u="none" strike="noStrike" baseline="0" dirty="0">
                <a:solidFill>
                  <a:srgbClr val="000000"/>
                </a:solidFill>
                <a:latin typeface="Arial" panose="020B0604020202020204" pitchFamily="34" charset="0"/>
              </a:rPr>
              <a:t>• Time (follow clock in the room) </a:t>
            </a:r>
            <a:endParaRPr lang="en-US" sz="1200" b="0" i="0" u="none" strike="noStrike" baseline="0" dirty="0">
              <a:solidFill>
                <a:srgbClr val="000000"/>
              </a:solidFill>
              <a:effectLst/>
              <a:latin typeface="Arial" panose="020B0604020202020204" pitchFamily="34" charset="0"/>
            </a:endParaRPr>
          </a:p>
          <a:p>
            <a:r>
              <a:rPr lang="en-US" sz="1200" b="0" i="0" u="none" strike="noStrike" baseline="0" dirty="0">
                <a:solidFill>
                  <a:srgbClr val="000000"/>
                </a:solidFill>
                <a:latin typeface="Arial" panose="020B0604020202020204" pitchFamily="34" charset="0"/>
              </a:rPr>
              <a:t>• </a:t>
            </a:r>
            <a:r>
              <a:rPr lang="en-US" sz="1200" b="0" dirty="0">
                <a:effectLst/>
                <a:latin typeface="Segoe UI" panose="020B0502040204020203" pitchFamily="34" charset="0"/>
              </a:rPr>
              <a:t>Include any special instructions for virtual training, if applicable</a:t>
            </a:r>
            <a:br>
              <a:rPr lang="en-US" sz="1200" b="0" dirty="0">
                <a:effectLst/>
                <a:latin typeface="Segoe UI" panose="020B0502040204020203" pitchFamily="34" charset="0"/>
              </a:rPr>
            </a:br>
            <a:r>
              <a:rPr lang="en-US" sz="1200" b="0" i="0" u="none" strike="noStrike" baseline="0" dirty="0">
                <a:solidFill>
                  <a:srgbClr val="000000"/>
                </a:solidFill>
                <a:latin typeface="Arial" panose="020B0604020202020204" pitchFamily="34" charset="0"/>
              </a:rPr>
              <a:t>• A</a:t>
            </a:r>
            <a:r>
              <a:rPr lang="en-US" sz="1200" b="0" dirty="0">
                <a:effectLst/>
                <a:latin typeface="Segoe UI" panose="020B0502040204020203" pitchFamily="34" charset="0"/>
              </a:rPr>
              <a:t>ddress safety protocols, such as physical distancing, and building evacuation routes</a:t>
            </a:r>
            <a:endParaRPr lang="en-US" sz="1200" b="0" i="0" u="none" strike="noStrike" baseline="0" dirty="0">
              <a:solidFill>
                <a:srgbClr val="000000"/>
              </a:solidFill>
              <a:latin typeface="Arial" panose="020B0604020202020204" pitchFamily="34" charset="0"/>
            </a:endParaRPr>
          </a:p>
          <a:p>
            <a:pPr marL="285750" indent="-285750">
              <a:buFont typeface="Arial" panose="020B0604020202020204" pitchFamily="34" charset="0"/>
              <a:buChar char="•"/>
            </a:pPr>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Pause and ask </a:t>
            </a:r>
            <a:r>
              <a:rPr lang="en-US" sz="1200" b="0" i="0" u="none" strike="noStrike" baseline="0" dirty="0">
                <a:solidFill>
                  <a:srgbClr val="000000"/>
                </a:solidFill>
                <a:latin typeface="Arial" panose="020B0604020202020204" pitchFamily="34" charset="0"/>
              </a:rPr>
              <a:t>for participants’ reactions or questions. </a:t>
            </a:r>
          </a:p>
          <a:p>
            <a:r>
              <a:rPr lang="en-US" sz="1200" b="0" i="0" u="none" strike="noStrike" baseline="0" dirty="0">
                <a:solidFill>
                  <a:srgbClr val="000000"/>
                </a:solidFill>
                <a:latin typeface="Arial" panose="020B0604020202020204" pitchFamily="34" charset="0"/>
              </a:rPr>
              <a:t>	</a:t>
            </a:r>
          </a:p>
          <a:p>
            <a:r>
              <a:rPr lang="en-US" sz="1200" b="1" i="0" u="none" strike="noStrike" baseline="0" dirty="0">
                <a:solidFill>
                  <a:srgbClr val="000000"/>
                </a:solidFill>
                <a:latin typeface="Arial" panose="020B0604020202020204" pitchFamily="34" charset="0"/>
              </a:rPr>
              <a:t>Introduce </a:t>
            </a:r>
            <a:r>
              <a:rPr lang="en-US" sz="1200" b="0" i="0" u="none" strike="noStrike" baseline="0" dirty="0">
                <a:solidFill>
                  <a:srgbClr val="000000"/>
                </a:solidFill>
                <a:latin typeface="Arial" panose="020B0604020202020204" pitchFamily="34" charset="0"/>
              </a:rPr>
              <a:t>the </a:t>
            </a:r>
            <a:r>
              <a:rPr lang="en-US" sz="1200" b="0" i="1" u="none" strike="noStrike" baseline="0" dirty="0">
                <a:solidFill>
                  <a:srgbClr val="000000"/>
                </a:solidFill>
                <a:latin typeface="Arial" panose="020B0604020202020204" pitchFamily="34" charset="0"/>
              </a:rPr>
              <a:t>CCP RSP Midprogram Participant Workbook</a:t>
            </a:r>
            <a:r>
              <a:rPr lang="en-US" sz="1200" b="0" i="0" u="none" strike="noStrike" baseline="0" dirty="0">
                <a:solidFill>
                  <a:srgbClr val="000000"/>
                </a:solidFill>
                <a:latin typeface="Arial" panose="020B0604020202020204" pitchFamily="34" charset="0"/>
              </a:rPr>
              <a:t>, and describe how it will be used during the course. </a:t>
            </a:r>
          </a:p>
          <a:p>
            <a:r>
              <a:rPr lang="en-US" sz="1200" b="0" i="0" u="none" strike="noStrike" baseline="0" dirty="0">
                <a:solidFill>
                  <a:srgbClr val="000000"/>
                </a:solidFill>
                <a:latin typeface="Arial" panose="020B0604020202020204" pitchFamily="34" charset="0"/>
              </a:rPr>
              <a:t>Highlight the following: </a:t>
            </a:r>
          </a:p>
          <a:p>
            <a:r>
              <a:rPr lang="en-US" sz="1200" b="0" i="0" u="none" strike="noStrike" baseline="0" dirty="0">
                <a:solidFill>
                  <a:srgbClr val="000000"/>
                </a:solidFill>
                <a:latin typeface="Arial" panose="020B0604020202020204" pitchFamily="34" charset="0"/>
              </a:rPr>
              <a:t>• The workbook will be used to convey key concepts covered in the course. </a:t>
            </a:r>
          </a:p>
          <a:p>
            <a:r>
              <a:rPr lang="en-US" sz="1200" b="0" i="0" u="none" strike="noStrike" baseline="0" dirty="0">
                <a:solidFill>
                  <a:srgbClr val="000000"/>
                </a:solidFill>
                <a:latin typeface="Arial" panose="020B0604020202020204" pitchFamily="34" charset="0"/>
              </a:rPr>
              <a:t>• There is space to make notes and capture reflections.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4</a:t>
            </a:fld>
            <a:endParaRPr lang="en-US" dirty="0"/>
          </a:p>
        </p:txBody>
      </p:sp>
    </p:spTree>
    <p:extLst>
      <p:ext uri="{BB962C8B-B14F-4D97-AF65-F5344CB8AC3E}">
        <p14:creationId xmlns:p14="http://schemas.microsoft.com/office/powerpoint/2010/main" val="199378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Arial" panose="020B0604020202020204" pitchFamily="34" charset="0"/>
              </a:rPr>
              <a:t>As in any course, having agreed-upon norms is helpful. </a:t>
            </a:r>
            <a:r>
              <a:rPr lang="en-US" sz="1200" b="1" i="0" u="none" strike="noStrike" baseline="0" dirty="0">
                <a:solidFill>
                  <a:srgbClr val="000000"/>
                </a:solidFill>
                <a:latin typeface="Arial" panose="020B0604020202020204" pitchFamily="34" charset="0"/>
              </a:rPr>
              <a:t>Write </a:t>
            </a:r>
            <a:r>
              <a:rPr lang="en-US" sz="1200" b="0" i="0" u="none" strike="noStrike" baseline="0" dirty="0">
                <a:solidFill>
                  <a:srgbClr val="000000"/>
                </a:solidFill>
                <a:latin typeface="Arial" panose="020B0604020202020204" pitchFamily="34" charset="0"/>
              </a:rPr>
              <a:t>the following guidelines on a tear sheet, and review them with participants. These guidelines also appear in the </a:t>
            </a:r>
            <a:r>
              <a:rPr lang="en-US" sz="1200" b="0" i="1" u="none" strike="noStrike" baseline="0" dirty="0">
                <a:solidFill>
                  <a:srgbClr val="000000"/>
                </a:solidFill>
                <a:latin typeface="Arial" panose="020B0604020202020204" pitchFamily="34" charset="0"/>
              </a:rPr>
              <a:t>CCP RSP Midprogram Training Participant Workbook</a:t>
            </a:r>
            <a:r>
              <a:rPr lang="en-US" sz="1200" b="0" i="0" u="none" strike="noStrike" baseline="0" dirty="0">
                <a:solidFill>
                  <a:srgbClr val="000000"/>
                </a:solidFill>
                <a:latin typeface="Arial" panose="020B0604020202020204" pitchFamily="34" charset="0"/>
              </a:rPr>
              <a:t>. </a:t>
            </a:r>
          </a:p>
          <a:p>
            <a:r>
              <a:rPr lang="en-US" sz="1200" b="0" i="0" u="none" strike="noStrike" baseline="0" dirty="0">
                <a:solidFill>
                  <a:srgbClr val="000000"/>
                </a:solidFill>
                <a:latin typeface="Arial" panose="020B0604020202020204" pitchFamily="34" charset="0"/>
              </a:rPr>
              <a:t>• Keep time (start on time, return from breaks on time, end on time). </a:t>
            </a:r>
          </a:p>
          <a:p>
            <a:r>
              <a:rPr lang="en-US" sz="1200" b="0" i="0" u="none" strike="noStrike" baseline="0" dirty="0">
                <a:solidFill>
                  <a:srgbClr val="000000"/>
                </a:solidFill>
                <a:latin typeface="Arial" panose="020B0604020202020204" pitchFamily="34" charset="0"/>
              </a:rPr>
              <a:t>• Switch mobile phones off or silence them. </a:t>
            </a:r>
          </a:p>
          <a:p>
            <a:r>
              <a:rPr lang="en-US" sz="1200" b="0" i="0" u="none" strike="noStrike" baseline="0" dirty="0">
                <a:solidFill>
                  <a:srgbClr val="000000"/>
                </a:solidFill>
                <a:latin typeface="Arial" panose="020B0604020202020204" pitchFamily="34" charset="0"/>
              </a:rPr>
              <a:t>• Participate fully. </a:t>
            </a:r>
          </a:p>
          <a:p>
            <a:r>
              <a:rPr lang="en-US" sz="1200" b="0" i="0" u="none" strike="noStrike" baseline="0" dirty="0">
                <a:solidFill>
                  <a:srgbClr val="000000"/>
                </a:solidFill>
                <a:latin typeface="Arial" panose="020B0604020202020204" pitchFamily="34" charset="0"/>
              </a:rPr>
              <a:t>• Ask questions freely. </a:t>
            </a:r>
          </a:p>
          <a:p>
            <a:r>
              <a:rPr lang="en-US" sz="1200" b="0" i="0" u="none" strike="noStrike" baseline="0" dirty="0">
                <a:solidFill>
                  <a:srgbClr val="000000"/>
                </a:solidFill>
                <a:latin typeface="Arial" panose="020B0604020202020204" pitchFamily="34" charset="0"/>
              </a:rPr>
              <a:t>• Balance talking and listening. </a:t>
            </a:r>
          </a:p>
          <a:p>
            <a:r>
              <a:rPr lang="en-US" sz="1200" b="0" i="0" u="none" strike="noStrike" baseline="0" dirty="0">
                <a:solidFill>
                  <a:srgbClr val="000000"/>
                </a:solidFill>
                <a:latin typeface="Arial" panose="020B0604020202020204" pitchFamily="34" charset="0"/>
              </a:rPr>
              <a:t>• Respect each other’s points of view. </a:t>
            </a:r>
          </a:p>
          <a:p>
            <a:r>
              <a:rPr lang="en-US" sz="1200" b="0" i="0" u="none" strike="noStrike" baseline="0" dirty="0">
                <a:solidFill>
                  <a:srgbClr val="000000"/>
                </a:solidFill>
                <a:latin typeface="Arial" panose="020B0604020202020204" pitchFamily="34" charset="0"/>
              </a:rPr>
              <a:t>• Use “person-first” language, i.e., “person with a disability.”</a:t>
            </a:r>
          </a:p>
          <a:p>
            <a:endParaRPr lang="en-US" sz="1200" b="0" i="0" u="none" strike="noStrike" baseline="0" dirty="0">
              <a:solidFill>
                <a:srgbClr val="000000"/>
              </a:solidFill>
              <a:latin typeface="Arial" panose="020B0604020202020204" pitchFamily="34" charset="0"/>
            </a:endParaRP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the participants to decide together on the following: </a:t>
            </a:r>
          </a:p>
          <a:p>
            <a:r>
              <a:rPr lang="en-US" sz="1200" b="0" i="0" u="none" strike="noStrike" baseline="0" dirty="0">
                <a:solidFill>
                  <a:srgbClr val="000000"/>
                </a:solidFill>
                <a:latin typeface="Arial" panose="020B0604020202020204" pitchFamily="34" charset="0"/>
              </a:rPr>
              <a:t>• If there are any guidelines they would like to modify </a:t>
            </a:r>
          </a:p>
          <a:p>
            <a:r>
              <a:rPr lang="en-US" sz="1200" b="0" i="0" u="none" strike="noStrike" baseline="0" dirty="0">
                <a:solidFill>
                  <a:srgbClr val="000000"/>
                </a:solidFill>
                <a:latin typeface="Arial" panose="020B0604020202020204" pitchFamily="34" charset="0"/>
              </a:rPr>
              <a:t>• If there are any guidelines to add</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Write </a:t>
            </a:r>
            <a:r>
              <a:rPr lang="en-US" sz="1200" b="0" i="0" u="none" strike="noStrike" baseline="0" dirty="0">
                <a:solidFill>
                  <a:srgbClr val="000000"/>
                </a:solidFill>
                <a:latin typeface="Arial" panose="020B0604020202020204" pitchFamily="34" charset="0"/>
              </a:rPr>
              <a:t>any additional guidelines on the tear sheet, and </a:t>
            </a:r>
            <a:r>
              <a:rPr lang="en-US" sz="1200" b="1" i="0" u="none" strike="noStrike" baseline="0" dirty="0">
                <a:solidFill>
                  <a:srgbClr val="000000"/>
                </a:solidFill>
                <a:latin typeface="Arial" panose="020B0604020202020204" pitchFamily="34" charset="0"/>
              </a:rPr>
              <a:t>check </a:t>
            </a:r>
            <a:r>
              <a:rPr lang="en-US" sz="1200" b="0" i="0" u="none" strike="noStrike" baseline="0" dirty="0">
                <a:solidFill>
                  <a:srgbClr val="000000"/>
                </a:solidFill>
                <a:latin typeface="Arial" panose="020B0604020202020204" pitchFamily="34" charset="0"/>
              </a:rPr>
              <a:t>to see if everyone in the room can agree to the list. You can keep it light by asking them to shake hands with someone at their table to signify agreement with this “social contract.”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Warmly </a:t>
            </a:r>
            <a:r>
              <a:rPr lang="en-US" sz="1200" b="1" i="0" u="none" strike="noStrike" baseline="0" dirty="0">
                <a:solidFill>
                  <a:srgbClr val="000000"/>
                </a:solidFill>
                <a:latin typeface="Arial" panose="020B0604020202020204" pitchFamily="34" charset="0"/>
              </a:rPr>
              <a:t>welcome </a:t>
            </a:r>
            <a:r>
              <a:rPr lang="en-US" sz="1200" b="0" i="0" u="none" strike="noStrike" baseline="0" dirty="0">
                <a:solidFill>
                  <a:srgbClr val="000000"/>
                </a:solidFill>
                <a:latin typeface="Arial" panose="020B0604020202020204" pitchFamily="34" charset="0"/>
              </a:rPr>
              <a:t>the participants again, and jump into the content of the course.</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5</a:t>
            </a:fld>
            <a:endParaRPr lang="en-US" dirty="0"/>
          </a:p>
        </p:txBody>
      </p:sp>
    </p:spTree>
    <p:extLst>
      <p:ext uri="{BB962C8B-B14F-4D97-AF65-F5344CB8AC3E}">
        <p14:creationId xmlns:p14="http://schemas.microsoft.com/office/powerpoint/2010/main" val="1573129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charset="0"/>
              </a:rPr>
              <a:t>Introduce</a:t>
            </a:r>
            <a:r>
              <a:rPr lang="en-US" b="0" dirty="0">
                <a:latin typeface="Arial" charset="0"/>
              </a:rPr>
              <a:t> this session by telling participants that we’re going to start our work together today by taking stock of the program’s successes and challenges to date in a way that’s fun and creative.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6</a:t>
            </a:fld>
            <a:endParaRPr lang="en-US" dirty="0"/>
          </a:p>
        </p:txBody>
      </p:sp>
    </p:spTree>
    <p:extLst>
      <p:ext uri="{BB962C8B-B14F-4D97-AF65-F5344CB8AC3E}">
        <p14:creationId xmlns:p14="http://schemas.microsoft.com/office/powerpoint/2010/main" val="3111404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Arial" charset="0"/>
              </a:rPr>
              <a:t>Review the session objective:</a:t>
            </a:r>
          </a:p>
          <a:p>
            <a:pPr eaLnBrk="1" hangingPunct="1"/>
            <a:r>
              <a:rPr lang="en-US" b="0" dirty="0">
                <a:latin typeface="Arial" charset="0"/>
              </a:rPr>
              <a:t>• Recognize and illustrate program successes and challenges.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7</a:t>
            </a:fld>
            <a:endParaRPr lang="en-US" dirty="0"/>
          </a:p>
        </p:txBody>
      </p:sp>
    </p:spTree>
    <p:extLst>
      <p:ext uri="{BB962C8B-B14F-4D97-AF65-F5344CB8AC3E}">
        <p14:creationId xmlns:p14="http://schemas.microsoft.com/office/powerpoint/2010/main" val="1323873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a:latin typeface="Arial" charset="0"/>
              </a:rPr>
              <a:t>Explain</a:t>
            </a:r>
            <a:r>
              <a:rPr lang="en-US" b="0" dirty="0">
                <a:latin typeface="Arial" charset="0"/>
              </a:rPr>
              <a:t> that we’re going to create a mural that shows the program’s successes and challenges over time. </a:t>
            </a:r>
          </a:p>
          <a:p>
            <a:pPr eaLnBrk="1" hangingPunct="1"/>
            <a:endParaRPr lang="en-US" b="0" dirty="0">
              <a:latin typeface="Arial" charset="0"/>
            </a:endParaRPr>
          </a:p>
          <a:p>
            <a:pPr eaLnBrk="1" hangingPunct="1"/>
            <a:r>
              <a:rPr lang="en-US" b="1" i="1" dirty="0">
                <a:latin typeface="Arial" charset="0"/>
              </a:rPr>
              <a:t>Preparation</a:t>
            </a:r>
            <a:r>
              <a:rPr lang="en-US" b="0" i="1" dirty="0">
                <a:latin typeface="Arial" charset="0"/>
              </a:rPr>
              <a:t>  </a:t>
            </a:r>
            <a:endParaRPr lang="en-US" b="0" dirty="0">
              <a:latin typeface="Arial" charset="0"/>
            </a:endParaRPr>
          </a:p>
          <a:p>
            <a:pPr eaLnBrk="1" hangingPunct="1"/>
            <a:r>
              <a:rPr lang="en-US" b="0" dirty="0">
                <a:latin typeface="Arial" charset="0"/>
              </a:rPr>
              <a:t>Create a timeline along the wall using tear sheets. Tape tear sheets on the wall, end to end, and draw a timeline across the center of each page, from left to right. Start the timeline with the disaster, and mark the months up to the present time. Write “Successes” on the top center of the page. Write “Challenges” on the bottom center. When the participants draw on the mural, they will draw successes above the timeline and challenges below the timeline.</a:t>
            </a:r>
          </a:p>
          <a:p>
            <a:pPr eaLnBrk="1" hangingPunct="1"/>
            <a:endParaRPr lang="en-US" b="0" dirty="0">
              <a:latin typeface="Arial" charset="0"/>
            </a:endParaRPr>
          </a:p>
          <a:p>
            <a:r>
              <a:rPr lang="en-US" sz="1200" b="1" i="1" u="none" strike="noStrike" baseline="0" dirty="0">
                <a:solidFill>
                  <a:srgbClr val="000000"/>
                </a:solidFill>
                <a:latin typeface="Arial" panose="020B0604020202020204" pitchFamily="34" charset="0"/>
              </a:rPr>
              <a:t>Task </a:t>
            </a:r>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Have participants reflect </a:t>
            </a:r>
            <a:r>
              <a:rPr lang="en-US" sz="1200" b="0" i="0" u="none" strike="noStrike" baseline="0" dirty="0">
                <a:solidFill>
                  <a:srgbClr val="000000"/>
                </a:solidFill>
                <a:latin typeface="Arial" panose="020B0604020202020204" pitchFamily="34" charset="0"/>
              </a:rPr>
              <a:t>individually on the successes and challenges the program has faced to date. (5 minutes) </a:t>
            </a:r>
          </a:p>
          <a:p>
            <a:endParaRPr lang="en-US" sz="1200" b="1"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Divide </a:t>
            </a:r>
            <a:r>
              <a:rPr lang="en-US" sz="1200" b="0" i="0" u="none" strike="noStrike" baseline="0" dirty="0">
                <a:solidFill>
                  <a:srgbClr val="000000"/>
                </a:solidFill>
                <a:latin typeface="Arial" panose="020B0604020202020204" pitchFamily="34" charset="0"/>
              </a:rPr>
              <a:t>the participants into groups along functional and geographic roles and responsibilities. For example—have the program management team members form one group, the administrative team members form another group, and crisis counselors form geographic groups based on their area of responsibility. </a:t>
            </a:r>
          </a:p>
          <a:p>
            <a:r>
              <a:rPr lang="en-US" sz="1200" b="0" i="0" u="none" strike="noStrike" baseline="0" dirty="0">
                <a:solidFill>
                  <a:srgbClr val="000000"/>
                </a:solidFill>
                <a:latin typeface="Arial" panose="020B0604020202020204" pitchFamily="34" charset="0"/>
              </a:rPr>
              <a:t>If the program has a small staff, you may want to have mixed groups with program staff (administration, finance, etc.) integrated with crisis counseling staff. </a:t>
            </a:r>
          </a:p>
          <a:p>
            <a:endParaRPr lang="en-US" sz="1200" b="1"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Have participants share </a:t>
            </a:r>
            <a:r>
              <a:rPr lang="en-US" sz="1200" b="0" i="0" u="none" strike="noStrike" baseline="0" dirty="0">
                <a:solidFill>
                  <a:srgbClr val="000000"/>
                </a:solidFill>
                <a:latin typeface="Arial" panose="020B0604020202020204" pitchFamily="34" charset="0"/>
              </a:rPr>
              <a:t>their reflections on successes and challenges in their group. They should come to agreement on two or three successes and two or three challenges and have one person from the team draw them on the timeline on the wall. They can use a combination of drawings and words, if they’d like. (15 minutes) </a:t>
            </a:r>
          </a:p>
          <a:p>
            <a:r>
              <a:rPr lang="en-US" sz="1200" b="0" i="0" u="none" strike="noStrike" baseline="0" dirty="0">
                <a:solidFill>
                  <a:srgbClr val="000000"/>
                </a:solidFill>
                <a:latin typeface="Arial" panose="020B0604020202020204" pitchFamily="34" charset="0"/>
              </a:rPr>
              <a:t>Once all the groups have finished, </a:t>
            </a:r>
            <a:r>
              <a:rPr lang="en-US" sz="1200" b="1" i="0" u="none" strike="noStrike" baseline="0" dirty="0">
                <a:solidFill>
                  <a:srgbClr val="000000"/>
                </a:solidFill>
                <a:latin typeface="Arial" panose="020B0604020202020204" pitchFamily="34" charset="0"/>
              </a:rPr>
              <a:t>have the participants stand </a:t>
            </a:r>
            <a:r>
              <a:rPr lang="en-US" sz="1200" b="0" i="0" u="none" strike="noStrike" baseline="0" dirty="0">
                <a:solidFill>
                  <a:srgbClr val="000000"/>
                </a:solidFill>
                <a:latin typeface="Arial" panose="020B0604020202020204" pitchFamily="34" charset="0"/>
              </a:rPr>
              <a:t>in front of the mural they have created. </a:t>
            </a:r>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each group to tell the story behind the drawings they have made. (15 minutes) </a:t>
            </a:r>
          </a:p>
          <a:p>
            <a:endParaRPr lang="en-US" sz="1200" b="1"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Summarize </a:t>
            </a:r>
            <a:r>
              <a:rPr lang="en-US" sz="1200" b="0" i="0" u="none" strike="noStrike" baseline="0" dirty="0">
                <a:solidFill>
                  <a:srgbClr val="000000"/>
                </a:solidFill>
                <a:latin typeface="Arial" panose="020B0604020202020204" pitchFamily="34" charset="0"/>
              </a:rPr>
              <a:t>the discussion, and explain that this mural they’ve created is a common starting point for us to continue our work today as a group. We will use this foundation of what they’ve accomplished and struggled with as we collectively strategize about where the program needs to go from here and how to get there. (5 minutes) </a:t>
            </a:r>
          </a:p>
          <a:p>
            <a:endParaRPr lang="en-US" sz="1200" b="1"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Transition </a:t>
            </a:r>
            <a:r>
              <a:rPr lang="en-US" sz="1200" b="0" i="0" u="none" strike="noStrike" baseline="0" dirty="0">
                <a:solidFill>
                  <a:srgbClr val="000000"/>
                </a:solidFill>
                <a:latin typeface="Arial" panose="020B0604020202020204" pitchFamily="34" charset="0"/>
              </a:rPr>
              <a:t>to the next lesson on using program data.</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8</a:t>
            </a:fld>
            <a:endParaRPr lang="en-US" dirty="0"/>
          </a:p>
        </p:txBody>
      </p:sp>
    </p:spTree>
    <p:extLst>
      <p:ext uri="{BB962C8B-B14F-4D97-AF65-F5344CB8AC3E}">
        <p14:creationId xmlns:p14="http://schemas.microsoft.com/office/powerpoint/2010/main" val="3726348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Review </a:t>
            </a:r>
            <a:r>
              <a:rPr lang="en-US" sz="1200" b="0" i="0" u="none" strike="noStrike" baseline="0" dirty="0">
                <a:solidFill>
                  <a:srgbClr val="000000"/>
                </a:solidFill>
                <a:latin typeface="Arial" panose="020B0604020202020204" pitchFamily="34" charset="0"/>
              </a:rPr>
              <a:t>the definition of program evaluation, and discuss the various aspects of the data collection and program evaluation process.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Program evaluation is a systematic effort to collect, analyze, and use data to inform and improve service delivery. </a:t>
            </a:r>
          </a:p>
          <a:p>
            <a:r>
              <a:rPr lang="en-US" sz="1200" b="0" i="0" u="none" strike="noStrike" baseline="0" dirty="0">
                <a:solidFill>
                  <a:srgbClr val="000000"/>
                </a:solidFill>
                <a:latin typeface="Arial" panose="020B0604020202020204" pitchFamily="34" charset="0"/>
              </a:rPr>
              <a:t>• Data collection: A process of gathering information about survivors and services. </a:t>
            </a:r>
          </a:p>
          <a:p>
            <a:r>
              <a:rPr lang="en-US" sz="1200" b="0" i="0" u="none" strike="noStrike" baseline="0" dirty="0">
                <a:solidFill>
                  <a:srgbClr val="000000"/>
                </a:solidFill>
                <a:latin typeface="Arial" panose="020B0604020202020204" pitchFamily="34" charset="0"/>
              </a:rPr>
              <a:t>• Data analysis: A process of reviewing and interpreting the information that has been collected. </a:t>
            </a:r>
          </a:p>
          <a:p>
            <a:r>
              <a:rPr lang="en-US" sz="1200" b="0" i="0" u="none" strike="noStrike" baseline="0" dirty="0">
                <a:solidFill>
                  <a:srgbClr val="000000"/>
                </a:solidFill>
                <a:latin typeface="Arial" panose="020B0604020202020204" pitchFamily="34" charset="0"/>
              </a:rPr>
              <a:t>• Feedback loop: A process of sharing findings from the analysis and developing a strategy to address them. </a:t>
            </a:r>
          </a:p>
          <a:p>
            <a:r>
              <a:rPr lang="en-US" sz="1200" b="0" i="0" u="none" strike="noStrike" baseline="0" dirty="0">
                <a:solidFill>
                  <a:srgbClr val="000000"/>
                </a:solidFill>
                <a:latin typeface="Arial" panose="020B0604020202020204" pitchFamily="34" charset="0"/>
              </a:rPr>
              <a:t>• Program evaluation plan: A plan for how you will monitor and evaluate your program service delivery to assess improvements and support decision making.</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9</a:t>
            </a:fld>
            <a:endParaRPr lang="en-US" dirty="0"/>
          </a:p>
        </p:txBody>
      </p:sp>
    </p:spTree>
    <p:extLst>
      <p:ext uri="{BB962C8B-B14F-4D97-AF65-F5344CB8AC3E}">
        <p14:creationId xmlns:p14="http://schemas.microsoft.com/office/powerpoint/2010/main" val="504596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i="0" u="none" strike="noStrike" baseline="0" dirty="0">
                <a:solidFill>
                  <a:srgbClr val="000000"/>
                </a:solidFill>
                <a:latin typeface="Arial" panose="020B0604020202020204" pitchFamily="34" charset="0"/>
              </a:rPr>
              <a:t>Discuss</a:t>
            </a:r>
            <a:r>
              <a:rPr lang="en-US" sz="1200" b="0" i="0" u="none" strike="noStrike" baseline="0" dirty="0">
                <a:solidFill>
                  <a:srgbClr val="000000"/>
                </a:solidFill>
                <a:latin typeface="Arial" panose="020B0604020202020204" pitchFamily="34" charset="0"/>
              </a:rPr>
              <a:t> the role of the CCP staff in data collection and program evaluation. Explain that there is more to the data than them just entering it into ODCES. All staff should be aware of and involved in all steps in the process.</a:t>
            </a:r>
          </a:p>
          <a:p>
            <a:pPr marL="0" indent="0">
              <a:buFont typeface="Arial" panose="020B0604020202020204" pitchFamily="34" charset="0"/>
              <a:buNone/>
            </a:pPr>
            <a:r>
              <a:rPr lang="en-US" sz="1200" b="0" i="0" u="none" strike="noStrike" baseline="0" dirty="0">
                <a:solidFill>
                  <a:srgbClr val="000000"/>
                </a:solidFill>
                <a:latin typeface="Arial" panose="020B0604020202020204" pitchFamily="34" charset="0"/>
              </a:rPr>
              <a:t>• </a:t>
            </a:r>
            <a:r>
              <a:rPr lang="en-US" b="0" dirty="0"/>
              <a:t>Data Collection</a:t>
            </a:r>
          </a:p>
          <a:p>
            <a:pPr marL="0" indent="0">
              <a:buFont typeface="Arial" panose="020B0604020202020204" pitchFamily="34" charset="0"/>
              <a:buNone/>
            </a:pPr>
            <a:r>
              <a:rPr lang="en-US" b="0" dirty="0"/>
              <a:t>- Challenges with using the data systems?</a:t>
            </a:r>
          </a:p>
          <a:p>
            <a:pPr marL="0" indent="0">
              <a:buFont typeface="Arial" panose="020B0604020202020204" pitchFamily="34" charset="0"/>
              <a:buNone/>
            </a:pPr>
            <a:r>
              <a:rPr lang="en-US" sz="1200" b="0" i="0" u="none" strike="noStrike" baseline="0" dirty="0">
                <a:solidFill>
                  <a:srgbClr val="000000"/>
                </a:solidFill>
                <a:latin typeface="Arial" panose="020B0604020202020204" pitchFamily="34" charset="0"/>
              </a:rPr>
              <a:t>• </a:t>
            </a:r>
            <a:r>
              <a:rPr lang="en-US" b="0" dirty="0"/>
              <a:t>Data Analysis</a:t>
            </a:r>
          </a:p>
          <a:p>
            <a:pPr marL="0" indent="0">
              <a:buFont typeface="Arial" panose="020B0604020202020204" pitchFamily="34" charset="0"/>
              <a:buNone/>
            </a:pPr>
            <a:r>
              <a:rPr lang="en-US" b="0" dirty="0"/>
              <a:t>- What has the data shown? What is missing from the data?</a:t>
            </a:r>
          </a:p>
          <a:p>
            <a:pPr marL="0" indent="0">
              <a:buFont typeface="Arial" panose="020B0604020202020204" pitchFamily="34" charset="0"/>
              <a:buNone/>
            </a:pPr>
            <a:r>
              <a:rPr lang="en-US" sz="1200" b="0" i="0" u="none" strike="noStrike" baseline="0" dirty="0">
                <a:solidFill>
                  <a:srgbClr val="000000"/>
                </a:solidFill>
                <a:latin typeface="Arial" panose="020B0604020202020204" pitchFamily="34" charset="0"/>
              </a:rPr>
              <a:t>• </a:t>
            </a:r>
            <a:r>
              <a:rPr lang="en-US" b="0" dirty="0"/>
              <a:t>Feedback Loop</a:t>
            </a:r>
          </a:p>
          <a:p>
            <a:pPr marL="0" indent="0">
              <a:buFont typeface="Arial" panose="020B0604020202020204" pitchFamily="34" charset="0"/>
              <a:buNone/>
            </a:pPr>
            <a:r>
              <a:rPr lang="en-US" b="0" dirty="0"/>
              <a:t>- How has data been used so far?</a:t>
            </a:r>
          </a:p>
          <a:p>
            <a:pPr marL="0" indent="0">
              <a:buFont typeface="Arial" panose="020B0604020202020204" pitchFamily="34" charset="0"/>
              <a:buNone/>
            </a:pPr>
            <a:r>
              <a:rPr lang="en-US" sz="1200" b="0" i="0" u="none" strike="noStrike" baseline="0" dirty="0">
                <a:solidFill>
                  <a:srgbClr val="000000"/>
                </a:solidFill>
                <a:latin typeface="Arial" panose="020B0604020202020204" pitchFamily="34" charset="0"/>
              </a:rPr>
              <a:t>• </a:t>
            </a:r>
            <a:r>
              <a:rPr lang="en-US" b="0" dirty="0"/>
              <a:t>Program Evaluation Plan</a:t>
            </a:r>
          </a:p>
          <a:p>
            <a:pPr marL="0" indent="0">
              <a:buFont typeface="Arial" panose="020B0604020202020204" pitchFamily="34" charset="0"/>
              <a:buNone/>
            </a:pPr>
            <a:r>
              <a:rPr lang="en-US" b="0" dirty="0"/>
              <a:t>- Who is responsible?</a:t>
            </a:r>
          </a:p>
          <a:p>
            <a:r>
              <a:rPr lang="en-US" sz="1200" b="0" i="0" u="none" strike="noStrike" baseline="0" dirty="0">
                <a:solidFill>
                  <a:srgbClr val="000000"/>
                </a:solidFill>
                <a:latin typeface="Arial" panose="020B0604020202020204" pitchFamily="34" charset="0"/>
              </a:rPr>
              <a:t>	</a:t>
            </a:r>
          </a:p>
          <a:p>
            <a:r>
              <a:rPr lang="en-US" sz="1200" b="0" i="0" u="none" strike="noStrike" baseline="0" dirty="0">
                <a:solidFill>
                  <a:srgbClr val="000000"/>
                </a:solidFill>
                <a:latin typeface="Arial" panose="020B0604020202020204" pitchFamily="34" charset="0"/>
              </a:rPr>
              <a:t>Suggested talking points: </a:t>
            </a:r>
          </a:p>
          <a:p>
            <a:r>
              <a:rPr lang="en-US" sz="1200" b="0" i="0" u="none" strike="noStrike" baseline="0" dirty="0">
                <a:solidFill>
                  <a:srgbClr val="000000"/>
                </a:solidFill>
                <a:latin typeface="Arial" panose="020B0604020202020204" pitchFamily="34" charset="0"/>
              </a:rPr>
              <a:t>• How to improve the reach of the service delivery system or how to improve the efficacy of the services themselves, using program evaluation to provide a data-driven basis for the actions. </a:t>
            </a:r>
          </a:p>
          <a:p>
            <a:r>
              <a:rPr lang="en-US" sz="1200" b="0" i="0" u="none" strike="noStrike" baseline="0" dirty="0">
                <a:solidFill>
                  <a:srgbClr val="000000"/>
                </a:solidFill>
                <a:latin typeface="Arial" panose="020B0604020202020204" pitchFamily="34" charset="0"/>
              </a:rPr>
              <a:t>• Data collection is performed by the crisis counselors while data analysis is performed by program managers. </a:t>
            </a:r>
          </a:p>
          <a:p>
            <a:r>
              <a:rPr lang="en-US" sz="1200" b="0" i="0" u="none" strike="noStrike" baseline="0" dirty="0">
                <a:solidFill>
                  <a:srgbClr val="000000"/>
                </a:solidFill>
                <a:latin typeface="Arial" panose="020B0604020202020204" pitchFamily="34" charset="0"/>
              </a:rPr>
              <a:t>• The feedback loop is performed by program managers with input from the crisis counselors. </a:t>
            </a:r>
          </a:p>
          <a:p>
            <a:r>
              <a:rPr lang="en-US" sz="1200" b="0" i="0" u="none" strike="noStrike" baseline="0" dirty="0">
                <a:solidFill>
                  <a:srgbClr val="000000"/>
                </a:solidFill>
                <a:latin typeface="Arial" panose="020B0604020202020204" pitchFamily="34" charset="0"/>
              </a:rPr>
              <a:t>• The program evaluation plan is implemented by the crisis counselors and team leaders and monitored by the program managers.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10</a:t>
            </a:fld>
            <a:endParaRPr lang="en-US" dirty="0"/>
          </a:p>
        </p:txBody>
      </p:sp>
    </p:spTree>
    <p:extLst>
      <p:ext uri="{BB962C8B-B14F-4D97-AF65-F5344CB8AC3E}">
        <p14:creationId xmlns:p14="http://schemas.microsoft.com/office/powerpoint/2010/main" val="2238212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latin typeface="Arial" charset="0"/>
              </a:rPr>
              <a:t>Activity</a:t>
            </a:r>
            <a:r>
              <a:rPr lang="en-US" sz="1200" b="0" dirty="0">
                <a:latin typeface="Arial" charset="0"/>
              </a:rPr>
              <a:t>: (For this activity the instructor must prepare by getting the needs assessment and recent demographic data reports from the program manager ahead of the training. The reports should show the specific program data along broad categories like basic demographics of their survivors and the split of services. The trainer should be prepared to share/display them during the activity.)</a:t>
            </a:r>
          </a:p>
          <a:p>
            <a:pPr eaLnBrk="1" hangingPunct="1"/>
            <a:endParaRPr lang="en-US" sz="1200" b="1" dirty="0">
              <a:latin typeface="Arial" charset="0"/>
            </a:endParaRPr>
          </a:p>
          <a:p>
            <a:pPr eaLnBrk="1" hangingPunct="1"/>
            <a:r>
              <a:rPr lang="en-US" sz="1200" b="1" dirty="0">
                <a:latin typeface="Arial" charset="0"/>
              </a:rPr>
              <a:t>Use</a:t>
            </a:r>
            <a:r>
              <a:rPr lang="en-US" sz="1200" b="0" dirty="0">
                <a:latin typeface="Arial" charset="0"/>
              </a:rPr>
              <a:t> data from program and original needs assessment to compare what was predicted and what is happening. </a:t>
            </a:r>
          </a:p>
          <a:p>
            <a:pPr eaLnBrk="1" hangingPunct="1"/>
            <a:r>
              <a:rPr lang="en-US" sz="1200" b="0" dirty="0">
                <a:latin typeface="Arial" charset="0"/>
              </a:rPr>
              <a:t>As a large group, </a:t>
            </a:r>
            <a:r>
              <a:rPr lang="en-US" sz="1200" b="1" dirty="0">
                <a:latin typeface="Arial" charset="0"/>
              </a:rPr>
              <a:t>review </a:t>
            </a:r>
            <a:r>
              <a:rPr lang="en-US" sz="1200" b="0" dirty="0">
                <a:latin typeface="Arial" charset="0"/>
              </a:rPr>
              <a:t>the data and </a:t>
            </a:r>
            <a:r>
              <a:rPr lang="en-US" sz="1200" b="1" dirty="0">
                <a:latin typeface="Arial" charset="0"/>
              </a:rPr>
              <a:t>discuss</a:t>
            </a:r>
            <a:r>
              <a:rPr lang="en-US" sz="1200" b="0" dirty="0">
                <a:latin typeface="Arial" charset="0"/>
              </a:rPr>
              <a:t> the following questions:</a:t>
            </a:r>
          </a:p>
          <a:p>
            <a:pPr eaLnBrk="1" hangingPunct="1"/>
            <a:r>
              <a:rPr lang="en-US" sz="1200" b="0" i="0" u="none" strike="noStrike" baseline="0" dirty="0">
                <a:solidFill>
                  <a:srgbClr val="000000"/>
                </a:solidFill>
                <a:latin typeface="Arial" panose="020B0604020202020204" pitchFamily="34" charset="0"/>
              </a:rPr>
              <a:t>• What p</a:t>
            </a:r>
            <a:r>
              <a:rPr lang="en-US" sz="1200" b="0" dirty="0">
                <a:latin typeface="Arial" charset="0"/>
              </a:rPr>
              <a:t>opulations have been reached?</a:t>
            </a:r>
          </a:p>
          <a:p>
            <a:pPr eaLnBrk="1" hangingPunct="1"/>
            <a:r>
              <a:rPr lang="en-US" sz="1200" b="0" i="0" u="none" strike="noStrike" baseline="0" dirty="0">
                <a:solidFill>
                  <a:srgbClr val="000000"/>
                </a:solidFill>
                <a:latin typeface="Arial" panose="020B0604020202020204" pitchFamily="34" charset="0"/>
              </a:rPr>
              <a:t>• What p</a:t>
            </a:r>
            <a:r>
              <a:rPr lang="en-US" sz="1200" b="0" i="0" u="none" strike="noStrike" baseline="0" dirty="0">
                <a:solidFill>
                  <a:srgbClr val="000000"/>
                </a:solidFill>
                <a:latin typeface="Arial" charset="0"/>
              </a:rPr>
              <a:t>arts of the community are</a:t>
            </a:r>
            <a:r>
              <a:rPr lang="en-US" sz="1200" b="0" dirty="0">
                <a:latin typeface="Arial" charset="0"/>
              </a:rPr>
              <a:t> under-reached/not yet reached?</a:t>
            </a:r>
          </a:p>
          <a:p>
            <a:pPr eaLnBrk="1" hangingPunct="1"/>
            <a:r>
              <a:rPr lang="en-US" sz="1200" b="0" i="0" u="none" strike="noStrike" baseline="0" dirty="0">
                <a:solidFill>
                  <a:srgbClr val="000000"/>
                </a:solidFill>
                <a:latin typeface="Arial" panose="020B0604020202020204" pitchFamily="34" charset="0"/>
              </a:rPr>
              <a:t>• </a:t>
            </a:r>
            <a:r>
              <a:rPr lang="en-US" sz="1200" b="0" dirty="0">
                <a:latin typeface="Arial" charset="0"/>
              </a:rPr>
              <a:t>What is working best for the program?</a:t>
            </a:r>
          </a:p>
          <a:p>
            <a:pPr eaLnBrk="1" hangingPunct="1"/>
            <a:r>
              <a:rPr lang="en-US" sz="1200" b="0" i="0" u="none" strike="noStrike" baseline="0" dirty="0">
                <a:solidFill>
                  <a:srgbClr val="000000"/>
                </a:solidFill>
                <a:latin typeface="Arial" panose="020B0604020202020204" pitchFamily="34" charset="0"/>
              </a:rPr>
              <a:t>• </a:t>
            </a:r>
            <a:r>
              <a:rPr lang="en-US" sz="1200" b="0" dirty="0">
                <a:latin typeface="Arial" charset="0"/>
              </a:rPr>
              <a:t>What are the biggest challenges?</a:t>
            </a:r>
          </a:p>
          <a:p>
            <a:pPr eaLnBrk="1" hangingPunct="1"/>
            <a:r>
              <a:rPr lang="en-US" sz="1200" b="0" i="0" u="none" strike="noStrike" baseline="0" dirty="0">
                <a:solidFill>
                  <a:srgbClr val="000000"/>
                </a:solidFill>
                <a:latin typeface="Arial" panose="020B0604020202020204" pitchFamily="34" charset="0"/>
              </a:rPr>
              <a:t>• </a:t>
            </a:r>
            <a:r>
              <a:rPr lang="en-US" sz="1200" b="0" dirty="0">
                <a:latin typeface="Arial" charset="0"/>
              </a:rPr>
              <a:t>What changes should be made based on what the data shows?</a:t>
            </a:r>
          </a:p>
          <a:p>
            <a:pPr eaLnBrk="1" hangingPunct="1"/>
            <a:endParaRPr lang="en-US" sz="1200" b="0" dirty="0">
              <a:latin typeface="Arial" charset="0"/>
            </a:endParaRPr>
          </a:p>
          <a:p>
            <a:pPr eaLnBrk="1" hangingPunct="1"/>
            <a:r>
              <a:rPr lang="en-US" sz="1200" b="1" dirty="0">
                <a:latin typeface="Arial" charset="0"/>
              </a:rPr>
              <a:t>Ask</a:t>
            </a:r>
            <a:r>
              <a:rPr lang="en-US" sz="1200" b="0" dirty="0">
                <a:latin typeface="Arial" charset="0"/>
              </a:rPr>
              <a:t> for the group to brainstorm why the actual data differs from the original needs assessment, and what should be changed at this point in the program to better address the community’s needs. </a:t>
            </a:r>
          </a:p>
          <a:p>
            <a:pPr eaLnBrk="1" hangingPunct="1"/>
            <a:r>
              <a:rPr lang="en-US" sz="1200" b="1" dirty="0">
                <a:latin typeface="Arial" charset="0"/>
              </a:rPr>
              <a:t>Ask</a:t>
            </a:r>
            <a:r>
              <a:rPr lang="en-US" sz="1200" b="0" dirty="0">
                <a:latin typeface="Arial" charset="0"/>
              </a:rPr>
              <a:t> them to share specific challenges that they have experienced so far in the program. How have those challenges affected the program overall (as shown by the data)?</a:t>
            </a:r>
          </a:p>
          <a:p>
            <a:pPr eaLnBrk="1" hangingPunct="1"/>
            <a:endParaRPr lang="en-US" sz="1200" b="0" dirty="0">
              <a:latin typeface="Arial"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effectLst/>
              <a:latin typeface="Segoe UI" panose="020B0502040204020203"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Arial" panose="020B0604020202020204" pitchFamily="34" charset="0"/>
              </a:rPr>
              <a:t>Conclude</a:t>
            </a:r>
            <a:r>
              <a:rPr lang="en-US" sz="1200" b="0" dirty="0">
                <a:effectLst/>
                <a:latin typeface="Arial" panose="020B0604020202020204" pitchFamily="34" charset="0"/>
              </a:rPr>
              <a:t> this section and mention that we will discuss data collection and evaluation again later in the training. We will now move into talking about individual, community, and staff needs.</a:t>
            </a:r>
            <a:endParaRPr lang="en-US" sz="12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11</a:t>
            </a:fld>
            <a:endParaRPr lang="en-US" dirty="0"/>
          </a:p>
        </p:txBody>
      </p:sp>
    </p:spTree>
    <p:extLst>
      <p:ext uri="{BB962C8B-B14F-4D97-AF65-F5344CB8AC3E}">
        <p14:creationId xmlns:p14="http://schemas.microsoft.com/office/powerpoint/2010/main" val="1620217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0000"/>
                </a:solidFill>
                <a:latin typeface="Arial" panose="020B0604020202020204" pitchFamily="34" charset="0"/>
              </a:rPr>
              <a:t>Introduce </a:t>
            </a:r>
            <a:r>
              <a:rPr lang="en-US" sz="1200" b="0" i="0" u="none" strike="noStrike" baseline="0" dirty="0">
                <a:solidFill>
                  <a:srgbClr val="000000"/>
                </a:solidFill>
                <a:latin typeface="Arial" panose="020B0604020202020204" pitchFamily="34" charset="0"/>
              </a:rPr>
              <a:t>this session by explaining that we’re going to build upon our shared understanding of the program’s history now by looking at the current state of needs for individuals, communities, and the CCP staff. </a:t>
            </a:r>
          </a:p>
        </p:txBody>
      </p:sp>
      <p:sp>
        <p:nvSpPr>
          <p:cNvPr id="4" name="Slide Number Placeholder 3"/>
          <p:cNvSpPr>
            <a:spLocks noGrp="1"/>
          </p:cNvSpPr>
          <p:nvPr>
            <p:ph type="sldNum" sz="quarter" idx="5"/>
          </p:nvPr>
        </p:nvSpPr>
        <p:spPr/>
        <p:txBody>
          <a:bodyPr/>
          <a:lstStyle/>
          <a:p>
            <a:fld id="{D049E038-CC58-4347-8E05-52CE6EEB923B}" type="slidenum">
              <a:rPr lang="en-US" smtClean="0"/>
              <a:t>12</a:t>
            </a:fld>
            <a:endParaRPr lang="en-US" dirty="0"/>
          </a:p>
        </p:txBody>
      </p:sp>
    </p:spTree>
    <p:extLst>
      <p:ext uri="{BB962C8B-B14F-4D97-AF65-F5344CB8AC3E}">
        <p14:creationId xmlns:p14="http://schemas.microsoft.com/office/powerpoint/2010/main" val="3990240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Review </a:t>
            </a:r>
            <a:r>
              <a:rPr lang="en-US" sz="1200" b="0" i="0" u="none" strike="noStrike" baseline="0" dirty="0">
                <a:solidFill>
                  <a:srgbClr val="000000"/>
                </a:solidFill>
                <a:latin typeface="Arial" panose="020B0604020202020204" pitchFamily="34" charset="0"/>
              </a:rPr>
              <a:t>the session objective: </a:t>
            </a:r>
          </a:p>
          <a:p>
            <a:r>
              <a:rPr lang="en-US" sz="1200" b="0" i="0" u="none" strike="noStrike" baseline="0" dirty="0">
                <a:solidFill>
                  <a:srgbClr val="000000"/>
                </a:solidFill>
                <a:latin typeface="Arial" panose="020B0604020202020204" pitchFamily="34" charset="0"/>
              </a:rPr>
              <a:t>• Identify the current needs of individuals, the community, and staff.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13</a:t>
            </a:fld>
            <a:endParaRPr lang="en-US" dirty="0"/>
          </a:p>
        </p:txBody>
      </p:sp>
    </p:spTree>
    <p:extLst>
      <p:ext uri="{BB962C8B-B14F-4D97-AF65-F5344CB8AC3E}">
        <p14:creationId xmlns:p14="http://schemas.microsoft.com/office/powerpoint/2010/main" val="571379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Explain </a:t>
            </a:r>
            <a:r>
              <a:rPr lang="en-US" sz="1200" b="0" i="0" u="none" strike="noStrike" baseline="0" dirty="0">
                <a:solidFill>
                  <a:srgbClr val="000000"/>
                </a:solidFill>
                <a:latin typeface="Arial" panose="020B0604020202020204" pitchFamily="34" charset="0"/>
              </a:rPr>
              <a:t>that in order to understand current needs, it’s important to know what phase of the disaster and recovery the community is in. </a:t>
            </a:r>
          </a:p>
          <a:p>
            <a:r>
              <a:rPr lang="en-US" sz="1200" b="1" i="0" u="none" strike="noStrike" baseline="0" dirty="0">
                <a:solidFill>
                  <a:srgbClr val="000000"/>
                </a:solidFill>
                <a:latin typeface="Arial" panose="020B0604020202020204" pitchFamily="34" charset="0"/>
              </a:rPr>
              <a:t>Review </a:t>
            </a:r>
            <a:r>
              <a:rPr lang="en-US" sz="1200" b="0" i="0" u="none" strike="noStrike" baseline="0" dirty="0">
                <a:solidFill>
                  <a:srgbClr val="000000"/>
                </a:solidFill>
                <a:latin typeface="Arial" panose="020B0604020202020204" pitchFamily="34" charset="0"/>
              </a:rPr>
              <a:t>the phases of disaster graph (see suggested talking points below). </a:t>
            </a:r>
          </a:p>
          <a:p>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participants what phase the community, or different parts of the community, are in right now. What effect does the current phase of disaster have on individuals, the community, and staff?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Suggested talking points: </a:t>
            </a:r>
          </a:p>
          <a:p>
            <a:r>
              <a:rPr lang="en-US" sz="1200" b="0" i="0" u="none" strike="noStrike" baseline="0" dirty="0">
                <a:solidFill>
                  <a:srgbClr val="000000"/>
                </a:solidFill>
                <a:latin typeface="Arial" panose="020B0604020202020204" pitchFamily="34" charset="0"/>
              </a:rPr>
              <a:t>• This graph is a simple model of the community (rather than individual) reactions to disaster. </a:t>
            </a:r>
          </a:p>
          <a:p>
            <a:r>
              <a:rPr lang="en-US" sz="1200" b="0" i="0" u="none" strike="noStrike" baseline="0" dirty="0">
                <a:solidFill>
                  <a:srgbClr val="000000"/>
                </a:solidFill>
                <a:latin typeface="Arial" panose="020B0604020202020204" pitchFamily="34" charset="0"/>
              </a:rPr>
              <a:t>• A CCP is a year or longer in duration. It is “more of a marathon than a sprint.”</a:t>
            </a:r>
          </a:p>
          <a:p>
            <a:pPr marL="0" indent="0">
              <a:buFont typeface="Arial" panose="020B0604020202020204" pitchFamily="34" charset="0"/>
              <a:buNone/>
            </a:pPr>
            <a:r>
              <a:rPr lang="en-US" sz="1200" b="0" i="0" u="none" strike="noStrike" baseline="0" dirty="0">
                <a:solidFill>
                  <a:srgbClr val="000000"/>
                </a:solidFill>
                <a:latin typeface="Arial" panose="020B0604020202020204" pitchFamily="34" charset="0"/>
              </a:rPr>
              <a:t>• Communities progress through these phases at different rates, depending on the type of disaster and the degree of exposure. They may also move back and forth between phases. </a:t>
            </a:r>
          </a:p>
          <a:p>
            <a:pPr marL="0" indent="0">
              <a:buFont typeface="Arial" panose="020B0604020202020204" pitchFamily="34" charset="0"/>
              <a:buNone/>
            </a:pPr>
            <a:r>
              <a:rPr lang="en-US" sz="1200" b="0" i="0" u="none" strike="noStrike" baseline="0" dirty="0">
                <a:solidFill>
                  <a:srgbClr val="000000"/>
                </a:solidFill>
                <a:latin typeface="Arial" panose="020B0604020202020204" pitchFamily="34" charset="0"/>
              </a:rPr>
              <a:t>• The Chronic Cyclical Disaster Model is a newer approach which considers multiple or overlapping disasters. An infographic is available here: https://chroniccyclicaldisasters.info.</a:t>
            </a:r>
          </a:p>
          <a:p>
            <a:r>
              <a:rPr lang="en-US" sz="1200" b="0" i="0" u="none" strike="noStrike" baseline="0" dirty="0">
                <a:solidFill>
                  <a:srgbClr val="000000"/>
                </a:solidFill>
                <a:latin typeface="Arial" panose="020B0604020202020204" pitchFamily="34" charset="0"/>
              </a:rPr>
              <a:t>• Crisis counseling interventions need to be adapted to the phase of the disaster response. Data can inform where certain groups/communities might be in the phases.</a:t>
            </a:r>
          </a:p>
          <a:p>
            <a:r>
              <a:rPr lang="en-US" sz="1200" b="0" i="0" u="none" strike="noStrike" baseline="0" dirty="0">
                <a:solidFill>
                  <a:srgbClr val="000000"/>
                </a:solidFill>
                <a:latin typeface="Arial" panose="020B0604020202020204" pitchFamily="34" charset="0"/>
              </a:rPr>
              <a:t>• This diagram identifies processes and events in addition to the main phases of disaster. </a:t>
            </a:r>
          </a:p>
          <a:p>
            <a:r>
              <a:rPr lang="en-US" sz="1200" b="0" i="0" u="none" strike="noStrike" baseline="0" dirty="0">
                <a:solidFill>
                  <a:srgbClr val="000000"/>
                </a:solidFill>
                <a:latin typeface="Arial" panose="020B0604020202020204" pitchFamily="34" charset="0"/>
              </a:rPr>
              <a:t>• Inventory is the process by which communities and individuals come to realize the limits of disaster assistance. This usually begins later in the honeymoon phase and causes the decline into the disillusionment phase. </a:t>
            </a:r>
          </a:p>
          <a:p>
            <a:r>
              <a:rPr lang="en-US" sz="1200" b="0" i="0" u="none" strike="noStrike" baseline="0" dirty="0">
                <a:solidFill>
                  <a:srgbClr val="000000"/>
                </a:solidFill>
                <a:latin typeface="Arial" panose="020B0604020202020204" pitchFamily="34" charset="0"/>
              </a:rPr>
              <a:t>• Trigger events can happen in any phase following the onset of a disaster but are more typical in the later phases—after the reality of the initial traumatic event has set in. Trigger events vary by disaster, community, and individual, but some trigger events can be predicted. For example, upsetting reports in the media about survivors’ suffering or shortcomings in the disaster response can increase stress in individuals and communities. </a:t>
            </a:r>
            <a:endParaRPr lang="en-US" sz="1200" b="0" i="0" u="none" strike="noStrike" baseline="0" dirty="0">
              <a:latin typeface="Arial" panose="020B0604020202020204" pitchFamily="34" charset="0"/>
            </a:endParaRPr>
          </a:p>
          <a:p>
            <a:r>
              <a:rPr lang="en-US" sz="1200" b="0" i="0" u="none" strike="noStrike" baseline="0" dirty="0">
                <a:solidFill>
                  <a:srgbClr val="000000"/>
                </a:solidFill>
                <a:latin typeface="Arial" panose="020B0604020202020204" pitchFamily="34" charset="0"/>
              </a:rPr>
              <a:t>• Anniversary reactions are often responses to trigger events that occur around the anniversary of the disaster event. While each disaster is different, experience with past disasters has shown that disaster event anniversaries are often accompanied by painful memories and potentially stressful media, political, and community attention. Some of these reactions are predictable and can be planned for. </a:t>
            </a:r>
          </a:p>
          <a:p>
            <a:r>
              <a:rPr lang="en-US" sz="1200" b="0" i="0" u="none" strike="noStrike" baseline="0" dirty="0">
                <a:solidFill>
                  <a:srgbClr val="000000"/>
                </a:solidFill>
                <a:latin typeface="Arial" panose="020B0604020202020204" pitchFamily="34" charset="0"/>
              </a:rPr>
              <a:t>• Working through grief is the process of coming to terms with disaster losses, developing constructive coping strategies, and building a new post-disaster life. This process can sometimes take years. Setbacks are trigger events in the reconstruction phase—e.g., recurrence of disaster or media coverage of new and painful discoveries related to the disaster. A community’s sense of recovery—of having come to terms with the disaster—can be damaged by these unexpected setbacks.</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14</a:t>
            </a:fld>
            <a:endParaRPr lang="en-US" dirty="0"/>
          </a:p>
        </p:txBody>
      </p:sp>
    </p:spTree>
    <p:extLst>
      <p:ext uri="{BB962C8B-B14F-4D97-AF65-F5344CB8AC3E}">
        <p14:creationId xmlns:p14="http://schemas.microsoft.com/office/powerpoint/2010/main" val="24171596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Discuss </a:t>
            </a:r>
            <a:r>
              <a:rPr lang="en-US" sz="1200" b="0" i="0" u="none" strike="noStrike" baseline="0" dirty="0">
                <a:solidFill>
                  <a:srgbClr val="000000"/>
                </a:solidFill>
                <a:latin typeface="Arial" panose="020B0604020202020204" pitchFamily="34" charset="0"/>
              </a:rPr>
              <a:t>the characteristics of the disillusionment and reconstruction phases. </a:t>
            </a:r>
          </a:p>
          <a:p>
            <a:r>
              <a:rPr lang="en-US" sz="1200" b="1" i="0" u="none" strike="noStrike" baseline="0" dirty="0">
                <a:solidFill>
                  <a:srgbClr val="000000"/>
                </a:solidFill>
                <a:latin typeface="Arial" panose="020B0604020202020204" pitchFamily="34" charset="0"/>
              </a:rPr>
              <a:t>Ask</a:t>
            </a:r>
            <a:r>
              <a:rPr lang="en-US" sz="1200" b="0" i="0" u="none" strike="noStrike" baseline="0" dirty="0">
                <a:solidFill>
                  <a:srgbClr val="000000"/>
                </a:solidFill>
                <a:latin typeface="Arial" panose="020B0604020202020204" pitchFamily="34" charset="0"/>
              </a:rPr>
              <a:t>—Does this match with what you’re seeing? With what you expect to see in the next phase? </a:t>
            </a:r>
          </a:p>
          <a:p>
            <a:r>
              <a:rPr lang="en-US" sz="1200" b="0" i="0" u="none" strike="noStrike" baseline="0" dirty="0">
                <a:solidFill>
                  <a:srgbClr val="000000"/>
                </a:solidFill>
                <a:latin typeface="Arial" panose="020B0604020202020204" pitchFamily="34" charset="0"/>
              </a:rPr>
              <a:t>Suggested talking points: </a:t>
            </a:r>
          </a:p>
          <a:p>
            <a:r>
              <a:rPr lang="en-US" sz="1200" b="0" i="0" u="none" strike="noStrike" baseline="0" dirty="0">
                <a:solidFill>
                  <a:srgbClr val="000000"/>
                </a:solidFill>
                <a:latin typeface="Arial" panose="020B0604020202020204" pitchFamily="34" charset="0"/>
              </a:rPr>
              <a:t>• The RSP Midprogram Training usually falls near the disillusionment phase of the disaster. The issues related to disillusionment affect the CCP staff, the community, and the survivors. Therefore, these issues must be addressed at all three of these levels in order to effectively move to the next stage of the CCP. </a:t>
            </a:r>
          </a:p>
          <a:p>
            <a:r>
              <a:rPr lang="en-US" sz="1200" b="0" i="0" u="none" strike="noStrike" baseline="0" dirty="0">
                <a:solidFill>
                  <a:srgbClr val="000000"/>
                </a:solidFill>
                <a:latin typeface="Arial" panose="020B0604020202020204" pitchFamily="34" charset="0"/>
              </a:rPr>
              <a:t>	</a:t>
            </a:r>
            <a:endParaRPr lang="en-US" sz="1200" b="0" i="0" u="none" strike="noStrike" baseline="0" dirty="0">
              <a:latin typeface="Symbol" panose="05050102010706020507" pitchFamily="18" charset="2"/>
            </a:endParaRPr>
          </a:p>
          <a:p>
            <a:r>
              <a:rPr lang="en-US" sz="1200" b="0" i="0" u="none" strike="noStrike" baseline="0" dirty="0">
                <a:solidFill>
                  <a:srgbClr val="000000"/>
                </a:solidFill>
                <a:latin typeface="Symbol" panose="05050102010706020507" pitchFamily="18" charset="2"/>
              </a:rPr>
              <a:t>• Challenges of the d</a:t>
            </a:r>
            <a:r>
              <a:rPr lang="en-US" sz="1200" b="0" i="0" u="none" strike="noStrike" baseline="0" dirty="0">
                <a:solidFill>
                  <a:srgbClr val="000000"/>
                </a:solidFill>
                <a:latin typeface="Arial" panose="020B0604020202020204" pitchFamily="34" charset="0"/>
              </a:rPr>
              <a:t>isillusionment phase: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Stress and fatigue take a toll.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Optimism turns into discouragement.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There may be an increased need for substance use services.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The larger community returns to business as usual.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The CCP may have an increased demand for services as individuals and communities become ready to accept support.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Reality of losses sets in.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Diminishing assistance leads to feelings of abandonment.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15</a:t>
            </a:fld>
            <a:endParaRPr lang="en-US" dirty="0"/>
          </a:p>
        </p:txBody>
      </p:sp>
    </p:spTree>
    <p:extLst>
      <p:ext uri="{BB962C8B-B14F-4D97-AF65-F5344CB8AC3E}">
        <p14:creationId xmlns:p14="http://schemas.microsoft.com/office/powerpoint/2010/main" val="3456904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Symbol" panose="05050102010706020507" pitchFamily="18" charset="2"/>
              </a:rPr>
              <a:t>• Reconstruction phase: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Individuals and communities begin to assume responsibility for rebuilding their lives.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People begin to adjust to new circumstances.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There is recognition of growth and opportunity.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The reconstruction process may continue for years.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People adjust to a new “normal” while continuing to grieve losses. </a:t>
            </a:r>
          </a:p>
          <a:p>
            <a:r>
              <a:rPr lang="en-US" sz="1200" b="0" i="0" u="none" strike="noStrike" baseline="0" dirty="0">
                <a:solidFill>
                  <a:srgbClr val="000000"/>
                </a:solidFill>
                <a:latin typeface="Arial" panose="020B060402020202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baseline="0" dirty="0">
                <a:solidFill>
                  <a:srgbClr val="000000"/>
                </a:solidFill>
                <a:latin typeface="Arial" panose="020B0604020202020204" pitchFamily="34" charset="0"/>
              </a:rPr>
              <a:t>Give </a:t>
            </a:r>
            <a:r>
              <a:rPr lang="en-US" sz="1200" b="0" i="0" u="none" strike="noStrike" baseline="0" dirty="0">
                <a:solidFill>
                  <a:srgbClr val="000000"/>
                </a:solidFill>
                <a:latin typeface="Arial" panose="020B0604020202020204" pitchFamily="34" charset="0"/>
              </a:rPr>
              <a:t>the participants a 15-minute break before proceeding to the next segment on identifying current needs. </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16</a:t>
            </a:fld>
            <a:endParaRPr lang="en-US" dirty="0"/>
          </a:p>
        </p:txBody>
      </p:sp>
    </p:spTree>
    <p:extLst>
      <p:ext uri="{BB962C8B-B14F-4D97-AF65-F5344CB8AC3E}">
        <p14:creationId xmlns:p14="http://schemas.microsoft.com/office/powerpoint/2010/main" val="1042585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Say </a:t>
            </a:r>
            <a:r>
              <a:rPr lang="en-US" sz="1200" b="0" i="0" u="none" strike="noStrike" baseline="0" dirty="0">
                <a:solidFill>
                  <a:srgbClr val="000000"/>
                </a:solidFill>
                <a:latin typeface="Arial" panose="020B0604020202020204" pitchFamily="34" charset="0"/>
              </a:rPr>
              <a:t>that with a better understanding of the current and anticipated phases the community will be experiencing, we’ll now explore the implications for individuals, communities, and staff. </a:t>
            </a:r>
            <a:r>
              <a:rPr lang="en-US" sz="1200" b="1" i="0" u="none" strike="noStrike" baseline="0" dirty="0">
                <a:solidFill>
                  <a:srgbClr val="000000"/>
                </a:solidFill>
                <a:latin typeface="Arial" panose="020B0604020202020204" pitchFamily="34" charset="0"/>
              </a:rPr>
              <a:t>Refer</a:t>
            </a:r>
            <a:r>
              <a:rPr lang="en-US" sz="1200" b="0" i="0" u="none" strike="noStrike" baseline="0" dirty="0">
                <a:solidFill>
                  <a:srgbClr val="000000"/>
                </a:solidFill>
                <a:latin typeface="Arial" panose="020B0604020202020204" pitchFamily="34" charset="0"/>
              </a:rPr>
              <a:t> the group back to the data review and the mural as a starting point. </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Explain </a:t>
            </a:r>
            <a:r>
              <a:rPr lang="en-US" sz="1200" b="0" i="0" u="none" strike="noStrike" baseline="0" dirty="0">
                <a:solidFill>
                  <a:srgbClr val="000000"/>
                </a:solidFill>
                <a:latin typeface="Arial" panose="020B0604020202020204" pitchFamily="34" charset="0"/>
              </a:rPr>
              <a:t>that in order to cover the most ground in the shortest amount of time, we’ll be dividing into three working groups to look at the specific needs of each of those groups. </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Divide </a:t>
            </a:r>
            <a:r>
              <a:rPr lang="en-US" sz="1200" b="0" i="0" u="none" strike="noStrike" baseline="0" dirty="0">
                <a:solidFill>
                  <a:srgbClr val="000000"/>
                </a:solidFill>
                <a:latin typeface="Arial" panose="020B0604020202020204" pitchFamily="34" charset="0"/>
              </a:rPr>
              <a:t>participants into three working groups, corresponding to the following focus areas: individual needs, community needs, and staff needs. </a:t>
            </a:r>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them to choose the group that matches the topic in which they are most interested. </a:t>
            </a:r>
            <a:r>
              <a:rPr lang="en-US" sz="1200" b="1" i="0" u="none" strike="noStrike" baseline="0" dirty="0">
                <a:solidFill>
                  <a:srgbClr val="000000"/>
                </a:solidFill>
                <a:latin typeface="Arial" panose="020B0604020202020204" pitchFamily="34" charset="0"/>
              </a:rPr>
              <a:t>Adjust </a:t>
            </a:r>
            <a:r>
              <a:rPr lang="en-US" sz="1200" b="0" i="0" u="none" strike="noStrike" baseline="0" dirty="0">
                <a:solidFill>
                  <a:srgbClr val="000000"/>
                </a:solidFill>
                <a:latin typeface="Arial" panose="020B0604020202020204" pitchFamily="34" charset="0"/>
              </a:rPr>
              <a:t>the group sizes as needed so that you have a relatively similar number of participants in each of the three groups.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If you have a very large group, you may want to have more than three groups, e.g., two groups for each topic area. </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Explain </a:t>
            </a:r>
            <a:r>
              <a:rPr lang="en-US" sz="1200" b="0" i="0" u="none" strike="noStrike" baseline="0" dirty="0">
                <a:solidFill>
                  <a:srgbClr val="000000"/>
                </a:solidFill>
                <a:latin typeface="Arial" panose="020B0604020202020204" pitchFamily="34" charset="0"/>
              </a:rPr>
              <a:t>that in this session, they’ll be working in their groups to assess the current status of that group and identify unmet needs. </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Tell </a:t>
            </a:r>
            <a:r>
              <a:rPr lang="en-US" sz="1200" b="0" i="0" u="none" strike="noStrike" baseline="0" dirty="0">
                <a:solidFill>
                  <a:srgbClr val="000000"/>
                </a:solidFill>
                <a:latin typeface="Arial" panose="020B0604020202020204" pitchFamily="34" charset="0"/>
              </a:rPr>
              <a:t>the groups that they’ll have 20 minutes for their discussion and that they should prepare to present their recommendations for future directions to the large group. 	</a:t>
            </a:r>
          </a:p>
          <a:p>
            <a:pPr eaLnBrk="1" hangingPunct="1"/>
            <a:endParaRPr lang="en-US" dirty="0">
              <a:latin typeface="Arial" charset="0"/>
            </a:endParaRPr>
          </a:p>
          <a:p>
            <a:r>
              <a:rPr lang="en-US" sz="1200" b="1" i="0" u="none" strike="noStrike" baseline="0" dirty="0">
                <a:solidFill>
                  <a:srgbClr val="000000"/>
                </a:solidFill>
                <a:latin typeface="Arial" panose="020B0604020202020204" pitchFamily="34" charset="0"/>
              </a:rPr>
              <a:t>Individual Needs Questions </a:t>
            </a:r>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What is the status of: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Populations targeted and reached?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Survivor needs and challenges? </a:t>
            </a:r>
          </a:p>
          <a:p>
            <a:r>
              <a:rPr lang="en-US" sz="1200" b="0" i="0" u="none" strike="noStrike" baseline="0" dirty="0">
                <a:solidFill>
                  <a:srgbClr val="000000"/>
                </a:solidFill>
                <a:latin typeface="Courier New" panose="02070309020205020404" pitchFamily="49" charset="0"/>
              </a:rPr>
              <a:t>o</a:t>
            </a:r>
            <a:r>
              <a:rPr lang="en-US" sz="1200" b="0" i="0" u="none" strike="noStrike" baseline="0" dirty="0">
                <a:solidFill>
                  <a:srgbClr val="000000"/>
                </a:solidFill>
                <a:latin typeface="Arial" panose="020B0604020202020204" pitchFamily="34" charset="0"/>
              </a:rPr>
              <a:t> Program data analysis and feedback process?</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Available resources and challenges?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Long-term recovery planning?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Where do we go from here? </a:t>
            </a:r>
          </a:p>
          <a:p>
            <a:r>
              <a:rPr lang="en-US" sz="1200" b="0" i="0" u="none" strike="noStrike" baseline="0" dirty="0">
                <a:solidFill>
                  <a:srgbClr val="000000"/>
                </a:solidFill>
                <a:latin typeface="Courier New" panose="02070309020205020404" pitchFamily="49" charset="0"/>
              </a:rPr>
              <a:t>o Interpret program data with regard to individual needs.</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Identify populations needing to be reached.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Plan to address survivor needs and challenges.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Identify needed resources. </a:t>
            </a:r>
          </a:p>
          <a:p>
            <a:r>
              <a:rPr lang="en-US" sz="1200" b="0" i="0" u="none" strike="noStrike" baseline="0" dirty="0">
                <a:solidFill>
                  <a:srgbClr val="000000"/>
                </a:solidFill>
                <a:latin typeface="Arial" panose="020B0604020202020204" pitchFamily="34" charset="0"/>
              </a:rPr>
              <a:t>	</a:t>
            </a:r>
          </a:p>
          <a:p>
            <a:r>
              <a:rPr lang="en-US" sz="1200" b="1" i="0" u="none" strike="noStrike" baseline="0" dirty="0">
                <a:solidFill>
                  <a:srgbClr val="000000"/>
                </a:solidFill>
                <a:latin typeface="Arial" panose="020B0604020202020204" pitchFamily="34" charset="0"/>
              </a:rPr>
              <a:t>Community Needs Questions </a:t>
            </a:r>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What is the status of: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Community recovery?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Communities targeted and reached? </a:t>
            </a:r>
          </a:p>
          <a:p>
            <a:r>
              <a:rPr lang="en-US" sz="1200" b="0" i="0" u="none" strike="noStrike" baseline="0" dirty="0">
                <a:solidFill>
                  <a:srgbClr val="000000"/>
                </a:solidFill>
                <a:latin typeface="Courier New" panose="02070309020205020404" pitchFamily="49" charset="0"/>
              </a:rPr>
              <a:t>o</a:t>
            </a:r>
            <a:r>
              <a:rPr lang="en-US" sz="1200" b="0" i="0" u="none" strike="noStrike" baseline="0" dirty="0">
                <a:solidFill>
                  <a:srgbClr val="000000"/>
                </a:solidFill>
                <a:latin typeface="Arial" panose="020B0604020202020204" pitchFamily="34" charset="0"/>
              </a:rPr>
              <a:t> Program data analysis and feedback process?</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Community activities and events?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u="none" strike="noStrike" baseline="0" dirty="0">
              <a:solidFill>
                <a:srgbClr val="000000"/>
              </a:solidFill>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Arial" panose="020B0604020202020204" pitchFamily="34" charset="0"/>
              </a:rPr>
              <a:t>• Is anyone missing that needs to be brought to the table?</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Inclusion of community leaders and cultural brokers?</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Involvement of community organizations?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Where do we go from here?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ourier New" panose="02070309020205020404" pitchFamily="49" charset="0"/>
              </a:rPr>
              <a:t>o Interpret program data with regard to community needs.</a:t>
            </a:r>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Identify and address remaining community needs and challenges.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Identify new ways to promote community recovery.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a:t>
            </a:r>
          </a:p>
          <a:p>
            <a:r>
              <a:rPr lang="en-US" sz="1200" b="1" i="0" u="none" strike="noStrike" baseline="0" dirty="0">
                <a:solidFill>
                  <a:srgbClr val="000000"/>
                </a:solidFill>
                <a:latin typeface="Arial" panose="020B0604020202020204" pitchFamily="34" charset="0"/>
              </a:rPr>
              <a:t>Staff Needs Questions </a:t>
            </a:r>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How can the staff needs be addressed in order to support the continued needs for individuals and the community? </a:t>
            </a:r>
          </a:p>
          <a:p>
            <a:r>
              <a:rPr lang="en-US" sz="1200" b="0" i="0" u="none" strike="noStrike" baseline="0" dirty="0">
                <a:solidFill>
                  <a:srgbClr val="000000"/>
                </a:solidFill>
                <a:latin typeface="Arial" panose="020B0604020202020204" pitchFamily="34" charset="0"/>
              </a:rPr>
              <a:t>• </a:t>
            </a:r>
            <a:r>
              <a:rPr lang="en-US" sz="1200" b="0" i="0" u="none" strike="noStrike" baseline="0" dirty="0">
                <a:solidFill>
                  <a:srgbClr val="000000"/>
                </a:solidFill>
                <a:latin typeface="Courier New" panose="02070309020205020404" pitchFamily="49" charset="0"/>
              </a:rPr>
              <a:t>What is the status of:</a:t>
            </a:r>
          </a:p>
          <a:p>
            <a:r>
              <a:rPr lang="en-US" sz="1200" b="0" i="0" u="none" strike="noStrike" baseline="0" dirty="0">
                <a:solidFill>
                  <a:srgbClr val="000000"/>
                </a:solidFill>
                <a:latin typeface="Courier New" panose="02070309020205020404" pitchFamily="49" charset="0"/>
              </a:rPr>
              <a:t>o S</a:t>
            </a:r>
            <a:r>
              <a:rPr lang="en-US" sz="1200" b="0" i="0" u="none" strike="noStrike" baseline="0" dirty="0">
                <a:solidFill>
                  <a:srgbClr val="000000"/>
                </a:solidFill>
                <a:latin typeface="Arial" panose="020B0604020202020204" pitchFamily="34" charset="0"/>
              </a:rPr>
              <a:t>taff skills? What trainings are needed?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Staff resources? </a:t>
            </a:r>
          </a:p>
          <a:p>
            <a:r>
              <a:rPr lang="en-US" sz="1200" b="0" i="0" u="none" strike="noStrike" baseline="0" dirty="0">
                <a:solidFill>
                  <a:srgbClr val="000000"/>
                </a:solidFill>
                <a:latin typeface="Courier New" panose="02070309020205020404" pitchFamily="49" charset="0"/>
              </a:rPr>
              <a:t>o Stress management for staff?</a:t>
            </a:r>
            <a:endParaRPr lang="en-US" sz="1200" b="0" i="0" u="none" strike="noStrike" baseline="0" dirty="0">
              <a:solidFill>
                <a:srgbClr val="000000"/>
              </a:solidFill>
              <a:latin typeface="Arial" panose="020B0604020202020204" pitchFamily="34" charset="0"/>
            </a:endParaRPr>
          </a:p>
          <a:p>
            <a:endParaRPr lang="en-US" sz="1200" b="0" i="0" u="none" strike="noStrike" baseline="0" dirty="0">
              <a:solidFill>
                <a:srgbClr val="000000"/>
              </a:solidFill>
              <a:latin typeface="Courier New" panose="02070309020205020404" pitchFamily="49" charset="0"/>
            </a:endParaRPr>
          </a:p>
          <a:p>
            <a:r>
              <a:rPr lang="en-US" sz="1200" b="0" i="0" u="none" strike="noStrike" baseline="0" dirty="0">
                <a:solidFill>
                  <a:srgbClr val="000000"/>
                </a:solidFill>
                <a:latin typeface="Arial" panose="020B0604020202020204" pitchFamily="34" charset="0"/>
              </a:rPr>
              <a:t>•What other supports are needed? </a:t>
            </a:r>
          </a:p>
          <a:p>
            <a:r>
              <a:rPr lang="en-US" sz="1200" b="0" i="0" u="none" strike="noStrike" baseline="0" dirty="0">
                <a:solidFill>
                  <a:srgbClr val="000000"/>
                </a:solidFill>
                <a:latin typeface="Arial" panose="020B0604020202020204" pitchFamily="34" charset="0"/>
              </a:rPr>
              <a:t>•</a:t>
            </a:r>
            <a:r>
              <a:rPr lang="en-US" sz="1200" b="0" i="0" u="none" strike="noStrike" baseline="0" dirty="0">
                <a:solidFill>
                  <a:srgbClr val="000000"/>
                </a:solidFill>
                <a:latin typeface="Courier New" panose="02070309020205020404" pitchFamily="49" charset="0"/>
              </a:rPr>
              <a:t> </a:t>
            </a:r>
            <a:r>
              <a:rPr lang="en-US" sz="1200" b="0" i="0" u="none" strike="noStrike" baseline="0" dirty="0">
                <a:solidFill>
                  <a:srgbClr val="000000"/>
                </a:solidFill>
                <a:latin typeface="Arial" panose="020B0604020202020204" pitchFamily="34" charset="0"/>
              </a:rPr>
              <a:t>How can program data be used to address staff needs?</a:t>
            </a:r>
          </a:p>
          <a:p>
            <a:r>
              <a:rPr lang="en-US" sz="1200" b="0" i="0" u="none" strike="noStrike" baseline="0" dirty="0">
                <a:solidFill>
                  <a:srgbClr val="000000"/>
                </a:solidFill>
                <a:latin typeface="Arial" panose="020B0604020202020204" pitchFamily="34" charset="0"/>
              </a:rPr>
              <a:t>•</a:t>
            </a:r>
            <a:r>
              <a:rPr lang="en-US" sz="1200" b="0" i="0" u="none" strike="noStrike" baseline="0" dirty="0">
                <a:solidFill>
                  <a:srgbClr val="000000"/>
                </a:solidFill>
                <a:latin typeface="Courier New" panose="02070309020205020404" pitchFamily="49" charset="0"/>
              </a:rPr>
              <a:t> </a:t>
            </a:r>
            <a:r>
              <a:rPr lang="en-US" sz="1200" b="0" i="0" u="none" strike="noStrike" baseline="0" dirty="0">
                <a:solidFill>
                  <a:srgbClr val="000000"/>
                </a:solidFill>
                <a:latin typeface="Arial" panose="020B0604020202020204" pitchFamily="34" charset="0"/>
              </a:rPr>
              <a:t>What program management supports are needed?</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17</a:t>
            </a:fld>
            <a:endParaRPr lang="en-US" dirty="0"/>
          </a:p>
        </p:txBody>
      </p:sp>
    </p:spTree>
    <p:extLst>
      <p:ext uri="{BB962C8B-B14F-4D97-AF65-F5344CB8AC3E}">
        <p14:creationId xmlns:p14="http://schemas.microsoft.com/office/powerpoint/2010/main" val="3204743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Facilitate </a:t>
            </a:r>
            <a:r>
              <a:rPr lang="en-US" sz="1200" b="0" i="0" u="none" strike="noStrike" baseline="0" dirty="0">
                <a:solidFill>
                  <a:srgbClr val="000000"/>
                </a:solidFill>
                <a:latin typeface="Arial" panose="020B0604020202020204" pitchFamily="34" charset="0"/>
              </a:rPr>
              <a:t>the group presentations and discussion. (30 minutes) </a:t>
            </a:r>
          </a:p>
          <a:p>
            <a:r>
              <a:rPr lang="en-US" sz="1200" b="1" i="0" u="none" strike="noStrike" baseline="0" dirty="0">
                <a:solidFill>
                  <a:srgbClr val="000000"/>
                </a:solidFill>
                <a:latin typeface="Arial" panose="020B0604020202020204" pitchFamily="34" charset="0"/>
              </a:rPr>
              <a:t>Encourage</a:t>
            </a:r>
            <a:r>
              <a:rPr lang="en-US" sz="1200" b="0" i="0" u="none" strike="noStrike" baseline="0" dirty="0">
                <a:solidFill>
                  <a:srgbClr val="000000"/>
                </a:solidFill>
                <a:latin typeface="Arial" panose="020B0604020202020204" pitchFamily="34" charset="0"/>
              </a:rPr>
              <a:t> the team leaders and program managers to take notes to take back to their program.</a:t>
            </a:r>
          </a:p>
          <a:p>
            <a:r>
              <a:rPr lang="en-US" sz="1200" b="1" i="0" u="none" strike="noStrike" baseline="0" dirty="0">
                <a:solidFill>
                  <a:srgbClr val="000000"/>
                </a:solidFill>
                <a:latin typeface="Arial" panose="020B0604020202020204" pitchFamily="34" charset="0"/>
              </a:rPr>
              <a:t>Summarize </a:t>
            </a:r>
            <a:r>
              <a:rPr lang="en-US" sz="1200" b="0" i="0" u="none" strike="noStrike" baseline="0" dirty="0">
                <a:solidFill>
                  <a:srgbClr val="000000"/>
                </a:solidFill>
                <a:latin typeface="Arial" panose="020B0604020202020204" pitchFamily="34" charset="0"/>
              </a:rPr>
              <a:t>key points and action items after each presentation. </a:t>
            </a:r>
          </a:p>
          <a:p>
            <a:r>
              <a:rPr lang="en-US" sz="1200" b="1" i="0" u="none" strike="noStrike" baseline="0" dirty="0">
                <a:solidFill>
                  <a:srgbClr val="000000"/>
                </a:solidFill>
                <a:latin typeface="Arial" panose="020B0604020202020204" pitchFamily="34" charset="0"/>
              </a:rPr>
              <a:t>Wrap up </a:t>
            </a:r>
            <a:r>
              <a:rPr lang="en-US" sz="1200" b="0" i="0" u="none" strike="noStrike" baseline="0" dirty="0">
                <a:solidFill>
                  <a:srgbClr val="000000"/>
                </a:solidFill>
                <a:latin typeface="Arial" panose="020B0604020202020204" pitchFamily="34" charset="0"/>
              </a:rPr>
              <a:t>the session, and transition to the next section on crisis counseling skills.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You may want to give the group a quick stretch break (5 minutes) before proceeding to the next session.</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18</a:t>
            </a:fld>
            <a:endParaRPr lang="en-US" dirty="0"/>
          </a:p>
        </p:txBody>
      </p:sp>
    </p:spTree>
    <p:extLst>
      <p:ext uri="{BB962C8B-B14F-4D97-AF65-F5344CB8AC3E}">
        <p14:creationId xmlns:p14="http://schemas.microsoft.com/office/powerpoint/2010/main" val="27965015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Introduce </a:t>
            </a:r>
            <a:r>
              <a:rPr lang="en-US" sz="1200" b="0" i="0" u="none" strike="noStrike" baseline="0" dirty="0">
                <a:solidFill>
                  <a:srgbClr val="000000"/>
                </a:solidFill>
                <a:latin typeface="Arial" panose="020B0604020202020204" pitchFamily="34" charset="0"/>
              </a:rPr>
              <a:t>this session by previewing what we’ll cover in this section. </a:t>
            </a:r>
          </a:p>
          <a:p>
            <a:r>
              <a:rPr lang="en-US" sz="1200" b="1" i="0" u="none" strike="noStrike" baseline="0" dirty="0">
                <a:solidFill>
                  <a:srgbClr val="000000"/>
                </a:solidFill>
                <a:latin typeface="Arial" panose="020B0604020202020204" pitchFamily="34" charset="0"/>
              </a:rPr>
              <a:t>Tell </a:t>
            </a:r>
            <a:r>
              <a:rPr lang="en-US" sz="1200" b="0" i="0" u="none" strike="noStrike" baseline="0" dirty="0">
                <a:solidFill>
                  <a:srgbClr val="000000"/>
                </a:solidFill>
                <a:latin typeface="Arial" panose="020B0604020202020204" pitchFamily="34" charset="0"/>
              </a:rPr>
              <a:t>participants that we’ll do the following: </a:t>
            </a:r>
          </a:p>
          <a:p>
            <a:r>
              <a:rPr lang="en-US" sz="1200" b="0" i="0" u="none" strike="noStrike" baseline="0" dirty="0">
                <a:solidFill>
                  <a:srgbClr val="000000"/>
                </a:solidFill>
                <a:latin typeface="Arial" panose="020B0604020202020204" pitchFamily="34" charset="0"/>
              </a:rPr>
              <a:t>• Conduct a self-assessment of their crisis counseling skills. </a:t>
            </a:r>
          </a:p>
          <a:p>
            <a:r>
              <a:rPr lang="en-US" sz="1200" b="0" i="0" u="none" strike="noStrike" baseline="0" dirty="0">
                <a:solidFill>
                  <a:srgbClr val="000000"/>
                </a:solidFill>
                <a:latin typeface="Arial" panose="020B0604020202020204" pitchFamily="34" charset="0"/>
              </a:rPr>
              <a:t>• Identify strategies for strengthening group counseling services. </a:t>
            </a:r>
          </a:p>
          <a:p>
            <a:r>
              <a:rPr lang="en-US" sz="1200" b="0" i="0" u="none" strike="noStrike" baseline="0" dirty="0">
                <a:solidFill>
                  <a:srgbClr val="000000"/>
                </a:solidFill>
                <a:latin typeface="Arial" panose="020B0604020202020204" pitchFamily="34" charset="0"/>
              </a:rPr>
              <a:t>• Strategize around community networking. </a:t>
            </a:r>
          </a:p>
          <a:p>
            <a:r>
              <a:rPr lang="en-US" sz="1200" b="0" i="0" u="none" strike="noStrike" baseline="0" dirty="0">
                <a:solidFill>
                  <a:srgbClr val="000000"/>
                </a:solidFill>
                <a:latin typeface="Arial" panose="020B0604020202020204" pitchFamily="34" charset="0"/>
              </a:rPr>
              <a:t>• Check in on any challenges they’re facing in assessment and referral. </a:t>
            </a:r>
          </a:p>
          <a:p>
            <a:r>
              <a:rPr lang="en-US" sz="1200" b="0" i="0" u="none" strike="noStrike" baseline="0" dirty="0">
                <a:solidFill>
                  <a:srgbClr val="000000"/>
                </a:solidFill>
                <a:latin typeface="Arial" panose="020B0604020202020204" pitchFamily="34" charset="0"/>
              </a:rPr>
              <a:t>• Practice effective message delivery for public education. </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Explain </a:t>
            </a:r>
            <a:r>
              <a:rPr lang="en-US" sz="1200" b="0" i="0" u="none" strike="noStrike" baseline="0" dirty="0">
                <a:solidFill>
                  <a:srgbClr val="000000"/>
                </a:solidFill>
                <a:latin typeface="Arial" panose="020B0604020202020204" pitchFamily="34" charset="0"/>
              </a:rPr>
              <a:t>that we’ll cover individual/family and group counseling before lunch, and then the rest after lunch (if you are following the one-day training schedule). </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19</a:t>
            </a:fld>
            <a:endParaRPr lang="en-US" dirty="0"/>
          </a:p>
        </p:txBody>
      </p:sp>
    </p:spTree>
    <p:extLst>
      <p:ext uri="{BB962C8B-B14F-4D97-AF65-F5344CB8AC3E}">
        <p14:creationId xmlns:p14="http://schemas.microsoft.com/office/powerpoint/2010/main" val="24813890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Review </a:t>
            </a:r>
            <a:r>
              <a:rPr lang="en-US" sz="1200" b="0" i="0" u="none" strike="noStrike" baseline="0" dirty="0">
                <a:solidFill>
                  <a:srgbClr val="000000"/>
                </a:solidFill>
                <a:latin typeface="Arial" panose="020B0604020202020204" pitchFamily="34" charset="0"/>
              </a:rPr>
              <a:t>the session objective:</a:t>
            </a:r>
          </a:p>
          <a:p>
            <a:r>
              <a:rPr lang="en-US" sz="1200" b="0" i="0" u="none" strike="noStrike" baseline="0" dirty="0">
                <a:solidFill>
                  <a:srgbClr val="000000"/>
                </a:solidFill>
                <a:latin typeface="Arial" panose="020B0604020202020204" pitchFamily="34" charset="0"/>
              </a:rPr>
              <a:t>• Identify current service needs, and utilize appropriate skills.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20</a:t>
            </a:fld>
            <a:endParaRPr lang="en-US" dirty="0"/>
          </a:p>
        </p:txBody>
      </p:sp>
    </p:spTree>
    <p:extLst>
      <p:ext uri="{BB962C8B-B14F-4D97-AF65-F5344CB8AC3E}">
        <p14:creationId xmlns:p14="http://schemas.microsoft.com/office/powerpoint/2010/main" val="10958160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Start </a:t>
            </a:r>
            <a:r>
              <a:rPr lang="en-US" sz="1200" b="0" i="0" u="none" strike="noStrike" baseline="0" dirty="0">
                <a:solidFill>
                  <a:srgbClr val="000000"/>
                </a:solidFill>
                <a:latin typeface="Arial" panose="020B0604020202020204" pitchFamily="34" charset="0"/>
              </a:rPr>
              <a:t>the session by discussing the reach of services diagram and the implications for services at midprogram. </a:t>
            </a:r>
          </a:p>
          <a:p>
            <a:r>
              <a:rPr lang="en-US" sz="1200" b="0" i="0" u="none" strike="noStrike" baseline="0" dirty="0">
                <a:solidFill>
                  <a:srgbClr val="000000"/>
                </a:solidFill>
                <a:latin typeface="Arial" panose="020B0604020202020204" pitchFamily="34" charset="0"/>
              </a:rPr>
              <a:t>Suggested talking points: </a:t>
            </a:r>
          </a:p>
          <a:p>
            <a:r>
              <a:rPr lang="en-US" sz="1200" b="0" i="0" u="none" strike="noStrike" baseline="0" dirty="0">
                <a:solidFill>
                  <a:srgbClr val="000000"/>
                </a:solidFill>
                <a:latin typeface="Arial" panose="020B0604020202020204" pitchFamily="34" charset="0"/>
              </a:rPr>
              <a:t>• This graphic illustrates the reach and intensity of crisis counseling services. </a:t>
            </a:r>
          </a:p>
          <a:p>
            <a:r>
              <a:rPr lang="en-US" sz="1200" b="0" i="0" u="none" strike="noStrike" baseline="0" dirty="0">
                <a:solidFill>
                  <a:srgbClr val="000000"/>
                </a:solidFill>
                <a:latin typeface="Arial" panose="020B0604020202020204" pitchFamily="34" charset="0"/>
              </a:rPr>
              <a:t>• Primary services involve interaction of crisis counselors and survivors. </a:t>
            </a:r>
          </a:p>
          <a:p>
            <a:r>
              <a:rPr lang="en-US" sz="1200" b="0" i="0" u="none" strike="noStrike" baseline="0" dirty="0">
                <a:solidFill>
                  <a:srgbClr val="000000"/>
                </a:solidFill>
                <a:latin typeface="Arial" panose="020B0604020202020204" pitchFamily="34" charset="0"/>
              </a:rPr>
              <a:t>• Secondary services involve dissemination of information. </a:t>
            </a:r>
          </a:p>
          <a:p>
            <a:r>
              <a:rPr lang="en-US" sz="1200" b="0" i="0" u="none" strike="noStrike" baseline="0" dirty="0">
                <a:solidFill>
                  <a:srgbClr val="000000"/>
                </a:solidFill>
                <a:latin typeface="Arial" panose="020B0604020202020204" pitchFamily="34" charset="0"/>
              </a:rPr>
              <a:t>• Face-to-face primary services should be the focus of the CCP. </a:t>
            </a:r>
          </a:p>
          <a:p>
            <a:r>
              <a:rPr lang="en-US" sz="1200" b="0" i="0" u="none" strike="noStrike" baseline="0" dirty="0">
                <a:solidFill>
                  <a:srgbClr val="000000"/>
                </a:solidFill>
                <a:latin typeface="Arial" panose="020B0604020202020204" pitchFamily="34" charset="0"/>
              </a:rPr>
              <a:t>• Lower-intensity services reach a larger number of people. </a:t>
            </a:r>
          </a:p>
          <a:p>
            <a:r>
              <a:rPr lang="en-US" sz="1200" b="0" i="0" u="none" strike="noStrike" baseline="0" dirty="0">
                <a:solidFill>
                  <a:srgbClr val="000000"/>
                </a:solidFill>
                <a:latin typeface="Arial" panose="020B0604020202020204" pitchFamily="34" charset="0"/>
              </a:rPr>
              <a:t>• It is important to emphasize that as the program moves into the RSP midprogram phase, individual/family crisis counseling sessions continue. </a:t>
            </a:r>
          </a:p>
          <a:p>
            <a:r>
              <a:rPr lang="en-US" sz="1200" b="0" i="0" u="none" strike="noStrike" baseline="0" dirty="0">
                <a:solidFill>
                  <a:srgbClr val="000000"/>
                </a:solidFill>
                <a:latin typeface="Arial" panose="020B0604020202020204" pitchFamily="34" charset="0"/>
              </a:rPr>
              <a:t>• It is important to canvass hard-hit areas for returnees or those now ready to accept services. </a:t>
            </a:r>
          </a:p>
          <a:p>
            <a:r>
              <a:rPr lang="en-US" sz="1200" b="0" i="0" u="none" strike="noStrike" baseline="0" dirty="0">
                <a:solidFill>
                  <a:srgbClr val="000000"/>
                </a:solidFill>
                <a:latin typeface="Arial" panose="020B0604020202020204" pitchFamily="34" charset="0"/>
              </a:rPr>
              <a:t>• Continue individual/family crisis counseling with those who have more intensive needs, continue using the Assessment and Referral Tools, when appropriate, and continue referrals. </a:t>
            </a:r>
            <a:endParaRPr lang="en-US" sz="1200" b="0" i="0" u="none" strike="noStrike" baseline="0" dirty="0">
              <a:latin typeface="Symbol" panose="05050102010706020507" pitchFamily="18" charset="2"/>
            </a:endParaRPr>
          </a:p>
          <a:p>
            <a:r>
              <a:rPr lang="en-US" sz="1200" b="0" i="0" u="none" strike="noStrike" baseline="0" dirty="0">
                <a:solidFill>
                  <a:srgbClr val="000000"/>
                </a:solidFill>
                <a:latin typeface="Symbol" panose="05050102010706020507" pitchFamily="18" charset="2"/>
              </a:rPr>
              <a:t>• </a:t>
            </a:r>
            <a:r>
              <a:rPr lang="en-US" sz="1200" b="0" i="0" u="none" strike="noStrike" baseline="0" dirty="0">
                <a:solidFill>
                  <a:srgbClr val="000000"/>
                </a:solidFill>
                <a:latin typeface="Arial" panose="020B0604020202020204" pitchFamily="34" charset="0"/>
              </a:rPr>
              <a:t>Group counseling increases during the RSP, as individuals become ready for this approach and counselors identify groups of survivors with common needs, issues, and concerns. </a:t>
            </a:r>
          </a:p>
          <a:p>
            <a:r>
              <a:rPr lang="en-US" sz="1200" b="0" i="0" u="none" strike="noStrike" baseline="0" dirty="0">
                <a:solidFill>
                  <a:srgbClr val="000000"/>
                </a:solidFill>
                <a:latin typeface="Arial" panose="020B0604020202020204" pitchFamily="34" charset="0"/>
              </a:rPr>
              <a:t>• Community efforts are increased through outreach to schools, businesses, and community and faith-based organizations. </a:t>
            </a:r>
          </a:p>
          <a:p>
            <a:r>
              <a:rPr lang="en-US" sz="1200" b="0" i="0" u="none" strike="noStrike" baseline="0" dirty="0">
                <a:solidFill>
                  <a:srgbClr val="000000"/>
                </a:solidFill>
                <a:latin typeface="Arial" panose="020B0604020202020204" pitchFamily="34" charset="0"/>
              </a:rPr>
              <a:t>• Public education increases and messaging may shift.</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21</a:t>
            </a:fld>
            <a:endParaRPr lang="en-US" dirty="0"/>
          </a:p>
        </p:txBody>
      </p:sp>
    </p:spTree>
    <p:extLst>
      <p:ext uri="{BB962C8B-B14F-4D97-AF65-F5344CB8AC3E}">
        <p14:creationId xmlns:p14="http://schemas.microsoft.com/office/powerpoint/2010/main" val="2062487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Discuss </a:t>
            </a:r>
            <a:r>
              <a:rPr lang="en-US" sz="1200" b="0" i="0" u="none" strike="noStrike" baseline="0" dirty="0">
                <a:solidFill>
                  <a:srgbClr val="000000"/>
                </a:solidFill>
                <a:latin typeface="Arial" panose="020B0604020202020204" pitchFamily="34" charset="0"/>
              </a:rPr>
              <a:t>how the focus of crisis counseling services changes at midprogram, as well as the areas to which the program should be paying particular attention. </a:t>
            </a:r>
          </a:p>
          <a:p>
            <a:r>
              <a:rPr lang="en-US" sz="1200" b="0" i="0" u="none" strike="noStrike" baseline="0" dirty="0">
                <a:solidFill>
                  <a:srgbClr val="000000"/>
                </a:solidFill>
                <a:latin typeface="Arial" panose="020B0604020202020204" pitchFamily="34" charset="0"/>
              </a:rPr>
              <a:t>• Increase focus on group crisis counseling services, community support, networking, and public education. </a:t>
            </a:r>
          </a:p>
          <a:p>
            <a:r>
              <a:rPr lang="en-US" sz="1200" b="0" i="0" u="none" strike="noStrike" baseline="0" dirty="0">
                <a:solidFill>
                  <a:srgbClr val="000000"/>
                </a:solidFill>
                <a:latin typeface="Arial" panose="020B0604020202020204" pitchFamily="34" charset="0"/>
              </a:rPr>
              <a:t>• Continue individual/family crisis counseling and targeted outreach. </a:t>
            </a:r>
          </a:p>
          <a:p>
            <a:r>
              <a:rPr lang="en-US" sz="1200" b="0" i="0" u="none" strike="noStrike" baseline="0" dirty="0">
                <a:solidFill>
                  <a:srgbClr val="000000"/>
                </a:solidFill>
                <a:latin typeface="Arial" panose="020B0604020202020204" pitchFamily="34" charset="0"/>
              </a:rPr>
              <a:t>• Use data to adapt outreach strategies.</a:t>
            </a:r>
          </a:p>
          <a:p>
            <a:r>
              <a:rPr lang="en-US" sz="1200" b="0" i="0" u="none" strike="noStrike" baseline="0" dirty="0">
                <a:solidFill>
                  <a:srgbClr val="000000"/>
                </a:solidFill>
                <a:latin typeface="Arial" panose="020B0604020202020204" pitchFamily="34" charset="0"/>
              </a:rPr>
              <a:t>• Learn from challenges and strengthen crisis counseling skills. </a:t>
            </a:r>
          </a:p>
          <a:p>
            <a:r>
              <a:rPr lang="en-US" sz="1200" b="0" i="0" u="none" strike="noStrike" baseline="0" dirty="0">
                <a:solidFill>
                  <a:srgbClr val="000000"/>
                </a:solidFill>
                <a:latin typeface="Arial" panose="020B0604020202020204" pitchFamily="34" charset="0"/>
              </a:rPr>
              <a:t>• Facilitate referral of individuals and families to existing long-term community resources by utilizing the Assessment and Referral Tools. </a:t>
            </a:r>
          </a:p>
          <a:p>
            <a:r>
              <a:rPr lang="en-US" sz="1200" b="0" i="0" u="none" strike="noStrike" baseline="0" dirty="0">
                <a:solidFill>
                  <a:srgbClr val="000000"/>
                </a:solidFill>
                <a:latin typeface="Arial" panose="020B0604020202020204" pitchFamily="34" charset="0"/>
              </a:rPr>
              <a:t>• Build connections to community-based services that will continue after the CCP has ended.</a:t>
            </a:r>
          </a:p>
        </p:txBody>
      </p:sp>
      <p:sp>
        <p:nvSpPr>
          <p:cNvPr id="4" name="Slide Number Placeholder 3"/>
          <p:cNvSpPr>
            <a:spLocks noGrp="1"/>
          </p:cNvSpPr>
          <p:nvPr>
            <p:ph type="sldNum" sz="quarter" idx="5"/>
          </p:nvPr>
        </p:nvSpPr>
        <p:spPr/>
        <p:txBody>
          <a:bodyPr/>
          <a:lstStyle/>
          <a:p>
            <a:fld id="{D049E038-CC58-4347-8E05-52CE6EEB923B}" type="slidenum">
              <a:rPr lang="en-US" smtClean="0"/>
              <a:t>22</a:t>
            </a:fld>
            <a:endParaRPr lang="en-US" dirty="0"/>
          </a:p>
        </p:txBody>
      </p:sp>
    </p:spTree>
    <p:extLst>
      <p:ext uri="{BB962C8B-B14F-4D97-AF65-F5344CB8AC3E}">
        <p14:creationId xmlns:p14="http://schemas.microsoft.com/office/powerpoint/2010/main" val="2744774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Introduce </a:t>
            </a:r>
            <a:r>
              <a:rPr lang="en-US" b="0" dirty="0"/>
              <a:t>the concepts of Psychological First Aid and Skills for Psychological Recovery:</a:t>
            </a:r>
            <a:endParaRPr lang="en-US" b="1" dirty="0"/>
          </a:p>
          <a:p>
            <a:pPr marL="285750"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100" b="0" kern="1200" dirty="0">
                <a:solidFill>
                  <a:schemeClr val="tx1"/>
                </a:solidFill>
                <a:latin typeface="Arial" pitchFamily="34" charset="0"/>
                <a:ea typeface="+mn-ea"/>
                <a:cs typeface="+mn-cs"/>
              </a:rPr>
              <a:t>Psychological First Aid (PFA) is an online training from the National Child Traumatic Stress Network (NCTSN): </a:t>
            </a:r>
            <a:r>
              <a:rPr lang="en-US" b="0" dirty="0"/>
              <a:t>https://www.nctsn.org/treatments-and-practices/psychological-first-aid-and-skills-for-psychological-recovery/about-pfa.</a:t>
            </a:r>
          </a:p>
          <a:p>
            <a:pPr marL="515938"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100" b="0" kern="1200" dirty="0">
                <a:solidFill>
                  <a:schemeClr val="tx1"/>
                </a:solidFill>
                <a:latin typeface="Arial" pitchFamily="34" charset="0"/>
                <a:ea typeface="+mn-ea"/>
                <a:cs typeface="+mn-cs"/>
              </a:rPr>
              <a:t>PFA (which was introduced in the Core Content Module) is designed to reduce the initial distress caused by traumatic events and to foster short- and long-term adaptive functioning and coping. PFA does not assume that all survivors will develop severe mental health problems or long-term difficulties in recovery. Instead, it is based on an understanding that disaster survivors and others affected by such events will experience a broad range of early reactions (e.g., physical, psychological, behavioral, spiritual). Some of these reactions will cause enough distress to interfere with adaptive coping, and recovery may be helped by support from compassionate and caring disaster responders.</a:t>
            </a:r>
          </a:p>
          <a:p>
            <a:pPr marL="230188" marR="0" lvl="1" indent="0" algn="l" defTabSz="914400" rtl="0" eaLnBrk="0" fontAlgn="base" latinLnBrk="0" hangingPunct="0">
              <a:lnSpc>
                <a:spcPct val="100000"/>
              </a:lnSpc>
              <a:spcBef>
                <a:spcPts val="0"/>
              </a:spcBef>
              <a:spcAft>
                <a:spcPts val="0"/>
              </a:spcAft>
              <a:buClrTx/>
              <a:buSzTx/>
              <a:buFont typeface="Arial" panose="020B0604020202020204" pitchFamily="34" charset="0"/>
              <a:buNone/>
              <a:tabLst/>
              <a:defRPr/>
            </a:pPr>
            <a:endParaRPr lang="en-US" b="0" dirty="0"/>
          </a:p>
          <a:p>
            <a:pPr marL="285750"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100" b="0" kern="1200" dirty="0">
                <a:solidFill>
                  <a:schemeClr val="tx1"/>
                </a:solidFill>
                <a:latin typeface="Arial" pitchFamily="34" charset="0"/>
                <a:ea typeface="+mn-ea"/>
                <a:cs typeface="+mn-cs"/>
              </a:rPr>
              <a:t>Skills for Psychological Recovery (SPR), An online or in-person training through the National Center for PTSD: https://www.ptsd.va.gov/professional/continuing_ed/skills_psychological_recovery.asp. </a:t>
            </a:r>
          </a:p>
          <a:p>
            <a:pPr marL="515938" marR="0" lvl="1" indent="-285750">
              <a:spcBef>
                <a:spcPts val="0"/>
              </a:spcBef>
              <a:spcAft>
                <a:spcPts val="0"/>
              </a:spcAft>
              <a:buFont typeface="Arial" panose="020B0604020202020204" pitchFamily="34" charset="0"/>
              <a:buChar char="•"/>
            </a:pPr>
            <a:r>
              <a:rPr lang="en-US" sz="1100" b="0" kern="1200" dirty="0">
                <a:solidFill>
                  <a:schemeClr val="tx1"/>
                </a:solidFill>
                <a:latin typeface="Arial" pitchFamily="34" charset="0"/>
                <a:ea typeface="+mn-ea"/>
                <a:cs typeface="+mn-cs"/>
              </a:rPr>
              <a:t>Intended for use in the weeks and months after a disaster event, SPR aims to help survivors gain skills to manage distress and cope with stress and adversity after disasters and mass violence events:</a:t>
            </a:r>
          </a:p>
          <a:p>
            <a:pPr marL="515938" marR="0" lvl="1" indent="-285750">
              <a:spcBef>
                <a:spcPts val="0"/>
              </a:spcBef>
              <a:spcAft>
                <a:spcPts val="0"/>
              </a:spcAft>
              <a:buFont typeface="Arial" panose="020B0604020202020204" pitchFamily="34" charset="0"/>
              <a:buChar char="•"/>
            </a:pPr>
            <a:r>
              <a:rPr lang="en-US" b="0" i="0" dirty="0">
                <a:solidFill>
                  <a:srgbClr val="444444"/>
                </a:solidFill>
                <a:effectLst/>
                <a:latin typeface="Arial" panose="020B0604020202020204" pitchFamily="34" charset="0"/>
              </a:rPr>
              <a:t>SPR is a flexible, evidence-based model that helps providers teach core skills—problem-solving, behavioral activation, management of stress reactions, helpful thinking, and rebuilding healthy social connections—to help reduce distress and improve functioning.</a:t>
            </a:r>
            <a:endParaRPr lang="en-US" sz="1100" b="0" kern="1200" dirty="0">
              <a:solidFill>
                <a:schemeClr val="tx1"/>
              </a:solidFill>
              <a:latin typeface="Arial" pitchFamily="34" charset="0"/>
              <a:ea typeface="+mn-ea"/>
              <a:cs typeface="+mn-cs"/>
            </a:endParaRPr>
          </a:p>
          <a:p>
            <a:endParaRPr lang="en-US" b="0" dirty="0"/>
          </a:p>
          <a:p>
            <a:r>
              <a:rPr lang="en-US" b="1" dirty="0"/>
              <a:t>Ask</a:t>
            </a:r>
            <a:r>
              <a:rPr lang="en-US" b="0" dirty="0"/>
              <a:t> if the participants have taken these courses (or others that they would recommend) and how they have used these skills in their encounters with survivors.</a:t>
            </a:r>
          </a:p>
        </p:txBody>
      </p:sp>
      <p:sp>
        <p:nvSpPr>
          <p:cNvPr id="4" name="Slide Number Placeholder 3"/>
          <p:cNvSpPr>
            <a:spLocks noGrp="1"/>
          </p:cNvSpPr>
          <p:nvPr>
            <p:ph type="sldNum" sz="quarter" idx="5"/>
          </p:nvPr>
        </p:nvSpPr>
        <p:spPr/>
        <p:txBody>
          <a:bodyPr/>
          <a:lstStyle/>
          <a:p>
            <a:fld id="{D049E038-CC58-4347-8E05-52CE6EEB923B}" type="slidenum">
              <a:rPr lang="en-US" smtClean="0"/>
              <a:t>23</a:t>
            </a:fld>
            <a:endParaRPr lang="en-US" dirty="0"/>
          </a:p>
        </p:txBody>
      </p:sp>
    </p:spTree>
    <p:extLst>
      <p:ext uri="{BB962C8B-B14F-4D97-AF65-F5344CB8AC3E}">
        <p14:creationId xmlns:p14="http://schemas.microsoft.com/office/powerpoint/2010/main" val="34436506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Tell </a:t>
            </a:r>
            <a:r>
              <a:rPr lang="en-US" sz="1200" b="0" i="0" u="none" strike="noStrike" baseline="0" dirty="0">
                <a:solidFill>
                  <a:srgbClr val="000000"/>
                </a:solidFill>
                <a:latin typeface="Arial" panose="020B0604020202020204" pitchFamily="34" charset="0"/>
              </a:rPr>
              <a:t>participants we want to check in with them about what’s working well for them personally in their provision of crisis counseling and what challenges they’re facing. </a:t>
            </a:r>
          </a:p>
          <a:p>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them to complete the self-assessment of their strengths, skills, and challenges in their workbook on page 13. (5 minutes) </a:t>
            </a:r>
          </a:p>
          <a:p>
            <a:r>
              <a:rPr lang="en-US" sz="1200" b="1" i="0" u="none" strike="noStrike" baseline="0" dirty="0">
                <a:solidFill>
                  <a:srgbClr val="000000"/>
                </a:solidFill>
                <a:latin typeface="Arial" panose="020B0604020202020204" pitchFamily="34" charset="0"/>
              </a:rPr>
              <a:t>Have </a:t>
            </a:r>
            <a:r>
              <a:rPr lang="en-US" sz="1200" b="0" i="0" u="none" strike="noStrike" baseline="0" dirty="0">
                <a:solidFill>
                  <a:srgbClr val="000000"/>
                </a:solidFill>
                <a:latin typeface="Arial" panose="020B0604020202020204" pitchFamily="34" charset="0"/>
              </a:rPr>
              <a:t>them discuss their self-assessment with a partner. (10 minutes) 	</a:t>
            </a:r>
          </a:p>
          <a:p>
            <a:r>
              <a:rPr lang="en-US" sz="1200" b="1" i="0" u="none" strike="noStrike" baseline="0" dirty="0">
                <a:solidFill>
                  <a:srgbClr val="000000"/>
                </a:solidFill>
                <a:latin typeface="Arial" panose="020B0604020202020204" pitchFamily="34" charset="0"/>
              </a:rPr>
              <a:t>Facilitate </a:t>
            </a:r>
            <a:r>
              <a:rPr lang="en-US" sz="1200" b="0" i="0" u="none" strike="noStrike" baseline="0" dirty="0">
                <a:solidFill>
                  <a:srgbClr val="000000"/>
                </a:solidFill>
                <a:latin typeface="Arial" panose="020B0604020202020204" pitchFamily="34" charset="0"/>
              </a:rPr>
              <a:t>a large-group discussion about their self-assessment results. (15 minutes) </a:t>
            </a:r>
          </a:p>
          <a:p>
            <a:r>
              <a:rPr lang="en-US" sz="1200" b="0" i="0" u="none" strike="noStrike" baseline="0" dirty="0">
                <a:solidFill>
                  <a:srgbClr val="000000"/>
                </a:solidFill>
                <a:latin typeface="Arial" panose="020B0604020202020204" pitchFamily="34" charset="0"/>
              </a:rPr>
              <a:t>• Take a few examples of strengths from participants, and ask them to share any specific examples or tips for the strengths they identified. </a:t>
            </a:r>
          </a:p>
          <a:p>
            <a:r>
              <a:rPr lang="en-US" sz="1200" b="0" i="0" u="none" strike="noStrike" baseline="0" dirty="0">
                <a:solidFill>
                  <a:srgbClr val="000000"/>
                </a:solidFill>
                <a:latin typeface="Arial" panose="020B0604020202020204" pitchFamily="34" charset="0"/>
              </a:rPr>
              <a:t>• Ask them for examples of the skills they use to facilitate role modeling, empowerment, etc. </a:t>
            </a:r>
          </a:p>
          <a:p>
            <a:r>
              <a:rPr lang="en-US" sz="1200" b="0" i="0" u="none" strike="noStrike" baseline="0" dirty="0">
                <a:solidFill>
                  <a:srgbClr val="000000"/>
                </a:solidFill>
                <a:latin typeface="Arial" panose="020B0604020202020204" pitchFamily="34" charset="0"/>
              </a:rPr>
              <a:t>• Spend the majority of the discussion time asking them about the challenges they are facing. </a:t>
            </a:r>
          </a:p>
          <a:p>
            <a:r>
              <a:rPr lang="en-US" sz="1200" b="0" i="0" u="none" strike="noStrike" baseline="0" dirty="0">
                <a:solidFill>
                  <a:srgbClr val="000000"/>
                </a:solidFill>
                <a:latin typeface="Arial" panose="020B0604020202020204" pitchFamily="34" charset="0"/>
              </a:rPr>
              <a:t>• Ask for examples of the challenges they identified. Check to see if the examples they give are common to other staff members. Ask what advice they have for addressing each challenge. Provide your own advice as well. </a:t>
            </a:r>
          </a:p>
          <a:p>
            <a:endParaRPr lang="en-US" sz="1200" b="0" i="0" u="none" strike="noStrike" baseline="0" dirty="0">
              <a:solidFill>
                <a:srgbClr val="000000"/>
              </a:solidFill>
              <a:latin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900" b="1" i="0" u="none" strike="noStrike" baseline="0" dirty="0">
                <a:solidFill>
                  <a:srgbClr val="000000"/>
                </a:solidFill>
                <a:latin typeface="Arial" panose="020B0604020202020204" pitchFamily="34" charset="0"/>
              </a:rPr>
              <a:t>Transition </a:t>
            </a:r>
            <a:r>
              <a:rPr lang="en-US" sz="900" b="0" i="0" u="none" strike="noStrike" baseline="0" dirty="0">
                <a:solidFill>
                  <a:srgbClr val="000000"/>
                </a:solidFill>
                <a:latin typeface="Arial" panose="020B0604020202020204" pitchFamily="34" charset="0"/>
              </a:rPr>
              <a:t>to focus on group crisis counseling. </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24</a:t>
            </a:fld>
            <a:endParaRPr lang="en-US" dirty="0"/>
          </a:p>
        </p:txBody>
      </p:sp>
    </p:spTree>
    <p:extLst>
      <p:ext uri="{BB962C8B-B14F-4D97-AF65-F5344CB8AC3E}">
        <p14:creationId xmlns:p14="http://schemas.microsoft.com/office/powerpoint/2010/main" val="3543112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Trainer’s Note: </a:t>
            </a:r>
            <a:r>
              <a:rPr lang="en-US" sz="1200" b="0" i="0" u="none" strike="noStrike" baseline="0" dirty="0">
                <a:solidFill>
                  <a:srgbClr val="000000"/>
                </a:solidFill>
                <a:latin typeface="Arial" panose="020B0604020202020204" pitchFamily="34" charset="0"/>
              </a:rPr>
              <a:t>For this segment of the course, you have two options for aspects of group crisis counseling to focus on: </a:t>
            </a:r>
          </a:p>
          <a:p>
            <a:r>
              <a:rPr lang="en-US" sz="1200" b="0" i="0" u="none" strike="noStrike" baseline="0" dirty="0">
                <a:solidFill>
                  <a:srgbClr val="000000"/>
                </a:solidFill>
                <a:latin typeface="Arial" panose="020B0604020202020204" pitchFamily="34" charset="0"/>
              </a:rPr>
              <a:t>• Option A: Strategies for finding, forming, and facilitating groups </a:t>
            </a:r>
          </a:p>
          <a:p>
            <a:r>
              <a:rPr lang="en-US" sz="1200" b="0" i="0" u="none" strike="noStrike" baseline="0" dirty="0">
                <a:solidFill>
                  <a:srgbClr val="000000"/>
                </a:solidFill>
                <a:latin typeface="Arial" panose="020B0604020202020204" pitchFamily="34" charset="0"/>
              </a:rPr>
              <a:t>• Option B: Managing challenges in group counseling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Choose which option to use based on what you learned about the current status of group counseling when talking with the program manager prior to the course. For example, if the program doesn’t have many groups and is having difficulty getting groups started, choose option A. If the program has a number of groups established, then choose option B. You might also want to poll the staff to find out which topic would be most helpful to them. 	</a:t>
            </a:r>
          </a:p>
          <a:p>
            <a:endParaRPr lang="en-US" sz="1200" b="1"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For either option, refer </a:t>
            </a:r>
            <a:r>
              <a:rPr lang="en-US" sz="1200" b="0" dirty="0">
                <a:effectLst/>
                <a:latin typeface="Segoe UI" panose="020B0502040204020203" pitchFamily="34" charset="0"/>
              </a:rPr>
              <a:t>back to the work previously done by group members and ask the group to begin their brainstorming based on the needs identified in the previous activity.</a:t>
            </a:r>
            <a:endParaRPr lang="en-US" sz="1200" b="0" i="0" u="none" strike="noStrike" baseline="0" dirty="0">
              <a:solidFill>
                <a:srgbClr val="000000"/>
              </a:solidFill>
              <a:latin typeface="Arial" panose="020B0604020202020204" pitchFamily="34" charset="0"/>
            </a:endParaRPr>
          </a:p>
          <a:p>
            <a:endParaRPr lang="en-US" sz="1200" b="1"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Option A: Strategies for Finding, Forming, and Facilitating Groups </a:t>
            </a:r>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Divide participants into three or six groups (use three groups if the class size is about 15 participants; use six groups if the class includes 25 or more participants). </a:t>
            </a:r>
          </a:p>
          <a:p>
            <a:r>
              <a:rPr lang="en-US" sz="1200" b="0" i="0" u="none" strike="noStrike" baseline="0" dirty="0">
                <a:solidFill>
                  <a:srgbClr val="000000"/>
                </a:solidFill>
                <a:latin typeface="Arial" panose="020B0604020202020204" pitchFamily="34" charset="0"/>
              </a:rPr>
              <a:t>• </a:t>
            </a:r>
            <a:r>
              <a:rPr lang="en-US" sz="1200" b="1" i="0" u="none" strike="noStrike" baseline="0" dirty="0">
                <a:solidFill>
                  <a:srgbClr val="000000"/>
                </a:solidFill>
                <a:latin typeface="Arial" panose="020B0604020202020204" pitchFamily="34" charset="0"/>
              </a:rPr>
              <a:t>Have the groups </a:t>
            </a:r>
            <a:r>
              <a:rPr lang="en-US" sz="1200" b="0" i="0" u="none" strike="noStrike" baseline="0" dirty="0">
                <a:solidFill>
                  <a:srgbClr val="000000"/>
                </a:solidFill>
                <a:latin typeface="Arial" panose="020B0604020202020204" pitchFamily="34" charset="0"/>
              </a:rPr>
              <a:t>spread out in the room and gather around some blank tear sheets taped to the wall. </a:t>
            </a:r>
          </a:p>
          <a:p>
            <a:r>
              <a:rPr lang="en-US" sz="1200" b="0" i="0" u="none" strike="noStrike" baseline="0" dirty="0">
                <a:solidFill>
                  <a:srgbClr val="000000"/>
                </a:solidFill>
                <a:latin typeface="Arial" panose="020B0604020202020204" pitchFamily="34" charset="0"/>
              </a:rPr>
              <a:t>• </a:t>
            </a:r>
            <a:r>
              <a:rPr lang="en-US" sz="1200" b="1" i="0" u="none" strike="noStrike" baseline="0" dirty="0">
                <a:solidFill>
                  <a:srgbClr val="000000"/>
                </a:solidFill>
                <a:latin typeface="Arial" panose="020B0604020202020204" pitchFamily="34" charset="0"/>
              </a:rPr>
              <a:t>Tell </a:t>
            </a:r>
            <a:r>
              <a:rPr lang="en-US" sz="1200" b="0" i="0" u="none" strike="noStrike" baseline="0" dirty="0">
                <a:solidFill>
                  <a:srgbClr val="000000"/>
                </a:solidFill>
                <a:latin typeface="Arial" panose="020B0604020202020204" pitchFamily="34" charset="0"/>
              </a:rPr>
              <a:t>participants we’re going to do a quick brainstorming session on finding, forming, and facilitating groups. </a:t>
            </a:r>
          </a:p>
          <a:p>
            <a:endParaRPr lang="en-US" sz="1200" b="0" i="0" u="none" strike="noStrike" baseline="0" dirty="0">
              <a:latin typeface="Arial" panose="020B0604020202020204" pitchFamily="34" charset="0"/>
            </a:endParaRPr>
          </a:p>
          <a:p>
            <a:r>
              <a:rPr lang="en-US" sz="1200" b="1" i="0" u="none" strike="noStrike" baseline="0" dirty="0">
                <a:solidFill>
                  <a:srgbClr val="000000"/>
                </a:solidFill>
                <a:latin typeface="Arial" panose="020B0604020202020204" pitchFamily="34" charset="0"/>
              </a:rPr>
              <a:t>Remind </a:t>
            </a:r>
            <a:r>
              <a:rPr lang="en-US" sz="1200" b="0" i="0" u="none" strike="noStrike" baseline="0" dirty="0">
                <a:solidFill>
                  <a:srgbClr val="000000"/>
                </a:solidFill>
                <a:latin typeface="Arial" panose="020B0604020202020204" pitchFamily="34" charset="0"/>
              </a:rPr>
              <a:t>participants of the four ground rules of brainstorming: </a:t>
            </a:r>
          </a:p>
          <a:p>
            <a:r>
              <a:rPr lang="en-US" sz="1200" b="0" i="0" u="none" strike="noStrike" baseline="0" dirty="0">
                <a:solidFill>
                  <a:srgbClr val="000000"/>
                </a:solidFill>
                <a:latin typeface="Courier New" panose="02070309020205020404" pitchFamily="49" charset="0"/>
              </a:rPr>
              <a:t>o </a:t>
            </a:r>
            <a:r>
              <a:rPr lang="en-US" sz="1200" b="1" i="0" u="none" strike="noStrike" baseline="0" dirty="0">
                <a:solidFill>
                  <a:srgbClr val="000000"/>
                </a:solidFill>
                <a:latin typeface="Arial" panose="020B0604020202020204" pitchFamily="34" charset="0"/>
              </a:rPr>
              <a:t>Focus on quantity</a:t>
            </a:r>
            <a:r>
              <a:rPr lang="en-US" sz="1200" b="0" i="0" u="none" strike="noStrike" baseline="0" dirty="0">
                <a:solidFill>
                  <a:srgbClr val="000000"/>
                </a:solidFill>
                <a:latin typeface="Arial" panose="020B0604020202020204" pitchFamily="34" charset="0"/>
              </a:rPr>
              <a:t>—the greater the number of ideas generated, the greater the chance of producing an outstanding idea. </a:t>
            </a:r>
          </a:p>
          <a:p>
            <a:r>
              <a:rPr lang="en-US" sz="1200" b="0" i="0" u="none" strike="noStrike" baseline="0" dirty="0">
                <a:solidFill>
                  <a:srgbClr val="000000"/>
                </a:solidFill>
                <a:latin typeface="Courier New" panose="02070309020205020404" pitchFamily="49" charset="0"/>
              </a:rPr>
              <a:t>o </a:t>
            </a:r>
            <a:r>
              <a:rPr lang="en-US" sz="1200" b="1" i="0" u="none" strike="noStrike" baseline="0" dirty="0">
                <a:solidFill>
                  <a:srgbClr val="000000"/>
                </a:solidFill>
                <a:latin typeface="Arial" panose="020B0604020202020204" pitchFamily="34" charset="0"/>
              </a:rPr>
              <a:t>Withhold criticism</a:t>
            </a:r>
            <a:r>
              <a:rPr lang="en-US" sz="1200" b="0" i="0" u="none" strike="noStrike" baseline="0" dirty="0">
                <a:solidFill>
                  <a:srgbClr val="000000"/>
                </a:solidFill>
                <a:latin typeface="Arial" panose="020B0604020202020204" pitchFamily="34" charset="0"/>
              </a:rPr>
              <a:t>—by suspending judgment until later, individuals feel free to generate unusual ideas. </a:t>
            </a:r>
          </a:p>
          <a:p>
            <a:r>
              <a:rPr lang="en-US" sz="1200" b="0" i="0" u="none" strike="noStrike" baseline="0" dirty="0">
                <a:solidFill>
                  <a:srgbClr val="000000"/>
                </a:solidFill>
                <a:latin typeface="Courier New" panose="02070309020205020404" pitchFamily="49" charset="0"/>
              </a:rPr>
              <a:t>o </a:t>
            </a:r>
            <a:r>
              <a:rPr lang="en-US" sz="1200" b="1" i="0" u="none" strike="noStrike" baseline="0" dirty="0">
                <a:solidFill>
                  <a:srgbClr val="000000"/>
                </a:solidFill>
                <a:latin typeface="Arial" panose="020B0604020202020204" pitchFamily="34" charset="0"/>
              </a:rPr>
              <a:t>Welcome unusual ideas</a:t>
            </a:r>
            <a:r>
              <a:rPr lang="en-US" sz="1200" b="0" i="0" u="none" strike="noStrike" baseline="0" dirty="0">
                <a:solidFill>
                  <a:srgbClr val="000000"/>
                </a:solidFill>
                <a:latin typeface="Arial" panose="020B0604020202020204" pitchFamily="34" charset="0"/>
              </a:rPr>
              <a:t>—new ways of thinking may provide better solutions. </a:t>
            </a:r>
          </a:p>
          <a:p>
            <a:r>
              <a:rPr lang="en-US" sz="1200" b="0" i="0" u="none" strike="noStrike" baseline="0" dirty="0">
                <a:solidFill>
                  <a:srgbClr val="000000"/>
                </a:solidFill>
                <a:latin typeface="Courier New" panose="02070309020205020404" pitchFamily="49" charset="0"/>
              </a:rPr>
              <a:t>o </a:t>
            </a:r>
            <a:r>
              <a:rPr lang="en-US" sz="1200" b="1" i="0" u="none" strike="noStrike" baseline="0" dirty="0">
                <a:solidFill>
                  <a:srgbClr val="000000"/>
                </a:solidFill>
                <a:latin typeface="Arial" panose="020B0604020202020204" pitchFamily="34" charset="0"/>
              </a:rPr>
              <a:t>Combine and improve ideas</a:t>
            </a:r>
            <a:r>
              <a:rPr lang="en-US" sz="1200" b="0" i="0" u="none" strike="noStrike" baseline="0" dirty="0">
                <a:solidFill>
                  <a:srgbClr val="000000"/>
                </a:solidFill>
                <a:latin typeface="Arial" panose="020B0604020202020204" pitchFamily="34" charset="0"/>
              </a:rPr>
              <a:t>—good ideas may be combined to form a single better idea. </a:t>
            </a:r>
          </a:p>
          <a:p>
            <a:r>
              <a:rPr lang="en-US" sz="1200" b="0" i="0" u="none" strike="noStrike" baseline="0" dirty="0">
                <a:solidFill>
                  <a:srgbClr val="000000"/>
                </a:solidFill>
                <a:latin typeface="Arial" panose="020B0604020202020204" pitchFamily="34" charset="0"/>
              </a:rPr>
              <a:t>	</a:t>
            </a:r>
            <a:endParaRPr lang="en-US" sz="1200" b="0" i="0" u="none" strike="noStrike" baseline="0" dirty="0">
              <a:latin typeface="Symbol" panose="05050102010706020507" pitchFamily="18" charset="2"/>
            </a:endParaRPr>
          </a:p>
          <a:p>
            <a:r>
              <a:rPr lang="en-US" sz="1200" b="0" i="0" u="none" strike="noStrike" baseline="0" dirty="0">
                <a:solidFill>
                  <a:srgbClr val="000000"/>
                </a:solidFill>
                <a:latin typeface="Symbol" panose="05050102010706020507" pitchFamily="18" charset="2"/>
              </a:rPr>
              <a:t>• </a:t>
            </a:r>
            <a:r>
              <a:rPr lang="en-US" sz="1200" b="0" i="0" u="none" strike="noStrike" baseline="0" dirty="0">
                <a:solidFill>
                  <a:srgbClr val="000000"/>
                </a:solidFill>
                <a:latin typeface="Arial" panose="020B0604020202020204" pitchFamily="34" charset="0"/>
              </a:rPr>
              <a:t>Brainstorm (10 minutes)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Have one or two of the groups brainstorm a list of strategies for finding groups.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Have one or two groups brainstorm a list of strategies for forming groups.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Have one to two groups brainstorm tips for facilitating groups.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Hear quick reports from the groups—emphasize and reinforce the best strategies each group identified. (20 minutes)</a:t>
            </a:r>
          </a:p>
          <a:p>
            <a:r>
              <a:rPr lang="en-US" sz="1200" b="0" i="0" u="none" strike="noStrike" baseline="0" dirty="0">
                <a:solidFill>
                  <a:srgbClr val="000000"/>
                </a:solidFill>
                <a:latin typeface="Arial" panose="020B0604020202020204" pitchFamily="34" charset="0"/>
              </a:rPr>
              <a:t>	</a:t>
            </a:r>
          </a:p>
          <a:p>
            <a:r>
              <a:rPr lang="en-US" sz="1200" b="0" i="0" u="none" strike="noStrike" baseline="0" dirty="0">
                <a:solidFill>
                  <a:srgbClr val="000000"/>
                </a:solidFill>
                <a:latin typeface="Arial" panose="020B0604020202020204" pitchFamily="34" charset="0"/>
              </a:rPr>
              <a:t>Continue on Community Networking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latin typeface="Arial" charset="0"/>
              </a:rPr>
              <a:t>Lunch break (if following one-day schedule)</a:t>
            </a:r>
            <a:endParaRPr lang="en-US" b="1" dirty="0"/>
          </a:p>
        </p:txBody>
      </p:sp>
      <p:sp>
        <p:nvSpPr>
          <p:cNvPr id="4" name="Slide Number Placeholder 3"/>
          <p:cNvSpPr>
            <a:spLocks noGrp="1"/>
          </p:cNvSpPr>
          <p:nvPr>
            <p:ph type="sldNum" sz="quarter" idx="5"/>
          </p:nvPr>
        </p:nvSpPr>
        <p:spPr/>
        <p:txBody>
          <a:bodyPr/>
          <a:lstStyle/>
          <a:p>
            <a:fld id="{D049E038-CC58-4347-8E05-52CE6EEB923B}" type="slidenum">
              <a:rPr lang="en-US" smtClean="0"/>
              <a:t>25</a:t>
            </a:fld>
            <a:endParaRPr lang="en-US" dirty="0"/>
          </a:p>
        </p:txBody>
      </p:sp>
    </p:spTree>
    <p:extLst>
      <p:ext uri="{BB962C8B-B14F-4D97-AF65-F5344CB8AC3E}">
        <p14:creationId xmlns:p14="http://schemas.microsoft.com/office/powerpoint/2010/main" val="32380299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Option B: Tracking Progress and Managing Challenges in Group Counseling </a:t>
            </a:r>
            <a:endParaRPr lang="en-US" sz="1200" b="0" i="0" u="none" strike="noStrike" baseline="0" dirty="0">
              <a:solidFill>
                <a:srgbClr val="000000"/>
              </a:solidFill>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Arial" panose="020B0604020202020204" pitchFamily="34" charset="0"/>
              </a:rPr>
              <a:t>• Divide participants into three or six groups (use three groups if the class size is about 15 participants; use six groups if the class includes 25 or more participants). </a:t>
            </a:r>
          </a:p>
          <a:p>
            <a:r>
              <a:rPr lang="en-US" sz="1200" b="0" i="0" u="none" strike="noStrike" baseline="0" dirty="0">
                <a:solidFill>
                  <a:srgbClr val="000000"/>
                </a:solidFill>
                <a:latin typeface="Arial" panose="020B0604020202020204" pitchFamily="34" charset="0"/>
              </a:rPr>
              <a:t>• </a:t>
            </a:r>
            <a:r>
              <a:rPr lang="en-US" sz="1200" b="1" i="0" u="none" strike="noStrike" baseline="0" dirty="0">
                <a:solidFill>
                  <a:srgbClr val="000000"/>
                </a:solidFill>
                <a:latin typeface="Arial" panose="020B0604020202020204" pitchFamily="34" charset="0"/>
              </a:rPr>
              <a:t>Materials needed: </a:t>
            </a:r>
            <a:r>
              <a:rPr lang="en-US" sz="1200" b="0" i="0" u="none" strike="noStrike" baseline="0" dirty="0">
                <a:solidFill>
                  <a:srgbClr val="000000"/>
                </a:solidFill>
                <a:latin typeface="Arial" panose="020B0604020202020204" pitchFamily="34" charset="0"/>
              </a:rPr>
              <a:t>One index card per person </a:t>
            </a:r>
          </a:p>
          <a:p>
            <a:r>
              <a:rPr lang="en-US" sz="1200" b="0" i="0" u="none" strike="noStrike" baseline="0" dirty="0">
                <a:solidFill>
                  <a:srgbClr val="000000"/>
                </a:solidFill>
                <a:latin typeface="Arial" panose="020B0604020202020204" pitchFamily="34" charset="0"/>
              </a:rPr>
              <a:t>• </a:t>
            </a:r>
            <a:r>
              <a:rPr lang="en-US" sz="1200" b="1" i="0" u="none" strike="noStrike" baseline="0" dirty="0">
                <a:solidFill>
                  <a:srgbClr val="000000"/>
                </a:solidFill>
                <a:latin typeface="Arial" panose="020B0604020202020204" pitchFamily="34" charset="0"/>
              </a:rPr>
              <a:t>Begin a discussion </a:t>
            </a:r>
            <a:r>
              <a:rPr lang="en-US" sz="1200" b="0" i="0" u="none" strike="noStrike" baseline="0" dirty="0">
                <a:solidFill>
                  <a:srgbClr val="000000"/>
                </a:solidFill>
                <a:latin typeface="Arial" panose="020B0604020202020204" pitchFamily="34" charset="0"/>
              </a:rPr>
              <a:t>about the kinds of challenges CCP staff are facing in group counseling—e.g., difficult group members, getting a session started, transitioning responsibility to the group members. </a:t>
            </a:r>
          </a:p>
          <a:p>
            <a:r>
              <a:rPr lang="en-US" sz="1200" b="0" i="0" u="none" strike="noStrike" baseline="0" dirty="0">
                <a:solidFill>
                  <a:srgbClr val="000000"/>
                </a:solidFill>
                <a:latin typeface="Arial" panose="020B0604020202020204" pitchFamily="34" charset="0"/>
              </a:rPr>
              <a:t>• </a:t>
            </a:r>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participants to write on an index card a description of a challenge they are struggling with in facilitating group counseling. (5 minutes) </a:t>
            </a:r>
          </a:p>
          <a:p>
            <a:r>
              <a:rPr lang="en-US" sz="1200" b="0" i="0" u="none" strike="noStrike" baseline="0" dirty="0">
                <a:solidFill>
                  <a:srgbClr val="000000"/>
                </a:solidFill>
                <a:latin typeface="Arial" panose="020B0604020202020204" pitchFamily="34" charset="0"/>
              </a:rPr>
              <a:t>• </a:t>
            </a:r>
            <a:r>
              <a:rPr lang="en-US" sz="1200" b="1" i="0" u="none" strike="noStrike" baseline="0" dirty="0">
                <a:solidFill>
                  <a:srgbClr val="000000"/>
                </a:solidFill>
                <a:latin typeface="Arial" panose="020B0604020202020204" pitchFamily="34" charset="0"/>
              </a:rPr>
              <a:t>Collect </a:t>
            </a:r>
            <a:r>
              <a:rPr lang="en-US" sz="1200" b="0" i="0" u="none" strike="noStrike" baseline="0" dirty="0">
                <a:solidFill>
                  <a:srgbClr val="000000"/>
                </a:solidFill>
                <a:latin typeface="Arial" panose="020B0604020202020204" pitchFamily="34" charset="0"/>
              </a:rPr>
              <a:t>the cards from participants. Have them discuss the challenges they identified in their groups, while you quickly </a:t>
            </a:r>
            <a:r>
              <a:rPr lang="en-US" sz="1200" b="1" i="0" u="none" strike="noStrike" baseline="0" dirty="0">
                <a:solidFill>
                  <a:srgbClr val="000000"/>
                </a:solidFill>
                <a:latin typeface="Arial" panose="020B0604020202020204" pitchFamily="34" charset="0"/>
              </a:rPr>
              <a:t>review </a:t>
            </a:r>
            <a:r>
              <a:rPr lang="en-US" sz="1200" b="0" i="0" u="none" strike="noStrike" baseline="0" dirty="0">
                <a:solidFill>
                  <a:srgbClr val="000000"/>
                </a:solidFill>
                <a:latin typeface="Arial" panose="020B0604020202020204" pitchFamily="34" charset="0"/>
              </a:rPr>
              <a:t>the cards and </a:t>
            </a:r>
            <a:r>
              <a:rPr lang="en-US" sz="1200" b="1" i="0" u="none" strike="noStrike" baseline="0" dirty="0">
                <a:solidFill>
                  <a:srgbClr val="000000"/>
                </a:solidFill>
                <a:latin typeface="Arial" panose="020B0604020202020204" pitchFamily="34" charset="0"/>
              </a:rPr>
              <a:t>choose </a:t>
            </a:r>
            <a:r>
              <a:rPr lang="en-US" sz="1200" b="0" i="0" u="none" strike="noStrike" baseline="0" dirty="0">
                <a:solidFill>
                  <a:srgbClr val="000000"/>
                </a:solidFill>
                <a:latin typeface="Arial" panose="020B0604020202020204" pitchFamily="34" charset="0"/>
              </a:rPr>
              <a:t>two to work with. You might want to choose challenges that appear most frequently, or ones that provide the most substance for discussion. (5 minutes) </a:t>
            </a:r>
          </a:p>
          <a:p>
            <a:r>
              <a:rPr lang="en-US" sz="1200" b="0" i="0" u="none" strike="noStrike" baseline="0" dirty="0">
                <a:solidFill>
                  <a:srgbClr val="000000"/>
                </a:solidFill>
                <a:latin typeface="Arial" panose="020B0604020202020204" pitchFamily="34" charset="0"/>
              </a:rPr>
              <a:t>• </a:t>
            </a:r>
            <a:r>
              <a:rPr lang="en-US" sz="1200" b="1" i="0" u="none" strike="noStrike" baseline="0" dirty="0">
                <a:solidFill>
                  <a:srgbClr val="000000"/>
                </a:solidFill>
                <a:latin typeface="Arial" panose="020B0604020202020204" pitchFamily="34" charset="0"/>
              </a:rPr>
              <a:t>Assign </a:t>
            </a:r>
            <a:r>
              <a:rPr lang="en-US" sz="1200" b="0" i="0" u="none" strike="noStrike" baseline="0" dirty="0">
                <a:solidFill>
                  <a:srgbClr val="000000"/>
                </a:solidFill>
                <a:latin typeface="Arial" panose="020B0604020202020204" pitchFamily="34" charset="0"/>
              </a:rPr>
              <a:t>half of the groups in the room one of the challenges, and have them do some problem solving around what they would do to manage that challenge. </a:t>
            </a:r>
            <a:r>
              <a:rPr lang="en-US" sz="1200" b="1" i="0" u="none" strike="noStrike" baseline="0" dirty="0">
                <a:solidFill>
                  <a:srgbClr val="000000"/>
                </a:solidFill>
                <a:latin typeface="Arial" panose="020B0604020202020204" pitchFamily="34" charset="0"/>
              </a:rPr>
              <a:t>Assign </a:t>
            </a:r>
            <a:r>
              <a:rPr lang="en-US" sz="1200" b="0" i="0" u="none" strike="noStrike" baseline="0" dirty="0">
                <a:solidFill>
                  <a:srgbClr val="000000"/>
                </a:solidFill>
                <a:latin typeface="Arial" panose="020B0604020202020204" pitchFamily="34" charset="0"/>
              </a:rPr>
              <a:t>the other half of the room the other challenge you have chosen. </a:t>
            </a:r>
          </a:p>
          <a:p>
            <a:r>
              <a:rPr lang="en-US" sz="1200" b="0" i="0" u="none" strike="noStrike" baseline="0" dirty="0">
                <a:solidFill>
                  <a:srgbClr val="000000"/>
                </a:solidFill>
                <a:latin typeface="Arial" panose="020B0604020202020204" pitchFamily="34" charset="0"/>
              </a:rPr>
              <a:t>• </a:t>
            </a:r>
            <a:r>
              <a:rPr lang="en-US" sz="1200" b="1" i="0" u="none" strike="noStrike" baseline="0" dirty="0">
                <a:solidFill>
                  <a:srgbClr val="000000"/>
                </a:solidFill>
                <a:latin typeface="Arial" panose="020B0604020202020204" pitchFamily="34" charset="0"/>
              </a:rPr>
              <a:t>Give </a:t>
            </a:r>
            <a:r>
              <a:rPr lang="en-US" sz="1200" b="0" i="0" u="none" strike="noStrike" baseline="0" dirty="0">
                <a:solidFill>
                  <a:srgbClr val="000000"/>
                </a:solidFill>
                <a:latin typeface="Arial" panose="020B0604020202020204" pitchFamily="34" charset="0"/>
              </a:rPr>
              <a:t>the groups 10 minutes to identify a strategy or tips for managing this challenge. </a:t>
            </a:r>
          </a:p>
          <a:p>
            <a:r>
              <a:rPr lang="en-US" sz="1200" b="0" i="0" u="none" strike="noStrike" baseline="0" dirty="0">
                <a:solidFill>
                  <a:srgbClr val="000000"/>
                </a:solidFill>
                <a:latin typeface="Arial" panose="020B0604020202020204" pitchFamily="34" charset="0"/>
              </a:rPr>
              <a:t>• </a:t>
            </a:r>
            <a:r>
              <a:rPr lang="en-US" sz="1200" b="1" i="0" u="none" strike="noStrike" baseline="0" dirty="0">
                <a:solidFill>
                  <a:srgbClr val="000000"/>
                </a:solidFill>
                <a:latin typeface="Arial" panose="020B0604020202020204" pitchFamily="34" charset="0"/>
              </a:rPr>
              <a:t>Facilitate </a:t>
            </a:r>
            <a:r>
              <a:rPr lang="en-US" sz="1200" b="0" i="0" u="none" strike="noStrike" baseline="0" dirty="0">
                <a:solidFill>
                  <a:srgbClr val="000000"/>
                </a:solidFill>
                <a:latin typeface="Arial" panose="020B0604020202020204" pitchFamily="34" charset="0"/>
              </a:rPr>
              <a:t>a discussion of the similarities and differences of the different groups’ responses. </a:t>
            </a:r>
            <a:r>
              <a:rPr lang="en-US" sz="1200" b="1" i="0" u="none" strike="noStrike" baseline="0" dirty="0">
                <a:solidFill>
                  <a:srgbClr val="000000"/>
                </a:solidFill>
                <a:latin typeface="Arial" panose="020B0604020202020204" pitchFamily="34" charset="0"/>
              </a:rPr>
              <a:t>Give </a:t>
            </a:r>
            <a:r>
              <a:rPr lang="en-US" sz="1200" b="0" i="0" u="none" strike="noStrike" baseline="0" dirty="0">
                <a:solidFill>
                  <a:srgbClr val="000000"/>
                </a:solidFill>
                <a:latin typeface="Arial" panose="020B0604020202020204" pitchFamily="34" charset="0"/>
              </a:rPr>
              <a:t>your own perspective. </a:t>
            </a:r>
          </a:p>
          <a:p>
            <a:r>
              <a:rPr lang="en-US" sz="1200" b="0" i="0" u="none" strike="noStrike" baseline="0" dirty="0">
                <a:solidFill>
                  <a:srgbClr val="000000"/>
                </a:solidFill>
                <a:latin typeface="Arial" panose="020B0604020202020204" pitchFamily="34" charset="0"/>
              </a:rPr>
              <a:t>• </a:t>
            </a:r>
            <a:r>
              <a:rPr lang="en-US" sz="1200" b="1" i="0" u="none" strike="noStrike" baseline="0" dirty="0">
                <a:solidFill>
                  <a:srgbClr val="000000"/>
                </a:solidFill>
                <a:latin typeface="Arial" panose="020B0604020202020204" pitchFamily="34" charset="0"/>
              </a:rPr>
              <a:t>Repeat </a:t>
            </a:r>
            <a:r>
              <a:rPr lang="en-US" sz="1200" b="0" i="0" u="none" strike="noStrike" baseline="0" dirty="0">
                <a:solidFill>
                  <a:srgbClr val="000000"/>
                </a:solidFill>
                <a:latin typeface="Arial" panose="020B0604020202020204" pitchFamily="34" charset="0"/>
              </a:rPr>
              <a:t>the process for the other case. (10 minutes per case) </a:t>
            </a:r>
          </a:p>
          <a:p>
            <a:r>
              <a:rPr lang="en-US" sz="1200" b="0" i="0" u="none" strike="noStrike" baseline="0" dirty="0">
                <a:solidFill>
                  <a:srgbClr val="000000"/>
                </a:solidFill>
                <a:latin typeface="Arial" panose="020B0604020202020204" pitchFamily="34" charset="0"/>
              </a:rPr>
              <a:t>OR </a:t>
            </a:r>
          </a:p>
          <a:p>
            <a:pPr marL="0" indent="0">
              <a:buFont typeface="Arial" panose="020B0604020202020204" pitchFamily="34" charset="0"/>
              <a:buNone/>
            </a:pPr>
            <a:r>
              <a:rPr lang="en-US" sz="1200" b="0" i="0" u="none" strike="noStrike" baseline="0" dirty="0">
                <a:solidFill>
                  <a:srgbClr val="000000"/>
                </a:solidFill>
                <a:latin typeface="Arial" panose="020B0604020202020204" pitchFamily="34" charset="0"/>
              </a:rPr>
              <a:t>• </a:t>
            </a:r>
            <a:r>
              <a:rPr lang="en-US" sz="1200" b="1" i="0" u="none" strike="noStrike" baseline="0" dirty="0">
                <a:solidFill>
                  <a:srgbClr val="000000"/>
                </a:solidFill>
                <a:latin typeface="Arial" panose="020B0604020202020204" pitchFamily="34" charset="0"/>
              </a:rPr>
              <a:t>Transition</a:t>
            </a:r>
            <a:r>
              <a:rPr lang="en-US" sz="1200" b="0" i="0" u="none" strike="noStrike" baseline="0" dirty="0">
                <a:solidFill>
                  <a:srgbClr val="000000"/>
                </a:solidFill>
                <a:latin typeface="Arial" panose="020B0604020202020204" pitchFamily="34" charset="0"/>
              </a:rPr>
              <a:t> to discuss the examples of progress and success made in groups so far. (10 minutes)</a:t>
            </a:r>
          </a:p>
          <a:p>
            <a:r>
              <a:rPr lang="en-US" sz="1200" b="0" i="0" u="none" strike="noStrike" baseline="0" dirty="0">
                <a:solidFill>
                  <a:srgbClr val="000000"/>
                </a:solidFill>
                <a:latin typeface="Arial" panose="020B0604020202020204" pitchFamily="34" charset="0"/>
              </a:rPr>
              <a:t>	</a:t>
            </a:r>
          </a:p>
          <a:p>
            <a:pPr eaLnBrk="1" hangingPunct="1"/>
            <a:r>
              <a:rPr lang="en-US" b="1" dirty="0">
                <a:latin typeface="Arial" charset="0"/>
              </a:rPr>
              <a:t>Lunch break (if following one-day schedule)</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26</a:t>
            </a:fld>
            <a:endParaRPr lang="en-US" dirty="0"/>
          </a:p>
        </p:txBody>
      </p:sp>
    </p:spTree>
    <p:extLst>
      <p:ext uri="{BB962C8B-B14F-4D97-AF65-F5344CB8AC3E}">
        <p14:creationId xmlns:p14="http://schemas.microsoft.com/office/powerpoint/2010/main" val="4189130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baseline="0" dirty="0">
                <a:solidFill>
                  <a:srgbClr val="000000"/>
                </a:solidFill>
                <a:latin typeface="Arial" panose="020B0604020202020204" pitchFamily="34" charset="0"/>
              </a:rPr>
              <a:t>Trainer’s Note: </a:t>
            </a:r>
            <a:r>
              <a:rPr lang="en-US" sz="1200" b="0" i="0" u="none" strike="noStrike" baseline="0" dirty="0">
                <a:solidFill>
                  <a:srgbClr val="000000"/>
                </a:solidFill>
                <a:latin typeface="Arial" panose="020B0604020202020204" pitchFamily="34" charset="0"/>
              </a:rPr>
              <a:t>In this section, you may choose to focus the discussion on either anniversary planning or phasedown preparation, based on the timing of the training relative to either anniversary or phasedown. Discuss with the program manager before the training the event on which they would like to focus, or if both should be discussed. 	</a:t>
            </a:r>
            <a:endParaRPr lang="en-US" dirty="0">
              <a:latin typeface="Arial" charset="0"/>
            </a:endParaRPr>
          </a:p>
          <a:p>
            <a:r>
              <a:rPr lang="en-US" sz="1200" b="1" i="0" u="none" strike="noStrike" baseline="0" dirty="0">
                <a:solidFill>
                  <a:srgbClr val="000000"/>
                </a:solidFill>
                <a:latin typeface="Arial" panose="020B0604020202020204" pitchFamily="34" charset="0"/>
              </a:rPr>
              <a:t>Discuss </a:t>
            </a:r>
            <a:r>
              <a:rPr lang="en-US" sz="1200" b="0" i="0" u="none" strike="noStrike" baseline="0" dirty="0">
                <a:solidFill>
                  <a:srgbClr val="000000"/>
                </a:solidFill>
                <a:latin typeface="Arial" panose="020B0604020202020204" pitchFamily="34" charset="0"/>
              </a:rPr>
              <a:t>the role of the CCP and the community in preparing for and commemorating either the disaster anniversary or the phasedown of the CCP. </a:t>
            </a:r>
          </a:p>
          <a:p>
            <a:r>
              <a:rPr lang="en-US" sz="1200" b="0" i="0" u="none" strike="noStrike" baseline="0" dirty="0">
                <a:solidFill>
                  <a:srgbClr val="000000"/>
                </a:solidFill>
                <a:latin typeface="Arial" panose="020B0604020202020204" pitchFamily="34" charset="0"/>
              </a:rPr>
              <a:t>• Emphasize that the CCP plays a supportive role in the disaster anniversary planning and commemoration of the community. </a:t>
            </a:r>
          </a:p>
          <a:p>
            <a:r>
              <a:rPr lang="en-US" sz="1200" b="0" i="0" u="none" strike="noStrike" baseline="0" dirty="0">
                <a:solidFill>
                  <a:srgbClr val="000000"/>
                </a:solidFill>
                <a:latin typeface="Arial" panose="020B0604020202020204" pitchFamily="34" charset="0"/>
              </a:rPr>
              <a:t>• Emphasize that the community must be integrally involved in the preparation and conduct of the CCP phasedown. After the CCP ceases operations, it is the community that must continue to provide services to its members. </a:t>
            </a:r>
          </a:p>
          <a:p>
            <a:r>
              <a:rPr lang="en-US" sz="1200" b="0" i="0" u="none" strike="noStrike" kern="1200" baseline="0" dirty="0">
                <a:solidFill>
                  <a:srgbClr val="000000"/>
                </a:solidFill>
                <a:latin typeface="Arial" panose="020B0604020202020204" pitchFamily="34" charset="0"/>
                <a:ea typeface="+mn-ea"/>
                <a:cs typeface="+mn-cs"/>
              </a:rPr>
              <a:t>• Emphasize that the CCP is a first step and initial connection to an ongoing system that will remain after the CCP is over.</a:t>
            </a:r>
          </a:p>
          <a:p>
            <a:r>
              <a:rPr lang="en-US" sz="1200" b="0" i="0" u="none" strike="noStrike" kern="1200" baseline="0" dirty="0">
                <a:solidFill>
                  <a:srgbClr val="000000"/>
                </a:solidFill>
                <a:latin typeface="Arial" panose="020B0604020202020204" pitchFamily="34" charset="0"/>
                <a:ea typeface="+mn-ea"/>
                <a:cs typeface="+mn-cs"/>
              </a:rPr>
              <a:t>	</a:t>
            </a:r>
          </a:p>
          <a:p>
            <a:r>
              <a:rPr lang="en-US" sz="1200" b="1" i="0" u="none" strike="noStrike" baseline="0" dirty="0">
                <a:solidFill>
                  <a:srgbClr val="000000"/>
                </a:solidFill>
                <a:latin typeface="Arial" panose="020B0604020202020204" pitchFamily="34" charset="0"/>
              </a:rPr>
              <a:t>Tell </a:t>
            </a:r>
            <a:r>
              <a:rPr lang="en-US" sz="1200" b="0" i="0" u="none" strike="noStrike" baseline="0" dirty="0">
                <a:solidFill>
                  <a:srgbClr val="000000"/>
                </a:solidFill>
                <a:latin typeface="Arial" panose="020B0604020202020204" pitchFamily="34" charset="0"/>
              </a:rPr>
              <a:t>participants that we’re going to take some time to begin discussing how to engage the community in anniversary or phasedown planning. </a:t>
            </a:r>
          </a:p>
          <a:p>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participants to work with others at their table to do the following (10 minutes):</a:t>
            </a:r>
          </a:p>
          <a:p>
            <a:r>
              <a:rPr lang="en-US" sz="1200" b="0" i="0" u="none" strike="noStrike" baseline="0" dirty="0">
                <a:solidFill>
                  <a:srgbClr val="000000"/>
                </a:solidFill>
                <a:latin typeface="Arial" panose="020B0604020202020204" pitchFamily="34" charset="0"/>
              </a:rPr>
              <a:t>• Identify which community groups and leaders you want to engage in anniversary/phasedown planning. </a:t>
            </a:r>
          </a:p>
          <a:p>
            <a:r>
              <a:rPr lang="en-US" sz="1200" b="0" i="0" u="none" strike="noStrike" baseline="0" dirty="0">
                <a:solidFill>
                  <a:srgbClr val="000000"/>
                </a:solidFill>
                <a:latin typeface="Arial" panose="020B0604020202020204" pitchFamily="34" charset="0"/>
              </a:rPr>
              <a:t>• Identify how you want to engage them—what are some key actions you’ll take? </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groups which groups/leaders they identified. </a:t>
            </a:r>
            <a:r>
              <a:rPr lang="en-US" sz="1200" b="1" i="0" u="none" strike="noStrike" baseline="0" dirty="0">
                <a:solidFill>
                  <a:srgbClr val="000000"/>
                </a:solidFill>
                <a:latin typeface="Arial" panose="020B0604020202020204" pitchFamily="34" charset="0"/>
              </a:rPr>
              <a:t>Record </a:t>
            </a:r>
            <a:r>
              <a:rPr lang="en-US" sz="1200" b="0" i="0" u="none" strike="noStrike" baseline="0" dirty="0">
                <a:solidFill>
                  <a:srgbClr val="000000"/>
                </a:solidFill>
                <a:latin typeface="Arial" panose="020B0604020202020204" pitchFamily="34" charset="0"/>
              </a:rPr>
              <a:t>them on a tear sheet and incorporate into a future timeline. </a:t>
            </a:r>
          </a:p>
          <a:p>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them what actions they’ll take to engage these groups. </a:t>
            </a:r>
          </a:p>
          <a:p>
            <a:r>
              <a:rPr lang="en-US" sz="1200" b="1" i="0" u="none" strike="noStrike" baseline="0" dirty="0">
                <a:solidFill>
                  <a:srgbClr val="000000"/>
                </a:solidFill>
                <a:latin typeface="Arial" panose="020B0604020202020204" pitchFamily="34" charset="0"/>
              </a:rPr>
              <a:t>Summarize </a:t>
            </a:r>
            <a:r>
              <a:rPr lang="en-US" sz="1200" b="0" i="0" u="none" strike="noStrike" baseline="0" dirty="0">
                <a:solidFill>
                  <a:srgbClr val="000000"/>
                </a:solidFill>
                <a:latin typeface="Arial" panose="020B0604020202020204" pitchFamily="34" charset="0"/>
              </a:rPr>
              <a:t>the discussion, and transition to a discussion of assessment and referral.</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27</a:t>
            </a:fld>
            <a:endParaRPr lang="en-US" dirty="0"/>
          </a:p>
        </p:txBody>
      </p:sp>
    </p:spTree>
    <p:extLst>
      <p:ext uri="{BB962C8B-B14F-4D97-AF65-F5344CB8AC3E}">
        <p14:creationId xmlns:p14="http://schemas.microsoft.com/office/powerpoint/2010/main" val="2663203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2000" b="1" i="0" u="none" strike="noStrike" baseline="0" dirty="0">
                <a:solidFill>
                  <a:srgbClr val="000000"/>
                </a:solidFill>
                <a:latin typeface="Arial" panose="020B0604020202020204" pitchFamily="34" charset="0"/>
              </a:rPr>
              <a:t>Review</a:t>
            </a:r>
            <a:r>
              <a:rPr lang="en-US" sz="2000" b="0" i="0" u="none" strike="noStrike" baseline="0" dirty="0">
                <a:solidFill>
                  <a:srgbClr val="000000"/>
                </a:solidFill>
                <a:latin typeface="Arial" panose="020B0604020202020204" pitchFamily="34" charset="0"/>
              </a:rPr>
              <a:t> the importance of the Assessment and Referral Tools: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2000" b="0" i="0" u="none" strike="noStrike" baseline="0" dirty="0">
                <a:solidFill>
                  <a:srgbClr val="000000"/>
                </a:solidFill>
                <a:latin typeface="Arial" panose="020B0604020202020204" pitchFamily="34" charset="0"/>
              </a:rPr>
              <a:t>• </a:t>
            </a:r>
            <a:r>
              <a:rPr lang="en-US" sz="2000" b="0" dirty="0">
                <a:effectLst/>
                <a:latin typeface="Segoe UI" panose="020B0502040204020203" pitchFamily="34" charset="0"/>
              </a:rPr>
              <a:t>The CCP is resiliency-based and helps people access their personal coping skills. At this point after a disaster, if someone isn't able to access their personal coping skills it could mean they need professional help.</a:t>
            </a:r>
            <a:br>
              <a:rPr lang="en-US" sz="2000" b="0" dirty="0">
                <a:effectLst/>
                <a:latin typeface="Segoe UI" panose="020B0502040204020203" pitchFamily="34" charset="0"/>
              </a:rPr>
            </a:br>
            <a:r>
              <a:rPr lang="en-US" sz="2000" b="0" i="0" u="none" strike="noStrike" baseline="0" dirty="0">
                <a:solidFill>
                  <a:srgbClr val="000000"/>
                </a:solidFill>
                <a:latin typeface="Arial" panose="020B0604020202020204" pitchFamily="34" charset="0"/>
              </a:rPr>
              <a:t>• The </a:t>
            </a:r>
            <a:r>
              <a:rPr lang="en-US" sz="2000" b="0" dirty="0">
                <a:effectLst/>
                <a:latin typeface="Segoe UI" panose="020B0502040204020203" pitchFamily="34" charset="0"/>
              </a:rPr>
              <a:t>CCP is designed to help prevent long-term trauma and stress reactions like PTSD. The best way the program can do that is by referring individuals who are struggling to preventative treatment.</a:t>
            </a:r>
            <a:endParaRPr lang="en-US" sz="2000" b="0" dirty="0">
              <a:effectLst/>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Arial" panose="020B0604020202020204" pitchFamily="34" charset="0"/>
              </a:rPr>
              <a:t>• The Assessment and Referral Tools are important implements to connect individuals with the local systems of care which can address their mental health and substance use needs. </a:t>
            </a:r>
            <a:r>
              <a:rPr lang="en-US" sz="1200" b="0" dirty="0"/>
              <a:t>Part of the role of the CCP is to develop partnerships and connections with local resources/providers that continue offering services after the CCP ends. Developing, understanding, and utilizing this network is an important part of this phase of the grant.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dirty="0"/>
          </a:p>
          <a:p>
            <a:r>
              <a:rPr lang="en-US" dirty="0"/>
              <a:t>Ask </a:t>
            </a:r>
            <a:r>
              <a:rPr lang="en-US" b="0" dirty="0"/>
              <a:t>the participants to share other reasons why the Tools are important to the CCP program.</a:t>
            </a:r>
            <a:endParaRPr lang="en-US" dirty="0"/>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28</a:t>
            </a:fld>
            <a:endParaRPr lang="en-US" dirty="0"/>
          </a:p>
        </p:txBody>
      </p:sp>
    </p:spTree>
    <p:extLst>
      <p:ext uri="{BB962C8B-B14F-4D97-AF65-F5344CB8AC3E}">
        <p14:creationId xmlns:p14="http://schemas.microsoft.com/office/powerpoint/2010/main" val="20199016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Facilitate </a:t>
            </a:r>
            <a:r>
              <a:rPr lang="en-US" sz="1200" b="0" i="0" u="none" strike="noStrike" baseline="0" dirty="0">
                <a:solidFill>
                  <a:srgbClr val="000000"/>
                </a:solidFill>
                <a:latin typeface="Arial" panose="020B0604020202020204" pitchFamily="34" charset="0"/>
              </a:rPr>
              <a:t>a large-group discussion about assessment and referral: </a:t>
            </a:r>
          </a:p>
          <a:p>
            <a:r>
              <a:rPr lang="en-US" sz="1200" b="0" i="0" u="none" strike="noStrike" baseline="0" dirty="0">
                <a:solidFill>
                  <a:srgbClr val="000000"/>
                </a:solidFill>
                <a:latin typeface="Arial" panose="020B0604020202020204" pitchFamily="34" charset="0"/>
              </a:rPr>
              <a:t>• What are some specific situations that are appropriate to administer the Assessment and Referral Tools? </a:t>
            </a:r>
          </a:p>
          <a:p>
            <a:r>
              <a:rPr lang="en-US" sz="1200" b="0" i="0" u="none" strike="noStrike" baseline="0" dirty="0">
                <a:solidFill>
                  <a:srgbClr val="000000"/>
                </a:solidFill>
                <a:latin typeface="Arial" panose="020B0604020202020204" pitchFamily="34" charset="0"/>
              </a:rPr>
              <a:t>• How have you seen the needs for assessment and referral change over time? </a:t>
            </a:r>
          </a:p>
          <a:p>
            <a:r>
              <a:rPr lang="en-US" sz="1200" b="0" i="0" u="none" strike="noStrike" baseline="0" dirty="0">
                <a:solidFill>
                  <a:srgbClr val="000000"/>
                </a:solidFill>
                <a:latin typeface="Arial" panose="020B0604020202020204" pitchFamily="34" charset="0"/>
              </a:rPr>
              <a:t>• What are some current examples of assessment and referral from the past month or so? </a:t>
            </a:r>
          </a:p>
          <a:p>
            <a:r>
              <a:rPr lang="en-US" sz="1200" b="0" i="0" u="none" strike="noStrike" baseline="0" dirty="0">
                <a:solidFill>
                  <a:srgbClr val="000000"/>
                </a:solidFill>
                <a:latin typeface="Arial" panose="020B0604020202020204" pitchFamily="34" charset="0"/>
              </a:rPr>
              <a:t>• Are there circumstances in which you are reluctant to make a referral, even when it could be indicated? What are these circumstances? (</a:t>
            </a:r>
            <a:r>
              <a:rPr lang="en-US" sz="1200" b="1" i="0" u="none" strike="noStrike" baseline="0" dirty="0">
                <a:solidFill>
                  <a:srgbClr val="000000"/>
                </a:solidFill>
                <a:latin typeface="Arial" panose="020B0604020202020204" pitchFamily="34" charset="0"/>
              </a:rPr>
              <a:t>Record</a:t>
            </a:r>
            <a:r>
              <a:rPr lang="en-US" sz="1200" b="0" i="0" u="none" strike="noStrike" baseline="0" dirty="0">
                <a:solidFill>
                  <a:srgbClr val="000000"/>
                </a:solidFill>
                <a:latin typeface="Arial" panose="020B0604020202020204" pitchFamily="34" charset="0"/>
              </a:rPr>
              <a:t> these on a tear sheet.) </a:t>
            </a:r>
          </a:p>
          <a:p>
            <a:r>
              <a:rPr lang="en-US" sz="1200" b="0" i="0" u="none" strike="noStrike" baseline="0" dirty="0">
                <a:solidFill>
                  <a:srgbClr val="000000"/>
                </a:solidFill>
                <a:latin typeface="Arial" panose="020B0604020202020204" pitchFamily="34" charset="0"/>
              </a:rPr>
              <a:t>• What are some ways to overcome these obstacles? </a:t>
            </a:r>
          </a:p>
          <a:p>
            <a:r>
              <a:rPr lang="en-US" sz="1200" b="0" i="0" u="none" strike="noStrike" baseline="0" dirty="0">
                <a:solidFill>
                  <a:srgbClr val="000000"/>
                </a:solidFill>
                <a:latin typeface="Arial" panose="020B0604020202020204" pitchFamily="34" charset="0"/>
              </a:rPr>
              <a:t>• What are some of the grounds for emergency referral?</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29</a:t>
            </a:fld>
            <a:endParaRPr lang="en-US" dirty="0"/>
          </a:p>
        </p:txBody>
      </p:sp>
    </p:spTree>
    <p:extLst>
      <p:ext uri="{BB962C8B-B14F-4D97-AF65-F5344CB8AC3E}">
        <p14:creationId xmlns:p14="http://schemas.microsoft.com/office/powerpoint/2010/main" val="13848904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800" b="1" i="0" u="none" strike="noStrike" baseline="0" dirty="0">
                <a:solidFill>
                  <a:srgbClr val="000000"/>
                </a:solidFill>
                <a:latin typeface="Arial" panose="020B0604020202020204" pitchFamily="34" charset="0"/>
              </a:rPr>
              <a:t>Review </a:t>
            </a:r>
            <a:r>
              <a:rPr lang="en-US" sz="1800" b="0" i="0" u="none" strike="noStrike" baseline="0" dirty="0">
                <a:solidFill>
                  <a:srgbClr val="000000"/>
                </a:solidFill>
                <a:latin typeface="Arial" panose="020B0604020202020204" pitchFamily="34" charset="0"/>
              </a:rPr>
              <a:t>the Adult Assessment and Referral Tool.</a:t>
            </a:r>
          </a:p>
          <a:p>
            <a:pPr eaLnBrk="1" hangingPunct="1"/>
            <a:endParaRPr lang="en-US" sz="1800" b="0" i="0" u="none" strike="noStrike" baseline="0" dirty="0">
              <a:solidFill>
                <a:srgbClr val="000000"/>
              </a:solidFill>
              <a:latin typeface="Arial" panose="020B0604020202020204" pitchFamily="34" charset="0"/>
            </a:endParaRPr>
          </a:p>
          <a:p>
            <a:pPr eaLnBrk="1" hangingPunct="1"/>
            <a:r>
              <a:rPr lang="en-US" sz="1800" b="1" i="0" u="none" strike="noStrike" baseline="0" dirty="0">
                <a:solidFill>
                  <a:srgbClr val="000000"/>
                </a:solidFill>
                <a:latin typeface="Arial" panose="020B0604020202020204" pitchFamily="34" charset="0"/>
              </a:rPr>
              <a:t>Discuss</a:t>
            </a:r>
            <a:r>
              <a:rPr lang="en-US" sz="1800" b="0" i="0" u="none" strike="noStrike" baseline="0" dirty="0">
                <a:solidFill>
                  <a:srgbClr val="000000"/>
                </a:solidFill>
                <a:latin typeface="Arial" panose="020B0604020202020204" pitchFamily="34" charset="0"/>
              </a:rPr>
              <a:t> the following talking points/reminders:</a:t>
            </a:r>
          </a:p>
          <a:p>
            <a:pPr marL="230188" lvl="1" indent="-115888" eaLnBrk="1" hangingPunct="1">
              <a:lnSpc>
                <a:spcPct val="90000"/>
              </a:lnSpc>
            </a:pPr>
            <a:r>
              <a:rPr lang="en-US" sz="1800" b="0" i="0" u="none" strike="noStrike" baseline="0" dirty="0">
                <a:solidFill>
                  <a:srgbClr val="000000"/>
                </a:solidFill>
                <a:effectLst/>
                <a:latin typeface="Arial" panose="020B0604020202020204" pitchFamily="34" charset="0"/>
              </a:rPr>
              <a:t>The Assessment and Referral Tools are often underutilized by CCP programs. Following the guidelines on when to use the tools ensures they will be utilized at the correct times.</a:t>
            </a:r>
          </a:p>
          <a:p>
            <a:pPr marL="230188" lvl="1" indent="-115888" eaLnBrk="1" hangingPunct="1">
              <a:lnSpc>
                <a:spcPct val="90000"/>
              </a:lnSpc>
            </a:pPr>
            <a:r>
              <a:rPr lang="en-US" sz="4000" dirty="0">
                <a:effectLst/>
              </a:rPr>
              <a:t>In the mobile app, the tool will prompt the user when the criteria are met, and crisis counselors should be using the form when appropriate</a:t>
            </a:r>
            <a:r>
              <a:rPr lang="en-US" sz="4000" dirty="0"/>
              <a:t>.</a:t>
            </a:r>
          </a:p>
          <a:p>
            <a:pPr lvl="1" eaLnBrk="1" hangingPunct="1">
              <a:lnSpc>
                <a:spcPct val="90000"/>
              </a:lnSpc>
            </a:pPr>
            <a:r>
              <a:rPr lang="en-US" sz="4000" dirty="0"/>
              <a:t>At the end of the form, you should review the responses that are highly rated and be prepared to offer the respondent a referral for more intensive services. </a:t>
            </a:r>
          </a:p>
          <a:p>
            <a:pPr lvl="1" eaLnBrk="1" hangingPunct="1">
              <a:lnSpc>
                <a:spcPct val="90000"/>
              </a:lnSpc>
            </a:pPr>
            <a:r>
              <a:rPr lang="en-US" sz="4000" dirty="0"/>
              <a:t>It is important to have a plan in place (that adheres to your employer’s protocol) for what to do if the individual says “yes” to the question “Is there any possibility that you might hurt or kill yourself?” </a:t>
            </a:r>
          </a:p>
          <a:p>
            <a:pPr marL="230188" marR="0" lvl="1" indent="-115888" algn="l" defTabSz="914400" rtl="0" eaLnBrk="1" fontAlgn="base" latinLnBrk="0" hangingPunct="1">
              <a:lnSpc>
                <a:spcPct val="90000"/>
              </a:lnSpc>
              <a:spcBef>
                <a:spcPct val="0"/>
              </a:spcBef>
              <a:spcAft>
                <a:spcPct val="0"/>
              </a:spcAft>
              <a:buClrTx/>
              <a:buSzTx/>
              <a:buFontTx/>
              <a:buChar char="•"/>
              <a:tabLst/>
              <a:defRPr/>
            </a:pPr>
            <a:r>
              <a:rPr lang="en-US" sz="4000" dirty="0">
                <a:effectLst/>
                <a:latin typeface="Calibri" panose="020F0502020204030204" pitchFamily="34" charset="0"/>
                <a:ea typeface="Calibri" panose="020F0502020204030204" pitchFamily="34" charset="0"/>
                <a:cs typeface="Times New Roman" panose="02020603050405020304" pitchFamily="18" charset="0"/>
              </a:rPr>
              <a:t>A crisis counselor can still make visits to a survivor who has received an assessment and referral.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30</a:t>
            </a:fld>
            <a:endParaRPr lang="en-US" dirty="0"/>
          </a:p>
        </p:txBody>
      </p:sp>
    </p:spTree>
    <p:extLst>
      <p:ext uri="{BB962C8B-B14F-4D97-AF65-F5344CB8AC3E}">
        <p14:creationId xmlns:p14="http://schemas.microsoft.com/office/powerpoint/2010/main" val="180981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2000" b="1" i="0" u="none" strike="noStrike" baseline="0" dirty="0">
                <a:solidFill>
                  <a:srgbClr val="000000"/>
                </a:solidFill>
                <a:latin typeface="Arial" panose="020B0604020202020204" pitchFamily="34" charset="0"/>
              </a:rPr>
              <a:t>Review </a:t>
            </a:r>
            <a:r>
              <a:rPr lang="en-US" sz="2000" b="0" i="0" u="none" strike="noStrike" baseline="0" dirty="0">
                <a:solidFill>
                  <a:srgbClr val="000000"/>
                </a:solidFill>
                <a:latin typeface="Arial" panose="020B0604020202020204" pitchFamily="34" charset="0"/>
              </a:rPr>
              <a:t>the Child/Youth Assessment and Referral Tool. </a:t>
            </a:r>
          </a:p>
          <a:p>
            <a:pPr eaLnBrk="1" hangingPunct="1"/>
            <a:endParaRPr lang="en-US" sz="2000" b="0" i="0" u="none" strike="noStrike" baseline="0" dirty="0">
              <a:solidFill>
                <a:srgbClr val="000000"/>
              </a:solidFill>
              <a:latin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Remind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participants that training videos on these forms are available online: </a:t>
            </a:r>
            <a:r>
              <a:rPr lang="en-US" sz="1200" b="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https://www.samhsa.gov/dtac/ccp-toolkit/train-your-ccp-staff</a:t>
            </a:r>
            <a:r>
              <a:rPr lang="en-US" sz="1200" b="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b="1" i="0" u="none" strike="noStrike" baseline="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200" b="1" i="0" u="none" strike="noStrike" baseline="0" dirty="0">
                <a:solidFill>
                  <a:srgbClr val="000000"/>
                </a:solidFill>
                <a:latin typeface="Arial" panose="020B0604020202020204" pitchFamily="34" charset="0"/>
              </a:rPr>
              <a:t>Suggest</a:t>
            </a:r>
            <a:r>
              <a:rPr lang="en-US" sz="1200" b="0" i="0" u="none" strike="noStrike" baseline="0" dirty="0">
                <a:solidFill>
                  <a:srgbClr val="000000"/>
                </a:solidFill>
                <a:latin typeface="Arial" panose="020B0604020202020204" pitchFamily="34" charset="0"/>
              </a:rPr>
              <a:t> the participants watch the videos at a future team meeting and do the forms together to practice as a group. This will help them become more familiar and comfortable with asking the questions.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31</a:t>
            </a:fld>
            <a:endParaRPr lang="en-US" dirty="0"/>
          </a:p>
        </p:txBody>
      </p:sp>
    </p:spTree>
    <p:extLst>
      <p:ext uri="{BB962C8B-B14F-4D97-AF65-F5344CB8AC3E}">
        <p14:creationId xmlns:p14="http://schemas.microsoft.com/office/powerpoint/2010/main" val="16733816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r>
              <a:rPr lang="en-US" sz="1200" b="1" i="0" u="none" strike="noStrike" baseline="0" dirty="0">
                <a:solidFill>
                  <a:srgbClr val="000000"/>
                </a:solidFill>
                <a:latin typeface="Arial" panose="020B0604020202020204" pitchFamily="34" charset="0"/>
              </a:rPr>
              <a:t>Review </a:t>
            </a:r>
            <a:r>
              <a:rPr lang="en-US" sz="1200" b="0" i="0" u="none" strike="noStrike" baseline="0" dirty="0">
                <a:solidFill>
                  <a:srgbClr val="000000"/>
                </a:solidFill>
                <a:latin typeface="Arial" panose="020B0604020202020204" pitchFamily="34" charset="0"/>
              </a:rPr>
              <a:t>the guidelines for emergency treatment referral. </a:t>
            </a:r>
            <a:r>
              <a:rPr lang="en-US" sz="1200" b="1" i="0" u="none" strike="noStrike" baseline="0" dirty="0">
                <a:solidFill>
                  <a:srgbClr val="000000"/>
                </a:solidFill>
                <a:latin typeface="Arial" panose="020B0604020202020204" pitchFamily="34" charset="0"/>
              </a:rPr>
              <a:t>Emphasize </a:t>
            </a:r>
            <a:r>
              <a:rPr lang="en-US" sz="1200" b="0" i="0" u="none" strike="noStrike" baseline="0" dirty="0">
                <a:solidFill>
                  <a:srgbClr val="000000"/>
                </a:solidFill>
                <a:latin typeface="Arial" panose="020B0604020202020204" pitchFamily="34" charset="0"/>
              </a:rPr>
              <a:t>that crisis counselors should know local emergency resources before going out into the community. </a:t>
            </a:r>
          </a:p>
          <a:p>
            <a:pPr lvl="1" eaLnBrk="1" hangingPunct="1"/>
            <a:r>
              <a:rPr lang="en-US" sz="1200" b="1" dirty="0">
                <a:effectLst/>
                <a:latin typeface="Segoe UI" panose="020B0502040204020203" pitchFamily="34" charset="0"/>
              </a:rPr>
              <a:t>Ask</a:t>
            </a:r>
            <a:r>
              <a:rPr lang="en-US" sz="1200" dirty="0">
                <a:effectLst/>
                <a:latin typeface="Segoe UI" panose="020B0502040204020203" pitchFamily="34" charset="0"/>
              </a:rPr>
              <a:t> the program managers to share with the group how their work interfaces with existing mobile crisis response in addition to the 988 call centers.</a:t>
            </a:r>
            <a:endParaRPr lang="en-US" dirty="0">
              <a:latin typeface="Arial" charset="0"/>
            </a:endParaRP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32</a:t>
            </a:fld>
            <a:endParaRPr lang="en-US" dirty="0"/>
          </a:p>
        </p:txBody>
      </p:sp>
    </p:spTree>
    <p:extLst>
      <p:ext uri="{BB962C8B-B14F-4D97-AF65-F5344CB8AC3E}">
        <p14:creationId xmlns:p14="http://schemas.microsoft.com/office/powerpoint/2010/main" val="977085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b="1" i="0" u="none" strike="noStrike" baseline="0" dirty="0">
                <a:solidFill>
                  <a:srgbClr val="000000"/>
                </a:solidFill>
                <a:latin typeface="Arial" panose="020B0604020202020204" pitchFamily="34" charset="0"/>
              </a:rPr>
              <a:t>Review </a:t>
            </a:r>
            <a:r>
              <a:rPr lang="en-US" sz="1200" b="0" i="0" u="none" strike="noStrike" baseline="0" dirty="0">
                <a:solidFill>
                  <a:srgbClr val="000000"/>
                </a:solidFill>
                <a:latin typeface="Arial" panose="020B0604020202020204" pitchFamily="34" charset="0"/>
              </a:rPr>
              <a:t>the guidelines for nonemergency treatment referral.</a:t>
            </a:r>
          </a:p>
          <a:p>
            <a:pPr eaLnBrk="1" hangingPunct="1"/>
            <a:r>
              <a:rPr lang="en-US" sz="1200" b="1" i="0" u="none" strike="noStrike" baseline="0" dirty="0">
                <a:solidFill>
                  <a:srgbClr val="000000"/>
                </a:solidFill>
                <a:latin typeface="Arial" panose="020B0604020202020204" pitchFamily="34" charset="0"/>
              </a:rPr>
              <a:t>Refer </a:t>
            </a:r>
            <a:r>
              <a:rPr lang="en-US" sz="1200" b="0" i="0" u="none" strike="noStrike" baseline="0" dirty="0">
                <a:solidFill>
                  <a:srgbClr val="000000"/>
                </a:solidFill>
                <a:latin typeface="Arial" panose="020B0604020202020204" pitchFamily="34" charset="0"/>
              </a:rPr>
              <a:t>to the table in their workbooks describing the difference between traditional case management and CCP resource linkage. </a:t>
            </a:r>
          </a:p>
          <a:p>
            <a:pPr eaLnBrk="1" hangingPunct="1"/>
            <a:endParaRPr lang="en-US" sz="1200" b="0" i="0" u="none" strike="noStrike" baseline="0" dirty="0">
              <a:solidFill>
                <a:srgbClr val="000000"/>
              </a:solidFill>
              <a:latin typeface="Arial" panose="020B0604020202020204" pitchFamily="34" charset="0"/>
            </a:endParaRPr>
          </a:p>
          <a:p>
            <a:pPr eaLnBrk="1" hangingPunct="1"/>
            <a:r>
              <a:rPr lang="en-US" sz="1200" b="1" i="0" u="none" strike="noStrike" baseline="0" dirty="0">
                <a:solidFill>
                  <a:srgbClr val="000000"/>
                </a:solidFill>
                <a:latin typeface="Arial" panose="020B0604020202020204" pitchFamily="34" charset="0"/>
              </a:rPr>
              <a:t>Facilitate</a:t>
            </a:r>
            <a:r>
              <a:rPr lang="en-US" sz="1200" b="0" i="0" u="none" strike="noStrike" baseline="0" dirty="0">
                <a:solidFill>
                  <a:srgbClr val="000000"/>
                </a:solidFill>
                <a:latin typeface="Arial" panose="020B0604020202020204" pitchFamily="34" charset="0"/>
              </a:rPr>
              <a:t> a discussion with the participants around the following questions: </a:t>
            </a:r>
          </a:p>
          <a:p>
            <a:pPr eaLnBrk="1" hangingPunct="1"/>
            <a:r>
              <a:rPr lang="en-US" sz="1200" b="0" i="0" u="none" strike="noStrike" baseline="0" dirty="0">
                <a:solidFill>
                  <a:srgbClr val="000000"/>
                </a:solidFill>
                <a:latin typeface="Arial" panose="020B0604020202020204" pitchFamily="34" charset="0"/>
              </a:rPr>
              <a:t>How might you know a person needs assessment and possibly also a referral? </a:t>
            </a:r>
          </a:p>
          <a:p>
            <a:pPr eaLnBrk="1" hangingPunct="1"/>
            <a:r>
              <a:rPr lang="en-US" sz="1200" b="0" i="0" u="none" strike="noStrike" baseline="0" dirty="0">
                <a:solidFill>
                  <a:srgbClr val="000000"/>
                </a:solidFill>
                <a:latin typeface="Arial" panose="020B0604020202020204" pitchFamily="34" charset="0"/>
              </a:rPr>
              <a:t>What resources do you have to refer people to? </a:t>
            </a:r>
          </a:p>
          <a:p>
            <a:pPr eaLnBrk="1" hangingPunct="1"/>
            <a:r>
              <a:rPr lang="en-US" sz="1200" b="0" i="0" u="none" strike="noStrike" baseline="0" dirty="0">
                <a:solidFill>
                  <a:srgbClr val="000000"/>
                </a:solidFill>
                <a:latin typeface="Arial" panose="020B0604020202020204" pitchFamily="34" charset="0"/>
              </a:rPr>
              <a:t>When should you contact your supervisor? </a:t>
            </a:r>
          </a:p>
          <a:p>
            <a:pPr eaLnBrk="1" hangingPunct="1"/>
            <a:r>
              <a:rPr lang="en-US" sz="1200" b="0" i="0" u="none" strike="noStrike" baseline="0" dirty="0">
                <a:solidFill>
                  <a:srgbClr val="000000"/>
                </a:solidFill>
                <a:latin typeface="Arial" panose="020B0604020202020204" pitchFamily="34" charset="0"/>
              </a:rPr>
              <a:t>What protocols do you have in place if someone answers “yes” to a question about self-harm?</a:t>
            </a:r>
          </a:p>
          <a:p>
            <a:pPr eaLnBrk="1" hangingPunct="1"/>
            <a:r>
              <a:rPr lang="en-US" sz="1200" b="0" i="0" u="none" strike="noStrike" baseline="0" dirty="0">
                <a:solidFill>
                  <a:srgbClr val="000000"/>
                </a:solidFill>
                <a:latin typeface="Arial" panose="020B0604020202020204" pitchFamily="34" charset="0"/>
              </a:rPr>
              <a:t>What real-life experiences have you had with the Assessment and Referral Tools? Do you have any lessons learned to share with the group?</a:t>
            </a:r>
          </a:p>
          <a:p>
            <a:pPr eaLnBrk="1" hangingPunct="1"/>
            <a:endParaRPr lang="en-US" sz="1200" b="0" i="0" u="none" strike="noStrike" baseline="0" dirty="0">
              <a:solidFill>
                <a:srgbClr val="000000"/>
              </a:solidFill>
              <a:latin typeface="Arial" panose="020B0604020202020204" pitchFamily="34" charset="0"/>
            </a:endParaRPr>
          </a:p>
          <a:p>
            <a:pPr eaLnBrk="1" hangingPunct="1"/>
            <a:r>
              <a:rPr lang="en-US" sz="1200" b="1" i="0" u="none" strike="noStrike" baseline="0" dirty="0">
                <a:solidFill>
                  <a:srgbClr val="000000"/>
                </a:solidFill>
                <a:latin typeface="Arial" panose="020B0604020202020204" pitchFamily="34" charset="0"/>
              </a:rPr>
              <a:t>Transition </a:t>
            </a:r>
            <a:r>
              <a:rPr lang="en-US" sz="1200" b="0" i="0" u="none" strike="noStrike" baseline="0" dirty="0">
                <a:solidFill>
                  <a:srgbClr val="000000"/>
                </a:solidFill>
                <a:latin typeface="Arial" panose="020B0604020202020204" pitchFamily="34" charset="0"/>
              </a:rPr>
              <a:t>to discussing public education. </a:t>
            </a:r>
            <a:endParaRPr lang="en-US" dirty="0">
              <a:latin typeface="Arial" charset="0"/>
            </a:endParaRP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33</a:t>
            </a:fld>
            <a:endParaRPr lang="en-US" dirty="0"/>
          </a:p>
        </p:txBody>
      </p:sp>
    </p:spTree>
    <p:extLst>
      <p:ext uri="{BB962C8B-B14F-4D97-AF65-F5344CB8AC3E}">
        <p14:creationId xmlns:p14="http://schemas.microsoft.com/office/powerpoint/2010/main" val="30824618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b="1" i="0" u="none" strike="noStrike" baseline="0" dirty="0">
                <a:solidFill>
                  <a:srgbClr val="000000"/>
                </a:solidFill>
                <a:latin typeface="Arial" panose="020B0604020202020204" pitchFamily="34" charset="0"/>
              </a:rPr>
              <a:t>Discuss </a:t>
            </a:r>
            <a:r>
              <a:rPr lang="en-US" sz="1200" b="0" i="0" u="none" strike="noStrike" baseline="0" dirty="0">
                <a:solidFill>
                  <a:srgbClr val="000000"/>
                </a:solidFill>
                <a:latin typeface="Arial" panose="020B0604020202020204" pitchFamily="34" charset="0"/>
              </a:rPr>
              <a:t>how the need for public education increases at midprogram. </a:t>
            </a:r>
          </a:p>
          <a:p>
            <a:pPr eaLnBrk="1" hangingPunct="1"/>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participants where they currently provide public education and information—what venues, what audience? </a:t>
            </a:r>
          </a:p>
          <a:p>
            <a:pPr eaLnBrk="1" hangingPunct="1"/>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them to identify places they are not providing public education but could—what are some untapped opportunities? </a:t>
            </a:r>
          </a:p>
          <a:p>
            <a:pPr eaLnBrk="1" hangingPunct="1"/>
            <a:r>
              <a:rPr lang="en-US" sz="1200" b="1" i="0" u="none" strike="noStrike" baseline="0" dirty="0">
                <a:solidFill>
                  <a:srgbClr val="000000"/>
                </a:solidFill>
                <a:latin typeface="Arial" panose="020B0604020202020204" pitchFamily="34" charset="0"/>
              </a:rPr>
              <a:t>Record </a:t>
            </a:r>
            <a:r>
              <a:rPr lang="en-US" sz="1200" b="0" i="0" u="none" strike="noStrike" baseline="0" dirty="0">
                <a:solidFill>
                  <a:srgbClr val="000000"/>
                </a:solidFill>
                <a:latin typeface="Arial" panose="020B0604020202020204" pitchFamily="34" charset="0"/>
              </a:rPr>
              <a:t>these on a tear sheet. Get the group to identify at least three opportunities. </a:t>
            </a:r>
          </a:p>
          <a:p>
            <a:pPr eaLnBrk="1" hangingPunct="1"/>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if the message has changed since the beginning of the program? Should any messaging by updated to reflect the status of the CCP program, and the eventual phasedown?</a:t>
            </a:r>
            <a:endParaRPr lang="en-US" sz="1200" b="1" i="0" u="none" strike="noStrike" baseline="0" dirty="0">
              <a:solidFill>
                <a:srgbClr val="000000"/>
              </a:solidFill>
              <a:latin typeface="Arial" panose="020B0604020202020204" pitchFamily="34" charset="0"/>
            </a:endParaRPr>
          </a:p>
          <a:p>
            <a:pPr eaLnBrk="1" hangingPunct="1"/>
            <a:endParaRPr lang="en-US" sz="1200" b="1" i="0" u="none" strike="noStrike" baseline="0" dirty="0">
              <a:solidFill>
                <a:srgbClr val="000000"/>
              </a:solidFill>
              <a:latin typeface="Arial" panose="020B0604020202020204" pitchFamily="34" charset="0"/>
            </a:endParaRPr>
          </a:p>
          <a:p>
            <a:pPr eaLnBrk="1" hangingPunct="1"/>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them to imagine they’re preparing a presentation at one of the venues identified above—what would you do to prepare in order to be successful? The group will hopefully identify some of the following: </a:t>
            </a:r>
          </a:p>
          <a:p>
            <a:pPr eaLnBrk="1" hangingPunct="1"/>
            <a:r>
              <a:rPr lang="en-US" sz="1200" b="0" i="0" u="none" strike="noStrike" baseline="0" dirty="0">
                <a:solidFill>
                  <a:srgbClr val="000000"/>
                </a:solidFill>
                <a:latin typeface="Arial" panose="020B0604020202020204" pitchFamily="34" charset="0"/>
              </a:rPr>
              <a:t>• Be clear about the purpose of your presentation. </a:t>
            </a:r>
          </a:p>
          <a:p>
            <a:pPr eaLnBrk="1" hangingPunct="1"/>
            <a:r>
              <a:rPr lang="en-US" sz="1200" b="0" i="0" u="none" strike="noStrike" baseline="0" dirty="0">
                <a:solidFill>
                  <a:srgbClr val="000000"/>
                </a:solidFill>
                <a:latin typeface="Arial" panose="020B0604020202020204" pitchFamily="34" charset="0"/>
              </a:rPr>
              <a:t>• Know who the audience is and make your message inclusive and accessible. </a:t>
            </a:r>
          </a:p>
          <a:p>
            <a:pPr eaLnBrk="1" hangingPunct="1"/>
            <a:r>
              <a:rPr lang="en-US" sz="1200" b="0" i="0" u="none" strike="noStrike" baseline="0" dirty="0">
                <a:solidFill>
                  <a:srgbClr val="000000"/>
                </a:solidFill>
                <a:latin typeface="Arial" panose="020B0604020202020204" pitchFamily="34" charset="0"/>
              </a:rPr>
              <a:t>• Gather appropriate supporting materials—visual aids, handouts. </a:t>
            </a:r>
          </a:p>
          <a:p>
            <a:pPr eaLnBrk="1" hangingPunct="1"/>
            <a:r>
              <a:rPr lang="en-US" sz="1200" b="0" i="0" u="none" strike="noStrike" baseline="0" dirty="0">
                <a:solidFill>
                  <a:srgbClr val="000000"/>
                </a:solidFill>
                <a:latin typeface="Arial" panose="020B0604020202020204" pitchFamily="34" charset="0"/>
              </a:rPr>
              <a:t>• Know what you’re going to say—prepare your remarks. </a:t>
            </a:r>
          </a:p>
          <a:p>
            <a:pPr eaLnBrk="1" hangingPunct="1"/>
            <a:r>
              <a:rPr lang="en-US" sz="1200" b="0" i="0" u="none" strike="noStrike" baseline="0" dirty="0">
                <a:solidFill>
                  <a:srgbClr val="000000"/>
                </a:solidFill>
                <a:latin typeface="Arial" panose="020B0604020202020204" pitchFamily="34" charset="0"/>
              </a:rPr>
              <a:t>• Use effective presentation skills. </a:t>
            </a:r>
            <a:endParaRPr lang="en-US" dirty="0">
              <a:latin typeface="Arial" charset="0"/>
            </a:endParaRP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34</a:t>
            </a:fld>
            <a:endParaRPr lang="en-US" dirty="0"/>
          </a:p>
        </p:txBody>
      </p:sp>
    </p:spTree>
    <p:extLst>
      <p:ext uri="{BB962C8B-B14F-4D97-AF65-F5344CB8AC3E}">
        <p14:creationId xmlns:p14="http://schemas.microsoft.com/office/powerpoint/2010/main" val="11898866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b="1" i="0" u="none" strike="noStrike" baseline="0" dirty="0">
                <a:solidFill>
                  <a:srgbClr val="000000"/>
                </a:solidFill>
                <a:latin typeface="Arial" panose="020B0604020202020204" pitchFamily="34" charset="0"/>
              </a:rPr>
              <a:t>Emphasize </a:t>
            </a:r>
            <a:r>
              <a:rPr lang="en-US" sz="1200" b="0" i="0" u="none" strike="noStrike" baseline="0" dirty="0">
                <a:solidFill>
                  <a:srgbClr val="000000"/>
                </a:solidFill>
                <a:latin typeface="Arial" panose="020B0604020202020204" pitchFamily="34" charset="0"/>
              </a:rPr>
              <a:t>that there are three key aspects to making an effective public education presentation: </a:t>
            </a:r>
          </a:p>
          <a:p>
            <a:pPr eaLnBrk="1" hangingPunct="1"/>
            <a:r>
              <a:rPr lang="en-US" sz="1200" b="0" i="0" u="none" strike="noStrike" baseline="0" dirty="0">
                <a:solidFill>
                  <a:srgbClr val="000000"/>
                </a:solidFill>
                <a:latin typeface="Arial" panose="020B0604020202020204" pitchFamily="34" charset="0"/>
              </a:rPr>
              <a:t>• Know your audience. </a:t>
            </a:r>
          </a:p>
          <a:p>
            <a:pPr eaLnBrk="1" hangingPunct="1"/>
            <a:r>
              <a:rPr lang="en-US" sz="1200" b="0" i="0" u="none" strike="noStrike" baseline="0" dirty="0">
                <a:solidFill>
                  <a:srgbClr val="000000"/>
                </a:solidFill>
                <a:latin typeface="Arial" panose="020B0604020202020204" pitchFamily="34" charset="0"/>
              </a:rPr>
              <a:t>• Plan your presentation. </a:t>
            </a:r>
          </a:p>
          <a:p>
            <a:pPr eaLnBrk="1" hangingPunct="1"/>
            <a:r>
              <a:rPr lang="en-US" sz="1200" b="0" i="0" u="none" strike="noStrike" baseline="0" dirty="0">
                <a:solidFill>
                  <a:srgbClr val="000000"/>
                </a:solidFill>
                <a:latin typeface="Arial" panose="020B0604020202020204" pitchFamily="34" charset="0"/>
              </a:rPr>
              <a:t>• Deliver an effective message.</a:t>
            </a:r>
            <a:endParaRPr lang="en-US" dirty="0">
              <a:latin typeface="Arial" charset="0"/>
            </a:endParaRP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35</a:t>
            </a:fld>
            <a:endParaRPr lang="en-US" dirty="0"/>
          </a:p>
        </p:txBody>
      </p:sp>
    </p:spTree>
    <p:extLst>
      <p:ext uri="{BB962C8B-B14F-4D97-AF65-F5344CB8AC3E}">
        <p14:creationId xmlns:p14="http://schemas.microsoft.com/office/powerpoint/2010/main" val="9120685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Discuss </a:t>
            </a:r>
            <a:r>
              <a:rPr lang="en-US" sz="1200" b="0" i="0" u="none" strike="noStrike" baseline="0" dirty="0">
                <a:solidFill>
                  <a:srgbClr val="000000"/>
                </a:solidFill>
                <a:latin typeface="Arial" panose="020B0604020202020204" pitchFamily="34" charset="0"/>
              </a:rPr>
              <a:t>what you want to find out about your audience before making a presentation: </a:t>
            </a:r>
          </a:p>
          <a:p>
            <a:r>
              <a:rPr lang="en-US" sz="1200" b="1" i="0" u="none" strike="noStrike" baseline="0" dirty="0">
                <a:solidFill>
                  <a:srgbClr val="000000"/>
                </a:solidFill>
                <a:latin typeface="Arial" panose="020B0604020202020204" pitchFamily="34" charset="0"/>
              </a:rPr>
              <a:t>Know Your Audience: </a:t>
            </a:r>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General information about your audience—e.g., age, gender, education level, economic status, ethnicity </a:t>
            </a:r>
          </a:p>
          <a:p>
            <a:r>
              <a:rPr lang="en-US" sz="1200" b="0" i="0" u="none" strike="noStrike" baseline="0" dirty="0">
                <a:solidFill>
                  <a:srgbClr val="000000"/>
                </a:solidFill>
                <a:latin typeface="Arial" panose="020B0604020202020204" pitchFamily="34" charset="0"/>
              </a:rPr>
              <a:t>• Their interests and needs: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Knowledge level of your subject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Attitude toward the subject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What they want to know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What they care about </a:t>
            </a:r>
          </a:p>
          <a:p>
            <a:r>
              <a:rPr lang="en-US" sz="1200" b="0" i="0" u="none" strike="noStrike" baseline="0" dirty="0">
                <a:solidFill>
                  <a:srgbClr val="000000"/>
                </a:solidFill>
                <a:latin typeface="Arial" panose="020B0604020202020204" pitchFamily="34" charset="0"/>
              </a:rPr>
              <a:t>o What they need to receive and understand the message (consider language, customs, and beliefs)</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The most important thing to think about and determine is, what’s in it for the audience? Why should they care about what you’re saying? Orient your presentation around that. Explain that you won’t always know for sure what their interests and needs are, but you can make an educated guess. </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36</a:t>
            </a:fld>
            <a:endParaRPr lang="en-US" dirty="0"/>
          </a:p>
        </p:txBody>
      </p:sp>
    </p:spTree>
    <p:extLst>
      <p:ext uri="{BB962C8B-B14F-4D97-AF65-F5344CB8AC3E}">
        <p14:creationId xmlns:p14="http://schemas.microsoft.com/office/powerpoint/2010/main" val="21400769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Explain </a:t>
            </a:r>
            <a:r>
              <a:rPr lang="en-US" sz="1200" b="0" i="0" u="none" strike="noStrike" baseline="0" dirty="0">
                <a:solidFill>
                  <a:srgbClr val="000000"/>
                </a:solidFill>
                <a:latin typeface="Arial" panose="020B0604020202020204" pitchFamily="34" charset="0"/>
              </a:rPr>
              <a:t>the key steps in planning and preparing a presentation: </a:t>
            </a:r>
          </a:p>
          <a:p>
            <a:endParaRPr lang="en-US" sz="1200" b="1"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Plan Your Presentation: </a:t>
            </a:r>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Determine your key message—what do you want them to think, do, or know? </a:t>
            </a:r>
          </a:p>
          <a:p>
            <a:r>
              <a:rPr lang="en-US" sz="1200" b="0" i="0" u="none" strike="noStrike" baseline="0" dirty="0">
                <a:solidFill>
                  <a:srgbClr val="000000"/>
                </a:solidFill>
                <a:latin typeface="Arial" panose="020B0604020202020204" pitchFamily="34" charset="0"/>
              </a:rPr>
              <a:t>• Decide on the top three points of your message—these points should be concise. </a:t>
            </a:r>
          </a:p>
          <a:p>
            <a:r>
              <a:rPr lang="en-US" sz="1200" b="0" i="0" u="none" strike="noStrike" baseline="0" dirty="0">
                <a:solidFill>
                  <a:srgbClr val="000000"/>
                </a:solidFill>
                <a:latin typeface="Arial" panose="020B0604020202020204" pitchFamily="34" charset="0"/>
              </a:rPr>
              <a:t>• Identify supporting facts, examples, or stories—people remember examples and stories best. </a:t>
            </a:r>
          </a:p>
          <a:p>
            <a:r>
              <a:rPr lang="en-US" sz="1200" b="0" i="0" u="none" strike="noStrike" baseline="0" dirty="0">
                <a:solidFill>
                  <a:srgbClr val="000000"/>
                </a:solidFill>
                <a:latin typeface="Arial" panose="020B0604020202020204" pitchFamily="34" charset="0"/>
              </a:rPr>
              <a:t>• Craft a strong opening and closing statement—tell people what you’re going to tell them; tell them; and then, tell them what you told them. Repetition of your key message will enhance audience retention. </a:t>
            </a:r>
          </a:p>
          <a:p>
            <a:r>
              <a:rPr lang="en-US" sz="1200" b="0" i="0" u="none" strike="noStrike" baseline="0" dirty="0">
                <a:solidFill>
                  <a:srgbClr val="000000"/>
                </a:solidFill>
                <a:latin typeface="Arial" panose="020B0604020202020204" pitchFamily="34" charset="0"/>
              </a:rPr>
              <a:t>• Develop supporting materials (visual aids, handouts, etc.)—when possible, use visuals and handouts to supplement your presentation.</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37</a:t>
            </a:fld>
            <a:endParaRPr lang="en-US" dirty="0"/>
          </a:p>
        </p:txBody>
      </p:sp>
    </p:spTree>
    <p:extLst>
      <p:ext uri="{BB962C8B-B14F-4D97-AF65-F5344CB8AC3E}">
        <p14:creationId xmlns:p14="http://schemas.microsoft.com/office/powerpoint/2010/main" val="40599447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Discuss </a:t>
            </a:r>
            <a:r>
              <a:rPr lang="en-US" sz="1200" b="0" i="0" u="none" strike="noStrike" baseline="0" dirty="0">
                <a:solidFill>
                  <a:srgbClr val="000000"/>
                </a:solidFill>
                <a:latin typeface="Arial" panose="020B0604020202020204" pitchFamily="34" charset="0"/>
              </a:rPr>
              <a:t>the aspects of delivering an effective message. </a:t>
            </a:r>
          </a:p>
          <a:p>
            <a:endParaRPr lang="en-US" sz="1200" b="1"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Deliver an Effective Message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Voice tone and speaking style: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Speak loudly, slowly, and clearly—use your voice for emphasis.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Avoid talking in a monotone and trailing off at the end of sentences.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Body language: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Gestures </a:t>
            </a:r>
          </a:p>
          <a:p>
            <a:r>
              <a:rPr lang="en-US" sz="1200" b="0" i="0" u="none" strike="noStrike" baseline="0" dirty="0">
                <a:solidFill>
                  <a:srgbClr val="000000"/>
                </a:solidFill>
                <a:latin typeface="Candara" panose="020E0502030303020204" pitchFamily="34" charset="0"/>
              </a:rPr>
              <a:t>• </a:t>
            </a:r>
            <a:r>
              <a:rPr lang="en-US" sz="1200" b="0" i="0" u="none" strike="noStrike" baseline="0" dirty="0">
                <a:solidFill>
                  <a:srgbClr val="000000"/>
                </a:solidFill>
                <a:latin typeface="Arial" panose="020B0604020202020204" pitchFamily="34" charset="0"/>
              </a:rPr>
              <a:t>Maintain an “open” body posture—don’t cross or clasp your hands; face the audience. </a:t>
            </a:r>
          </a:p>
          <a:p>
            <a:r>
              <a:rPr lang="en-US" sz="1200" b="0" i="0" u="none" strike="noStrike" baseline="0" dirty="0">
                <a:solidFill>
                  <a:srgbClr val="000000"/>
                </a:solidFill>
                <a:latin typeface="Candara" panose="020E0502030303020204" pitchFamily="34" charset="0"/>
              </a:rPr>
              <a:t>• </a:t>
            </a:r>
            <a:r>
              <a:rPr lang="en-US" sz="1200" b="0" i="0" u="none" strike="noStrike" baseline="0" dirty="0">
                <a:solidFill>
                  <a:srgbClr val="000000"/>
                </a:solidFill>
                <a:latin typeface="Arial" panose="020B0604020202020204" pitchFamily="34" charset="0"/>
              </a:rPr>
              <a:t>Don’t fidget with anything; put down pens, markers, and papers. </a:t>
            </a:r>
          </a:p>
          <a:p>
            <a:r>
              <a:rPr lang="en-US" sz="1200" b="0" i="0" u="none" strike="noStrike" baseline="0" dirty="0">
                <a:solidFill>
                  <a:srgbClr val="000000"/>
                </a:solidFill>
                <a:latin typeface="Candara" panose="020E0502030303020204" pitchFamily="34" charset="0"/>
              </a:rPr>
              <a:t>• </a:t>
            </a:r>
            <a:r>
              <a:rPr lang="en-US" sz="1200" b="0" i="0" u="none" strike="noStrike" baseline="0" dirty="0">
                <a:solidFill>
                  <a:srgbClr val="000000"/>
                </a:solidFill>
                <a:latin typeface="Arial" panose="020B0604020202020204" pitchFamily="34" charset="0"/>
              </a:rPr>
              <a:t>Move around somewhat while presenting.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Facial expressions: </a:t>
            </a:r>
          </a:p>
          <a:p>
            <a:r>
              <a:rPr lang="en-US" sz="1200" b="0" i="0" u="none" strike="noStrike" baseline="0" dirty="0">
                <a:solidFill>
                  <a:srgbClr val="000000"/>
                </a:solidFill>
                <a:latin typeface="Candara" panose="020E0502030303020204" pitchFamily="34" charset="0"/>
              </a:rPr>
              <a:t>• </a:t>
            </a:r>
            <a:r>
              <a:rPr lang="en-US" sz="1200" b="0" i="0" u="none" strike="noStrike" baseline="0" dirty="0">
                <a:solidFill>
                  <a:srgbClr val="000000"/>
                </a:solidFill>
                <a:latin typeface="Arial" panose="020B0604020202020204" pitchFamily="34" charset="0"/>
              </a:rPr>
              <a:t>Make sure your facial expression matches what you’re saying—excited, serious, etc. </a:t>
            </a:r>
          </a:p>
          <a:p>
            <a:r>
              <a:rPr lang="en-US" sz="1200" b="0" i="0" u="none" strike="noStrike" baseline="0" dirty="0">
                <a:solidFill>
                  <a:srgbClr val="000000"/>
                </a:solidFill>
                <a:latin typeface="Candara" panose="020E0502030303020204" pitchFamily="34" charset="0"/>
              </a:rPr>
              <a:t>• </a:t>
            </a:r>
            <a:r>
              <a:rPr lang="en-US" sz="1200" b="0" i="0" u="none" strike="noStrike" baseline="0" dirty="0">
                <a:solidFill>
                  <a:srgbClr val="000000"/>
                </a:solidFill>
                <a:latin typeface="Arial" panose="020B0604020202020204" pitchFamily="34" charset="0"/>
              </a:rPr>
              <a:t>Smile when appropriate. </a:t>
            </a:r>
            <a:endParaRPr lang="en-US" sz="1200" b="0" i="0" u="none" strike="noStrike" baseline="0" dirty="0">
              <a:latin typeface="Courier New" panose="02070309020205020404" pitchFamily="49" charset="0"/>
            </a:endParaRP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Eye contact: </a:t>
            </a:r>
          </a:p>
          <a:p>
            <a:r>
              <a:rPr lang="en-US" sz="1200" b="0" i="0" u="none" strike="noStrike" baseline="0" dirty="0">
                <a:solidFill>
                  <a:srgbClr val="000000"/>
                </a:solidFill>
                <a:latin typeface="Candara" panose="020E0502030303020204" pitchFamily="34" charset="0"/>
              </a:rPr>
              <a:t>• </a:t>
            </a:r>
            <a:r>
              <a:rPr lang="en-US" sz="1200" b="0" i="0" u="none" strike="noStrike" baseline="0" dirty="0">
                <a:solidFill>
                  <a:srgbClr val="000000"/>
                </a:solidFill>
                <a:latin typeface="Arial" panose="020B0604020202020204" pitchFamily="34" charset="0"/>
              </a:rPr>
              <a:t>Look for an “ally” in the group—but don’t fixate on that one person! </a:t>
            </a:r>
          </a:p>
          <a:p>
            <a:r>
              <a:rPr lang="en-US" sz="1200" b="0" i="0" u="none" strike="noStrike" baseline="0" dirty="0">
                <a:solidFill>
                  <a:srgbClr val="000000"/>
                </a:solidFill>
                <a:latin typeface="Candara" panose="020E0502030303020204" pitchFamily="34" charset="0"/>
              </a:rPr>
              <a:t>• </a:t>
            </a:r>
            <a:r>
              <a:rPr lang="en-US" sz="1200" b="0" i="0" u="none" strike="noStrike" baseline="0" dirty="0">
                <a:solidFill>
                  <a:srgbClr val="000000"/>
                </a:solidFill>
                <a:latin typeface="Arial" panose="020B0604020202020204" pitchFamily="34" charset="0"/>
              </a:rPr>
              <a:t>Move your gaze about the room. </a:t>
            </a:r>
          </a:p>
          <a:p>
            <a:r>
              <a:rPr lang="en-US" sz="1200" b="0" i="0" u="none" strike="noStrike" baseline="0" dirty="0">
                <a:solidFill>
                  <a:srgbClr val="000000"/>
                </a:solidFill>
                <a:latin typeface="Candara" panose="020E0502030303020204" pitchFamily="34" charset="0"/>
              </a:rPr>
              <a:t>• </a:t>
            </a:r>
            <a:r>
              <a:rPr lang="en-US" sz="1200" b="0" i="0" u="none" strike="noStrike" baseline="0" dirty="0">
                <a:solidFill>
                  <a:srgbClr val="000000"/>
                </a:solidFill>
                <a:latin typeface="Arial" panose="020B0604020202020204" pitchFamily="34" charset="0"/>
              </a:rPr>
              <a:t>Don’t look over people’s heads. </a:t>
            </a:r>
          </a:p>
          <a:p>
            <a:r>
              <a:rPr lang="en-US" sz="1200" b="0" i="0" u="none" strike="noStrike" baseline="0" dirty="0">
                <a:solidFill>
                  <a:srgbClr val="000000"/>
                </a:solidFill>
                <a:latin typeface="Arial" panose="020B0604020202020204" pitchFamily="34" charset="0"/>
              </a:rPr>
              <a:t>	</a:t>
            </a:r>
          </a:p>
          <a:p>
            <a:r>
              <a:rPr lang="en-US" sz="1200" b="0" i="0" u="none" strike="noStrike" baseline="0" dirty="0">
                <a:solidFill>
                  <a:srgbClr val="000000"/>
                </a:solidFill>
                <a:latin typeface="Arial" panose="020B0604020202020204" pitchFamily="34" charset="0"/>
              </a:rPr>
              <a:t>•Preparing:</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Write out what you want to say and put it in your own voice.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Practice ahead of time.</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Practice in front of a mirror.</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38</a:t>
            </a:fld>
            <a:endParaRPr lang="en-US" dirty="0"/>
          </a:p>
        </p:txBody>
      </p:sp>
    </p:spTree>
    <p:extLst>
      <p:ext uri="{BB962C8B-B14F-4D97-AF65-F5344CB8AC3E}">
        <p14:creationId xmlns:p14="http://schemas.microsoft.com/office/powerpoint/2010/main" val="23539998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Note </a:t>
            </a:r>
            <a:r>
              <a:rPr lang="en-US" sz="1200" b="0" i="0" u="none" strike="noStrike" baseline="0" dirty="0">
                <a:solidFill>
                  <a:srgbClr val="000000"/>
                </a:solidFill>
                <a:latin typeface="Arial" panose="020B0604020202020204" pitchFamily="34" charset="0"/>
              </a:rPr>
              <a:t>that many of these tips are common sense and probably aren’t anything new to them. The hard part is doing it, and the secret to that is practice! </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Tell </a:t>
            </a:r>
            <a:r>
              <a:rPr lang="en-US" sz="1200" b="0" i="0" u="none" strike="noStrike" baseline="0" dirty="0">
                <a:solidFill>
                  <a:srgbClr val="000000"/>
                </a:solidFill>
                <a:latin typeface="Arial" panose="020B0604020202020204" pitchFamily="34" charset="0"/>
              </a:rPr>
              <a:t>them they are going to have a chance to practice crafting a public education message for a specific group and delivering that message. </a:t>
            </a:r>
          </a:p>
          <a:p>
            <a:r>
              <a:rPr lang="en-US" sz="1200" b="0" i="0" u="none" strike="noStrike" baseline="0" dirty="0">
                <a:solidFill>
                  <a:srgbClr val="000000"/>
                </a:solidFill>
                <a:latin typeface="Arial" panose="020B0604020202020204" pitchFamily="34" charset="0"/>
              </a:rPr>
              <a:t>Break the participants into three groups (or some multiple of three, depending on the size of the group). </a:t>
            </a:r>
          </a:p>
          <a:p>
            <a:r>
              <a:rPr lang="en-US" sz="1200" b="1" i="0" u="none" strike="noStrike" baseline="0" dirty="0">
                <a:solidFill>
                  <a:srgbClr val="000000"/>
                </a:solidFill>
                <a:latin typeface="Arial" panose="020B0604020202020204" pitchFamily="34" charset="0"/>
              </a:rPr>
              <a:t>Choose </a:t>
            </a:r>
            <a:r>
              <a:rPr lang="en-US" sz="1200" b="0" i="0" u="none" strike="noStrike" baseline="0" dirty="0">
                <a:solidFill>
                  <a:srgbClr val="000000"/>
                </a:solidFill>
                <a:latin typeface="Arial" panose="020B0604020202020204" pitchFamily="34" charset="0"/>
              </a:rPr>
              <a:t>three venues/audiences from the list of potential public education opportunities the group brainstormed. </a:t>
            </a:r>
          </a:p>
          <a:p>
            <a:r>
              <a:rPr lang="en-US" sz="1200" b="1" i="0" u="none" strike="noStrike" baseline="0" dirty="0">
                <a:solidFill>
                  <a:srgbClr val="000000"/>
                </a:solidFill>
                <a:latin typeface="Arial" panose="020B0604020202020204" pitchFamily="34" charset="0"/>
              </a:rPr>
              <a:t>Assign </a:t>
            </a:r>
            <a:r>
              <a:rPr lang="en-US" sz="1200" b="0" i="0" u="none" strike="noStrike" baseline="0" dirty="0">
                <a:solidFill>
                  <a:srgbClr val="000000"/>
                </a:solidFill>
                <a:latin typeface="Arial" panose="020B0604020202020204" pitchFamily="34" charset="0"/>
              </a:rPr>
              <a:t>one venue/audience to each group. </a:t>
            </a:r>
          </a:p>
          <a:p>
            <a:r>
              <a:rPr lang="en-US" sz="1200" b="0" i="0" u="none" strike="noStrike" baseline="0" dirty="0">
                <a:solidFill>
                  <a:srgbClr val="000000"/>
                </a:solidFill>
                <a:latin typeface="Arial" panose="020B0604020202020204" pitchFamily="34" charset="0"/>
              </a:rPr>
              <a:t>Their task is to prepare a public education message for that group (3–5 minutes) and identify supporting materials they would want to provide.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baseline="0" dirty="0">
                <a:solidFill>
                  <a:srgbClr val="000000"/>
                </a:solidFill>
                <a:latin typeface="Arial" panose="020B0604020202020204" pitchFamily="34" charset="0"/>
              </a:rPr>
              <a:t>Tell </a:t>
            </a:r>
            <a:r>
              <a:rPr lang="en-US" sz="1200" b="0" i="0" u="none" strike="noStrike" baseline="0" dirty="0">
                <a:solidFill>
                  <a:srgbClr val="000000"/>
                </a:solidFill>
                <a:latin typeface="Arial" panose="020B0604020202020204" pitchFamily="34" charset="0"/>
              </a:rPr>
              <a:t>them they have a total of 30 minutes to prepare and take a break before we start the presentations; it’s up to them how they want to manage their time (i.e., take a break first, then work, or vice versa). </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39</a:t>
            </a:fld>
            <a:endParaRPr lang="en-US" dirty="0"/>
          </a:p>
        </p:txBody>
      </p:sp>
    </p:spTree>
    <p:extLst>
      <p:ext uri="{BB962C8B-B14F-4D97-AF65-F5344CB8AC3E}">
        <p14:creationId xmlns:p14="http://schemas.microsoft.com/office/powerpoint/2010/main" val="32384791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Arial" panose="020B0604020202020204" pitchFamily="34" charset="0"/>
              </a:rPr>
              <a:t>Have each group present its public education message and describe what supporting materials it would provide at the meeting. </a:t>
            </a:r>
          </a:p>
          <a:p>
            <a:endParaRPr lang="en-US" sz="1200" b="1"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Facilitate </a:t>
            </a:r>
            <a:r>
              <a:rPr lang="en-US" sz="1200" b="0" i="0" u="none" strike="noStrike" baseline="0" dirty="0">
                <a:solidFill>
                  <a:srgbClr val="000000"/>
                </a:solidFill>
                <a:latin typeface="Arial" panose="020B0604020202020204" pitchFamily="34" charset="0"/>
              </a:rPr>
              <a:t>a brief feedback session after each presentation—on both the presenter’s delivery (body languages, voice) and the message itself (clarity, persuasiveness). </a:t>
            </a:r>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the other participants to give feedback first, and then add in your perspective. Start by asking these questions: </a:t>
            </a:r>
          </a:p>
          <a:p>
            <a:r>
              <a:rPr lang="en-US" sz="1200" b="0" i="0" u="none" strike="noStrike" baseline="0" dirty="0">
                <a:solidFill>
                  <a:srgbClr val="000000"/>
                </a:solidFill>
                <a:latin typeface="Arial" panose="020B0604020202020204" pitchFamily="34" charset="0"/>
              </a:rPr>
              <a:t>• What worked well in this presentation? </a:t>
            </a:r>
          </a:p>
          <a:p>
            <a:r>
              <a:rPr lang="en-US" sz="1200" b="0" i="0" u="none" strike="noStrike" baseline="0" dirty="0">
                <a:solidFill>
                  <a:srgbClr val="000000"/>
                </a:solidFill>
                <a:latin typeface="Arial" panose="020B0604020202020204" pitchFamily="34" charset="0"/>
              </a:rPr>
              <a:t>• What could be improved?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Spend about 10 minutes per group for the presentation and then feedback. (30 minutes total) </a:t>
            </a:r>
          </a:p>
          <a:p>
            <a:r>
              <a:rPr lang="en-US" sz="1200" b="1" i="0" u="none" strike="noStrike" baseline="0" dirty="0">
                <a:solidFill>
                  <a:srgbClr val="000000"/>
                </a:solidFill>
                <a:latin typeface="Arial" panose="020B0604020202020204" pitchFamily="34" charset="0"/>
              </a:rPr>
              <a:t>Summarize—</a:t>
            </a:r>
            <a:r>
              <a:rPr lang="en-US" sz="1200" b="0" i="0" u="none" strike="noStrike" baseline="0" dirty="0">
                <a:solidFill>
                  <a:srgbClr val="000000"/>
                </a:solidFill>
                <a:latin typeface="Arial" panose="020B0604020202020204" pitchFamily="34" charset="0"/>
              </a:rPr>
              <a:t>or ask the participants to summarize—the key messages about planning and delivering effective public education. </a:t>
            </a:r>
          </a:p>
          <a:p>
            <a:r>
              <a:rPr lang="en-US" sz="1200" b="1" i="0" u="none" strike="noStrike" baseline="0" dirty="0">
                <a:solidFill>
                  <a:srgbClr val="000000"/>
                </a:solidFill>
                <a:latin typeface="Arial" panose="020B0604020202020204" pitchFamily="34" charset="0"/>
              </a:rPr>
              <a:t>Wrap up </a:t>
            </a:r>
            <a:r>
              <a:rPr lang="en-US" sz="1200" b="0" i="0" u="none" strike="noStrike" baseline="0" dirty="0">
                <a:solidFill>
                  <a:srgbClr val="000000"/>
                </a:solidFill>
                <a:latin typeface="Arial" panose="020B0604020202020204" pitchFamily="34" charset="0"/>
              </a:rPr>
              <a:t>this session, and transition to the next section on program management. 	</a:t>
            </a:r>
          </a:p>
          <a:p>
            <a:pPr eaLnBrk="1" hangingPunct="1"/>
            <a:endParaRPr lang="en-US" dirty="0">
              <a:latin typeface="Arial" charset="0"/>
            </a:endParaRPr>
          </a:p>
          <a:p>
            <a:pPr eaLnBrk="1" hangingPunct="1"/>
            <a:r>
              <a:rPr lang="en-US" dirty="0">
                <a:latin typeface="Arial" charset="0"/>
              </a:rPr>
              <a:t>Give </a:t>
            </a:r>
            <a:r>
              <a:rPr lang="en-US" b="0" dirty="0">
                <a:latin typeface="Arial" charset="0"/>
              </a:rPr>
              <a:t>a 15-minute break if following the one-day schedule.</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40</a:t>
            </a:fld>
            <a:endParaRPr lang="en-US" dirty="0"/>
          </a:p>
        </p:txBody>
      </p:sp>
    </p:spTree>
    <p:extLst>
      <p:ext uri="{BB962C8B-B14F-4D97-AF65-F5344CB8AC3E}">
        <p14:creationId xmlns:p14="http://schemas.microsoft.com/office/powerpoint/2010/main" val="28880683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0000"/>
                </a:solidFill>
                <a:latin typeface="Arial" panose="020B0604020202020204" pitchFamily="34" charset="0"/>
              </a:rPr>
              <a:t>Introduce </a:t>
            </a:r>
            <a:r>
              <a:rPr lang="en-US" sz="1200" b="0" i="0" u="none" strike="noStrike" baseline="0" dirty="0">
                <a:solidFill>
                  <a:srgbClr val="000000"/>
                </a:solidFill>
                <a:latin typeface="Arial" panose="020B0604020202020204" pitchFamily="34" charset="0"/>
              </a:rPr>
              <a:t>this session by saying that we’re going to review and discuss a few key areas of program management to identify what’s working well and where there’s room for improvement.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41</a:t>
            </a:fld>
            <a:endParaRPr lang="en-US" dirty="0"/>
          </a:p>
        </p:txBody>
      </p:sp>
    </p:spTree>
    <p:extLst>
      <p:ext uri="{BB962C8B-B14F-4D97-AF65-F5344CB8AC3E}">
        <p14:creationId xmlns:p14="http://schemas.microsoft.com/office/powerpoint/2010/main" val="2885297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Review </a:t>
            </a:r>
            <a:r>
              <a:rPr lang="en-US" sz="1200" b="0" i="0" u="none" strike="noStrike" baseline="0" dirty="0">
                <a:solidFill>
                  <a:srgbClr val="000000"/>
                </a:solidFill>
                <a:latin typeface="Arial" panose="020B0604020202020204" pitchFamily="34" charset="0"/>
              </a:rPr>
              <a:t>the session objective: </a:t>
            </a:r>
          </a:p>
          <a:p>
            <a:r>
              <a:rPr lang="en-US" sz="1200" b="0" i="0" u="none" strike="noStrike" baseline="0" dirty="0">
                <a:solidFill>
                  <a:srgbClr val="000000"/>
                </a:solidFill>
                <a:latin typeface="Arial" panose="020B0604020202020204" pitchFamily="34" charset="0"/>
              </a:rPr>
              <a:t>• Identify effective approaches to program management. </a:t>
            </a:r>
          </a:p>
          <a:p>
            <a:endParaRPr lang="en-US" sz="1200" b="0" i="0" u="none" strike="noStrike" baseline="0" dirty="0">
              <a:solidFill>
                <a:srgbClr val="000000"/>
              </a:solidFill>
              <a:latin typeface="Arial" panose="020B0604020202020204" pitchFamily="34" charset="0"/>
            </a:endParaRPr>
          </a:p>
          <a:p>
            <a:r>
              <a:rPr lang="en-US" sz="1200" b="1" dirty="0">
                <a:effectLst/>
                <a:latin typeface="Segoe UI" panose="020B0502040204020203" pitchFamily="34" charset="0"/>
              </a:rPr>
              <a:t>Share</a:t>
            </a:r>
            <a:r>
              <a:rPr lang="en-US" sz="1200" b="0" dirty="0">
                <a:effectLst/>
                <a:latin typeface="Segoe UI" panose="020B0502040204020203" pitchFamily="34" charset="0"/>
              </a:rPr>
              <a:t> with the group that while this sections says program management, we want to hear from everyone, not just management/leadership.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42</a:t>
            </a:fld>
            <a:endParaRPr lang="en-US" dirty="0"/>
          </a:p>
        </p:txBody>
      </p:sp>
    </p:spTree>
    <p:extLst>
      <p:ext uri="{BB962C8B-B14F-4D97-AF65-F5344CB8AC3E}">
        <p14:creationId xmlns:p14="http://schemas.microsoft.com/office/powerpoint/2010/main" val="40368092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baseline="0" dirty="0">
                <a:solidFill>
                  <a:srgbClr val="000000"/>
                </a:solidFill>
                <a:latin typeface="Arial" panose="020B0604020202020204" pitchFamily="34" charset="0"/>
              </a:rPr>
              <a:t>Trainer’s Note: </a:t>
            </a:r>
            <a:r>
              <a:rPr lang="en-US" sz="1200" b="0" i="0" u="none" strike="noStrike" baseline="0" dirty="0">
                <a:solidFill>
                  <a:srgbClr val="000000"/>
                </a:solidFill>
                <a:latin typeface="Arial" panose="020B0604020202020204" pitchFamily="34" charset="0"/>
              </a:rPr>
              <a:t>In this section, slides with suggested questions are provided for a variety of program management issues. Based on your understanding of the group, the program, and the program management, you can choose a few topics to focus discussion on in this session, or try to cover all topics quickly.	</a:t>
            </a:r>
          </a:p>
          <a:p>
            <a:pPr eaLnBrk="1" hangingPunct="1"/>
            <a:endParaRPr lang="en-US" dirty="0">
              <a:latin typeface="Arial" charset="0"/>
            </a:endParaRPr>
          </a:p>
          <a:p>
            <a:r>
              <a:rPr lang="en-US" sz="1200" b="1" i="0" u="none" strike="noStrike" baseline="0" dirty="0">
                <a:solidFill>
                  <a:srgbClr val="000000"/>
                </a:solidFill>
                <a:latin typeface="Arial" panose="020B0604020202020204" pitchFamily="34" charset="0"/>
              </a:rPr>
              <a:t>Facilitate </a:t>
            </a:r>
            <a:r>
              <a:rPr lang="en-US" sz="1200" b="0" i="0" u="none" strike="noStrike" baseline="0" dirty="0">
                <a:solidFill>
                  <a:srgbClr val="000000"/>
                </a:solidFill>
                <a:latin typeface="Arial" panose="020B0604020202020204" pitchFamily="34" charset="0"/>
              </a:rPr>
              <a:t>discussion about the current status of communication within the project: </a:t>
            </a:r>
          </a:p>
          <a:p>
            <a:r>
              <a:rPr lang="en-US" sz="1200" b="0" i="0" u="none" strike="noStrike" baseline="0" dirty="0">
                <a:solidFill>
                  <a:srgbClr val="000000"/>
                </a:solidFill>
                <a:latin typeface="Arial" panose="020B0604020202020204" pitchFamily="34" charset="0"/>
              </a:rPr>
              <a:t>• Who is responsible for ensuring an effective overall system of communication? </a:t>
            </a:r>
          </a:p>
          <a:p>
            <a:r>
              <a:rPr lang="en-US" sz="1200" b="0" i="0" u="none" strike="noStrike" baseline="0" dirty="0">
                <a:solidFill>
                  <a:srgbClr val="000000"/>
                </a:solidFill>
                <a:latin typeface="Arial" panose="020B0604020202020204" pitchFamily="34" charset="0"/>
              </a:rPr>
              <a:t>• What is the communication structure (i.e., mobile phones, email, team meetings, supervisor meetings)?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Arial" panose="020B0604020202020204" pitchFamily="34" charset="0"/>
              </a:rPr>
              <a:t>• What tools are being used to facilitate communication (i.e., the ODCES mobile app Resources function)? </a:t>
            </a:r>
          </a:p>
          <a:p>
            <a:r>
              <a:rPr lang="en-US" sz="1200" b="0" i="0" u="none" strike="noStrike" baseline="0" dirty="0">
                <a:solidFill>
                  <a:srgbClr val="000000"/>
                </a:solidFill>
                <a:latin typeface="Arial" panose="020B0604020202020204" pitchFamily="34" charset="0"/>
              </a:rPr>
              <a:t>• How does it operate on a state, provider, and team level?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Have there been breakdowns in communication?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Where?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When?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How can they be resolved?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Are crisis counselors getting the information and support they need? </a:t>
            </a:r>
          </a:p>
          <a:p>
            <a:r>
              <a:rPr lang="en-US" sz="1200" b="0" i="0" u="none" strike="noStrike" baseline="0" dirty="0">
                <a:solidFill>
                  <a:srgbClr val="000000"/>
                </a:solidFill>
                <a:latin typeface="Arial" panose="020B0604020202020204" pitchFamily="34" charset="0"/>
              </a:rPr>
              <a:t>• How can program communication be improved?</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43</a:t>
            </a:fld>
            <a:endParaRPr lang="en-US" dirty="0"/>
          </a:p>
        </p:txBody>
      </p:sp>
    </p:spTree>
    <p:extLst>
      <p:ext uri="{BB962C8B-B14F-4D97-AF65-F5344CB8AC3E}">
        <p14:creationId xmlns:p14="http://schemas.microsoft.com/office/powerpoint/2010/main" val="24639673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about their current mechanisms for quality assurance. </a:t>
            </a:r>
          </a:p>
          <a:p>
            <a:r>
              <a:rPr lang="en-US" sz="1200" b="0" i="0" u="none" strike="noStrike" baseline="0" dirty="0">
                <a:solidFill>
                  <a:srgbClr val="000000"/>
                </a:solidFill>
                <a:latin typeface="Arial" panose="020B0604020202020204" pitchFamily="34" charset="0"/>
              </a:rPr>
              <a:t>How does your program demonstrate: </a:t>
            </a:r>
          </a:p>
          <a:p>
            <a:r>
              <a:rPr lang="en-US" sz="1200" b="0" i="0" u="none" strike="noStrike" baseline="0" dirty="0">
                <a:solidFill>
                  <a:srgbClr val="000000"/>
                </a:solidFill>
                <a:latin typeface="Arial" panose="020B0604020202020204" pitchFamily="34" charset="0"/>
              </a:rPr>
              <a:t>• Adherence to the CCP model? </a:t>
            </a:r>
          </a:p>
          <a:p>
            <a:r>
              <a:rPr lang="en-US" sz="1200" b="0" i="0" u="none" strike="noStrike" baseline="0" dirty="0">
                <a:solidFill>
                  <a:srgbClr val="000000"/>
                </a:solidFill>
                <a:latin typeface="Arial" panose="020B0604020202020204" pitchFamily="34" charset="0"/>
              </a:rPr>
              <a:t>• An effective communication system? </a:t>
            </a:r>
          </a:p>
          <a:p>
            <a:r>
              <a:rPr lang="en-US" sz="1200" b="0" i="0" u="none" strike="noStrike" baseline="0" dirty="0">
                <a:solidFill>
                  <a:srgbClr val="000000"/>
                </a:solidFill>
                <a:latin typeface="Arial" panose="020B0604020202020204" pitchFamily="34" charset="0"/>
              </a:rPr>
              <a:t>• Regularly scheduled team meetings? </a:t>
            </a:r>
          </a:p>
          <a:p>
            <a:r>
              <a:rPr lang="en-US" sz="1200" b="0" i="0" u="none" strike="noStrike" baseline="0" dirty="0">
                <a:solidFill>
                  <a:srgbClr val="000000"/>
                </a:solidFill>
                <a:latin typeface="Arial" panose="020B0604020202020204" pitchFamily="34" charset="0"/>
              </a:rPr>
              <a:t>• Effective management and supervision? </a:t>
            </a:r>
          </a:p>
          <a:p>
            <a:r>
              <a:rPr lang="en-US" sz="1200" b="0" i="0" u="none" strike="noStrike" baseline="0" dirty="0">
                <a:solidFill>
                  <a:srgbClr val="000000"/>
                </a:solidFill>
                <a:latin typeface="Arial" panose="020B0604020202020204" pitchFamily="34" charset="0"/>
              </a:rPr>
              <a:t>• Collection, analysis, and utilization of data? </a:t>
            </a:r>
          </a:p>
          <a:p>
            <a:r>
              <a:rPr lang="en-US" sz="1200" b="0" i="0" u="none" strike="noStrike" baseline="0" dirty="0">
                <a:solidFill>
                  <a:srgbClr val="000000"/>
                </a:solidFill>
                <a:latin typeface="Arial" panose="020B0604020202020204" pitchFamily="34" charset="0"/>
              </a:rPr>
              <a:t>• Identification of problems and gaps in service? </a:t>
            </a:r>
          </a:p>
          <a:p>
            <a:r>
              <a:rPr lang="en-US" sz="1200" b="0" i="0" u="none" strike="noStrike" baseline="0" dirty="0">
                <a:solidFill>
                  <a:srgbClr val="000000"/>
                </a:solidFill>
                <a:latin typeface="Arial" panose="020B0604020202020204" pitchFamily="34" charset="0"/>
              </a:rPr>
              <a:t>• Ongoing needs assessment? </a:t>
            </a:r>
          </a:p>
          <a:p>
            <a:endParaRPr lang="en-US" sz="1200" b="0" i="0" u="none" strike="noStrike" baseline="0" dirty="0">
              <a:solidFill>
                <a:srgbClr val="000000"/>
              </a:solidFill>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Arial" panose="020B0604020202020204" pitchFamily="34" charset="0"/>
              </a:rPr>
              <a:t>The CCP may have a formal quality assurance process in place. If so, have the program leadership and participants describe it and how it is working. Or, </a:t>
            </a:r>
            <a:r>
              <a:rPr lang="en-US" sz="1200" b="1" i="0" u="none" strike="noStrike" baseline="0" dirty="0">
                <a:solidFill>
                  <a:srgbClr val="000000"/>
                </a:solidFill>
                <a:latin typeface="Arial" panose="020B0604020202020204" pitchFamily="34" charset="0"/>
              </a:rPr>
              <a:t>a</a:t>
            </a:r>
            <a:r>
              <a:rPr lang="en-US" sz="1200" b="1" dirty="0">
                <a:effectLst/>
                <a:latin typeface="Segoe UI" panose="020B0502040204020203" pitchFamily="34" charset="0"/>
              </a:rPr>
              <a:t>sk</a:t>
            </a:r>
            <a:r>
              <a:rPr lang="en-US" sz="1200" dirty="0">
                <a:effectLst/>
                <a:latin typeface="Segoe UI" panose="020B0502040204020203" pitchFamily="34" charset="0"/>
              </a:rPr>
              <a:t> </a:t>
            </a:r>
            <a:r>
              <a:rPr lang="en-US" sz="1200" b="0" dirty="0">
                <a:effectLst/>
                <a:latin typeface="Segoe UI" panose="020B0502040204020203" pitchFamily="34" charset="0"/>
              </a:rPr>
              <a:t>participants to review the list on the slide and identify one or two they would like to enhance in the coming months.</a:t>
            </a:r>
            <a:endParaRPr lang="en-US" sz="1200" b="0" i="0" u="none" strike="noStrike" baseline="0"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44</a:t>
            </a:fld>
            <a:endParaRPr lang="en-US" dirty="0"/>
          </a:p>
        </p:txBody>
      </p:sp>
    </p:spTree>
    <p:extLst>
      <p:ext uri="{BB962C8B-B14F-4D97-AF65-F5344CB8AC3E}">
        <p14:creationId xmlns:p14="http://schemas.microsoft.com/office/powerpoint/2010/main" val="8428904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Facilitate </a:t>
            </a:r>
            <a:r>
              <a:rPr lang="en-US" sz="1200" b="0" i="0" u="none" strike="noStrike" baseline="0" dirty="0">
                <a:solidFill>
                  <a:srgbClr val="000000"/>
                </a:solidFill>
                <a:latin typeface="Arial" panose="020B0604020202020204" pitchFamily="34" charset="0"/>
              </a:rPr>
              <a:t>discussion on how data collection and program evaluation have been useful in the program. The earlier discussion on data focused on interpretation of the data, but this section focuses on how data impacts the program’s internal processes. </a:t>
            </a:r>
            <a:r>
              <a:rPr lang="en-US" sz="1200" b="1" i="0" u="none" strike="noStrike" baseline="0" dirty="0">
                <a:solidFill>
                  <a:srgbClr val="000000"/>
                </a:solidFill>
                <a:latin typeface="Arial" panose="020B0604020202020204" pitchFamily="34" charset="0"/>
              </a:rPr>
              <a:t>Focus</a:t>
            </a:r>
            <a:r>
              <a:rPr lang="en-US" sz="1200" b="0" i="0" u="none" strike="noStrike" baseline="0" dirty="0">
                <a:solidFill>
                  <a:srgbClr val="000000"/>
                </a:solidFill>
                <a:latin typeface="Arial" panose="020B0604020202020204" pitchFamily="34" charset="0"/>
              </a:rPr>
              <a:t> the discussion on how the answers to the questions on the slide will be captured and shared with stakeholders going forward.</a:t>
            </a:r>
          </a:p>
          <a:p>
            <a:r>
              <a:rPr lang="en-US" sz="1200" b="0" i="0" u="none" strike="noStrike" baseline="0" dirty="0">
                <a:solidFill>
                  <a:srgbClr val="000000"/>
                </a:solidFill>
                <a:latin typeface="Arial" panose="020B0604020202020204" pitchFamily="34" charset="0"/>
              </a:rPr>
              <a:t>How have data collection and analysis: </a:t>
            </a:r>
          </a:p>
          <a:p>
            <a:r>
              <a:rPr lang="en-US" sz="1200" b="0" i="0" u="none" strike="noStrike" baseline="0" dirty="0">
                <a:solidFill>
                  <a:srgbClr val="000000"/>
                </a:solidFill>
                <a:latin typeface="Arial" panose="020B0604020202020204" pitchFamily="34" charset="0"/>
              </a:rPr>
              <a:t>• Assisted program managers/team leaders? </a:t>
            </a:r>
          </a:p>
          <a:p>
            <a:r>
              <a:rPr lang="en-US" sz="1200" b="0" i="0" u="none" strike="noStrike" baseline="0" dirty="0">
                <a:solidFill>
                  <a:srgbClr val="000000"/>
                </a:solidFill>
                <a:latin typeface="Arial" panose="020B0604020202020204" pitchFamily="34" charset="0"/>
              </a:rPr>
              <a:t>• Assisted crisis counselors? </a:t>
            </a:r>
          </a:p>
          <a:p>
            <a:r>
              <a:rPr lang="en-US" sz="1200" b="0" i="0" u="none" strike="noStrike" baseline="0" dirty="0">
                <a:solidFill>
                  <a:srgbClr val="000000"/>
                </a:solidFill>
                <a:latin typeface="Arial" panose="020B0604020202020204" pitchFamily="34" charset="0"/>
              </a:rPr>
              <a:t>• Assisted in identifying program trends and survivor needs? </a:t>
            </a:r>
          </a:p>
          <a:p>
            <a:r>
              <a:rPr lang="en-US" sz="1200" b="0" i="0" u="none" strike="noStrike" baseline="0" dirty="0">
                <a:solidFill>
                  <a:srgbClr val="000000"/>
                </a:solidFill>
                <a:latin typeface="Arial" panose="020B0604020202020204" pitchFamily="34" charset="0"/>
              </a:rPr>
              <a:t>• Documented the program’s accomplishments? </a:t>
            </a:r>
          </a:p>
          <a:p>
            <a:r>
              <a:rPr lang="en-US" sz="1200" b="0" i="0" u="none" strike="noStrike" baseline="0" dirty="0">
                <a:solidFill>
                  <a:srgbClr val="000000"/>
                </a:solidFill>
                <a:latin typeface="Arial" panose="020B0604020202020204" pitchFamily="34" charset="0"/>
              </a:rPr>
              <a:t>• Provided accountability to stakeholders (e.g., Congress, Government Accountability Office, federal agencies)? </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Ask</a:t>
            </a:r>
            <a:r>
              <a:rPr lang="en-US" sz="1200" b="0" i="0" u="none" strike="noStrike" baseline="0" dirty="0">
                <a:solidFill>
                  <a:srgbClr val="000000"/>
                </a:solidFill>
                <a:latin typeface="Arial" panose="020B0604020202020204" pitchFamily="34" charset="0"/>
              </a:rPr>
              <a:t> for examples of how data has been used to change aspects of the CCP to better serve the needs of the community. The trainer may also want to share some real-world examples with the group.</a:t>
            </a:r>
            <a:endParaRPr lang="en-US" sz="1200" b="1" i="0" u="none" strike="noStrike" baseline="0"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45</a:t>
            </a:fld>
            <a:endParaRPr lang="en-US" dirty="0"/>
          </a:p>
        </p:txBody>
      </p:sp>
    </p:spTree>
    <p:extLst>
      <p:ext uri="{BB962C8B-B14F-4D97-AF65-F5344CB8AC3E}">
        <p14:creationId xmlns:p14="http://schemas.microsoft.com/office/powerpoint/2010/main" val="11530714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Facilitate </a:t>
            </a:r>
            <a:r>
              <a:rPr lang="en-US" sz="1200" b="0" i="0" u="none" strike="noStrike" baseline="0" dirty="0">
                <a:solidFill>
                  <a:srgbClr val="000000"/>
                </a:solidFill>
                <a:latin typeface="Arial" panose="020B0604020202020204" pitchFamily="34" charset="0"/>
              </a:rPr>
              <a:t>a discussion of supervision in the program. </a:t>
            </a:r>
          </a:p>
          <a:p>
            <a:r>
              <a:rPr lang="en-US" sz="1200" b="0" i="0" u="none" strike="noStrike" baseline="0" dirty="0">
                <a:solidFill>
                  <a:srgbClr val="000000"/>
                </a:solidFill>
                <a:latin typeface="Arial" panose="020B0604020202020204" pitchFamily="34" charset="0"/>
              </a:rPr>
              <a:t>How is your program/team: </a:t>
            </a:r>
          </a:p>
          <a:p>
            <a:r>
              <a:rPr lang="en-US" sz="1200" b="0" i="0" u="none" strike="noStrike" baseline="0" dirty="0">
                <a:solidFill>
                  <a:srgbClr val="000000"/>
                </a:solidFill>
                <a:latin typeface="Arial" panose="020B0604020202020204" pitchFamily="34" charset="0"/>
              </a:rPr>
              <a:t>• Conducting group meetings to discuss staff needs? </a:t>
            </a:r>
          </a:p>
          <a:p>
            <a:r>
              <a:rPr lang="en-US" sz="1200" b="0" i="0" u="none" strike="noStrike" baseline="0" dirty="0">
                <a:solidFill>
                  <a:srgbClr val="000000"/>
                </a:solidFill>
                <a:latin typeface="Arial" panose="020B0604020202020204" pitchFamily="34" charset="0"/>
              </a:rPr>
              <a:t>• Conducting regularly scheduled individual supervision sessions? </a:t>
            </a:r>
          </a:p>
          <a:p>
            <a:r>
              <a:rPr lang="en-US" sz="1200" b="0" i="0" u="none" strike="noStrike" baseline="0" dirty="0">
                <a:solidFill>
                  <a:srgbClr val="000000"/>
                </a:solidFill>
                <a:latin typeface="Arial" panose="020B0604020202020204" pitchFamily="34" charset="0"/>
              </a:rPr>
              <a:t>• Ensuring availability of needed supplies and equipment? </a:t>
            </a:r>
          </a:p>
          <a:p>
            <a:r>
              <a:rPr lang="en-US" sz="1200" b="0" i="0" u="none" strike="noStrike" baseline="0" dirty="0">
                <a:solidFill>
                  <a:srgbClr val="000000"/>
                </a:solidFill>
                <a:latin typeface="Arial" panose="020B0604020202020204" pitchFamily="34" charset="0"/>
              </a:rPr>
              <a:t>• Providing ongoing training opportunities on CCP-specific topics?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Suggested talking points: </a:t>
            </a:r>
          </a:p>
          <a:p>
            <a:r>
              <a:rPr lang="en-US" sz="1200" b="0" i="0" u="none" strike="noStrike" baseline="0" dirty="0">
                <a:solidFill>
                  <a:srgbClr val="000000"/>
                </a:solidFill>
                <a:latin typeface="Arial" panose="020B0604020202020204" pitchFamily="34" charset="0"/>
              </a:rPr>
              <a:t>• If the participants are unfamiliar with supervision, as it is carried out in the mental health field, discuss what types of issues might be addressed in supervision (e.g., what happens in individual supervision). </a:t>
            </a:r>
          </a:p>
          <a:p>
            <a:r>
              <a:rPr lang="en-US" sz="1200" b="0" i="0" u="none" strike="noStrike" baseline="0" dirty="0">
                <a:solidFill>
                  <a:srgbClr val="000000"/>
                </a:solidFill>
                <a:latin typeface="Arial" panose="020B0604020202020204" pitchFamily="34" charset="0"/>
              </a:rPr>
              <a:t>• Supervisors need to ensure that new and existing staff understand the CCP model and the parameters of the program.</a:t>
            </a:r>
            <a:endParaRPr lang="en-US" sz="1200" b="0" i="0" u="none" strike="noStrike" baseline="0" dirty="0">
              <a:latin typeface="Symbol" panose="05050102010706020507" pitchFamily="18" charset="2"/>
            </a:endParaRPr>
          </a:p>
          <a:p>
            <a:r>
              <a:rPr lang="en-US" sz="1200" b="0" i="0" u="none" strike="noStrike" baseline="0" dirty="0">
                <a:solidFill>
                  <a:srgbClr val="000000"/>
                </a:solidFill>
                <a:latin typeface="Symbol" panose="05050102010706020507" pitchFamily="18" charset="2"/>
              </a:rPr>
              <a:t>• </a:t>
            </a:r>
            <a:r>
              <a:rPr lang="en-US" sz="1200" b="0" i="0" u="none" strike="noStrike" baseline="0" dirty="0">
                <a:solidFill>
                  <a:srgbClr val="000000"/>
                </a:solidFill>
                <a:latin typeface="Arial" panose="020B0604020202020204" pitchFamily="34" charset="0"/>
              </a:rPr>
              <a:t>At the start of the CCP, there should be regular daily all-staff meetings. Typical topics include necessary trainings, supervision techniques, and stress management. </a:t>
            </a:r>
          </a:p>
          <a:p>
            <a:r>
              <a:rPr lang="en-US" sz="1200" b="0" i="0" u="none" strike="noStrike" baseline="0" dirty="0">
                <a:solidFill>
                  <a:srgbClr val="000000"/>
                </a:solidFill>
                <a:latin typeface="Arial" panose="020B0604020202020204" pitchFamily="34" charset="0"/>
              </a:rPr>
              <a:t>• There should be regular meetings, in-service trainings, and open communication to ensure staff stay within the boundaries of the CCP and do not engage in non-allowable activities such as case management and advocacy.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Identify staff needs: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By observing through face-to-face outreach with the team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Through group and individual support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Through training </a:t>
            </a:r>
          </a:p>
          <a:p>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 Address staff needs through the following: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Face-to-face outreach modeling and education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Supervision and education </a:t>
            </a:r>
          </a:p>
          <a:p>
            <a:r>
              <a:rPr lang="en-US" sz="1200" b="0" i="0" u="none" strike="noStrike" baseline="0" dirty="0">
                <a:solidFill>
                  <a:srgbClr val="000000"/>
                </a:solidFill>
                <a:latin typeface="Courier New" panose="02070309020205020404" pitchFamily="49" charset="0"/>
              </a:rPr>
              <a:t>o Training focused on specific needs</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46</a:t>
            </a:fld>
            <a:endParaRPr lang="en-US" dirty="0"/>
          </a:p>
        </p:txBody>
      </p:sp>
    </p:spTree>
    <p:extLst>
      <p:ext uri="{BB962C8B-B14F-4D97-AF65-F5344CB8AC3E}">
        <p14:creationId xmlns:p14="http://schemas.microsoft.com/office/powerpoint/2010/main" val="41190892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about the training provided by the program/team to staff. </a:t>
            </a:r>
          </a:p>
          <a:p>
            <a:r>
              <a:rPr lang="en-US" sz="1200" b="0" i="0" u="none" strike="noStrike" baseline="0" dirty="0">
                <a:solidFill>
                  <a:srgbClr val="000000"/>
                </a:solidFill>
                <a:latin typeface="Arial" panose="020B0604020202020204" pitchFamily="34" charset="0"/>
              </a:rPr>
              <a:t>How is your program/team: </a:t>
            </a:r>
          </a:p>
          <a:p>
            <a:r>
              <a:rPr lang="en-US" sz="1200" b="0" i="0" u="none" strike="noStrike" baseline="0" dirty="0">
                <a:solidFill>
                  <a:srgbClr val="000000"/>
                </a:solidFill>
                <a:latin typeface="Arial" panose="020B0604020202020204" pitchFamily="34" charset="0"/>
              </a:rPr>
              <a:t>• Using team meeting/supervision to identify gaps in training? </a:t>
            </a:r>
          </a:p>
          <a:p>
            <a:r>
              <a:rPr lang="en-US" sz="1200" b="0" i="0" u="none" strike="noStrike" baseline="0" dirty="0">
                <a:solidFill>
                  <a:srgbClr val="000000"/>
                </a:solidFill>
                <a:latin typeface="Arial" panose="020B0604020202020204" pitchFamily="34" charset="0"/>
              </a:rPr>
              <a:t>• Assisting with the development of crisis counseling skills? </a:t>
            </a:r>
          </a:p>
          <a:p>
            <a:r>
              <a:rPr lang="en-US" sz="1200" b="0" i="0" u="none" strike="noStrike" baseline="0" dirty="0">
                <a:solidFill>
                  <a:srgbClr val="000000"/>
                </a:solidFill>
                <a:latin typeface="Arial" panose="020B0604020202020204" pitchFamily="34" charset="0"/>
              </a:rPr>
              <a:t>• Identifying and educating crisis counselors in other program areas (culture, geography, physical safety)? </a:t>
            </a:r>
          </a:p>
          <a:p>
            <a:r>
              <a:rPr lang="en-US" sz="1200" b="0" i="0" u="none" strike="noStrike" baseline="0" dirty="0">
                <a:solidFill>
                  <a:srgbClr val="000000"/>
                </a:solidFill>
                <a:latin typeface="Arial" panose="020B0604020202020204" pitchFamily="34" charset="0"/>
              </a:rPr>
              <a:t>• Improving techniques to teach survivor tools? </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Discuss</a:t>
            </a:r>
            <a:r>
              <a:rPr lang="en-US" sz="1200" b="0" i="0" u="none" strike="noStrike" baseline="0" dirty="0">
                <a:solidFill>
                  <a:srgbClr val="000000"/>
                </a:solidFill>
                <a:latin typeface="Arial" panose="020B0604020202020204" pitchFamily="34" charset="0"/>
              </a:rPr>
              <a:t> any challenges and successes with supervision and training. What has worked best for the CCP teams? What could be improved?</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47</a:t>
            </a:fld>
            <a:endParaRPr lang="en-US" dirty="0"/>
          </a:p>
        </p:txBody>
      </p:sp>
    </p:spTree>
    <p:extLst>
      <p:ext uri="{BB962C8B-B14F-4D97-AF65-F5344CB8AC3E}">
        <p14:creationId xmlns:p14="http://schemas.microsoft.com/office/powerpoint/2010/main" val="42377640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Introduce </a:t>
            </a:r>
            <a:r>
              <a:rPr lang="en-US" sz="1200" b="0" i="0" u="none" strike="noStrike" baseline="0" dirty="0">
                <a:solidFill>
                  <a:srgbClr val="000000"/>
                </a:solidFill>
                <a:latin typeface="Arial" panose="020B0604020202020204" pitchFamily="34" charset="0"/>
              </a:rPr>
              <a:t>the concept of phasedown, and explain why it’s important to pay attention to at midprogram. </a:t>
            </a:r>
          </a:p>
          <a:p>
            <a:r>
              <a:rPr lang="en-US" sz="1200" b="0" i="0" u="none" strike="noStrike" baseline="0" dirty="0">
                <a:solidFill>
                  <a:srgbClr val="000000"/>
                </a:solidFill>
                <a:latin typeface="Arial" panose="020B0604020202020204" pitchFamily="34" charset="0"/>
              </a:rPr>
              <a:t>• The CCP is a time-limited program. </a:t>
            </a:r>
          </a:p>
          <a:p>
            <a:r>
              <a:rPr lang="en-US" sz="1200" b="0" i="0" u="none" strike="noStrike" baseline="0" dirty="0">
                <a:solidFill>
                  <a:srgbClr val="000000"/>
                </a:solidFill>
                <a:latin typeface="Arial" panose="020B0604020202020204" pitchFamily="34" charset="0"/>
              </a:rPr>
              <a:t>• The CCP supports, but does not replace, community infrastructure. </a:t>
            </a:r>
          </a:p>
          <a:p>
            <a:r>
              <a:rPr lang="en-US" sz="1200" b="0" i="0" u="none" strike="noStrike" baseline="0" dirty="0">
                <a:solidFill>
                  <a:srgbClr val="000000"/>
                </a:solidFill>
                <a:latin typeface="Arial" panose="020B0604020202020204" pitchFamily="34" charset="0"/>
              </a:rPr>
              <a:t>• Bridging and transitioning needs and services back to communities is a key part of the CCP model. </a:t>
            </a:r>
          </a:p>
          <a:p>
            <a:r>
              <a:rPr lang="en-US" sz="1200" b="0" i="0" u="none" strike="noStrike" baseline="0" dirty="0">
                <a:solidFill>
                  <a:srgbClr val="000000"/>
                </a:solidFill>
                <a:latin typeface="Arial" panose="020B0604020202020204" pitchFamily="34" charset="0"/>
              </a:rPr>
              <a:t>• Crisis counselors should facilitate community response to individual and community needs. </a:t>
            </a:r>
          </a:p>
          <a:p>
            <a:r>
              <a:rPr lang="en-US" sz="1200" b="0" i="0" u="none" strike="noStrike" baseline="0" dirty="0">
                <a:solidFill>
                  <a:srgbClr val="000000"/>
                </a:solidFill>
                <a:latin typeface="Arial" panose="020B0604020202020204" pitchFamily="34" charset="0"/>
              </a:rPr>
              <a:t>• Active community involvement is an important sign of recovery and critical to successful phasedown efforts.</a:t>
            </a:r>
          </a:p>
          <a:p>
            <a:r>
              <a:rPr lang="en-US" sz="1200" b="0" i="0" u="none" strike="noStrike" baseline="0" dirty="0">
                <a:solidFill>
                  <a:srgbClr val="000000"/>
                </a:solidFill>
                <a:latin typeface="Arial" panose="020B0604020202020204" pitchFamily="34" charset="0"/>
              </a:rPr>
              <a:t>	</a:t>
            </a:r>
          </a:p>
          <a:p>
            <a:r>
              <a:rPr lang="en-US" sz="1200" b="0" i="0" u="none" strike="noStrike" baseline="0" dirty="0">
                <a:solidFill>
                  <a:srgbClr val="000000"/>
                </a:solidFill>
                <a:latin typeface="Arial" panose="020B0604020202020204" pitchFamily="34" charset="0"/>
              </a:rPr>
              <a:t>Suggested talking points: </a:t>
            </a:r>
          </a:p>
          <a:p>
            <a:r>
              <a:rPr lang="en-US" sz="1200" b="0" i="0" u="none" strike="noStrike" baseline="0" dirty="0">
                <a:solidFill>
                  <a:srgbClr val="000000"/>
                </a:solidFill>
                <a:latin typeface="Arial" panose="020B0604020202020204" pitchFamily="34" charset="0"/>
              </a:rPr>
              <a:t>• At this point in the program, the participants should be taking stock and doing a general assessment of these areas: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Individual and community needs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Where they are as a program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Where they have been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Arial" panose="020B0604020202020204" pitchFamily="34" charset="0"/>
              </a:rPr>
              <a:t>Where they want to go, and how to get there (e.g., additional outreach and intervention strategies, goals for the remainder of the program) </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what plans they have to begin preparing for phasedown. 	</a:t>
            </a:r>
          </a:p>
          <a:p>
            <a:r>
              <a:rPr lang="en-US" sz="1200" b="1" i="0" u="none" strike="noStrike" baseline="0" dirty="0">
                <a:solidFill>
                  <a:srgbClr val="000000"/>
                </a:solidFill>
                <a:latin typeface="Arial" panose="020B0604020202020204" pitchFamily="34" charset="0"/>
              </a:rPr>
              <a:t>Bring </a:t>
            </a:r>
            <a:r>
              <a:rPr lang="en-US" sz="1200" b="0" i="0" u="none" strike="noStrike" baseline="0" dirty="0">
                <a:solidFill>
                  <a:srgbClr val="000000"/>
                </a:solidFill>
                <a:latin typeface="Arial" panose="020B0604020202020204" pitchFamily="34" charset="0"/>
              </a:rPr>
              <a:t>this session to a close, and transition to the last session on stress management. </a:t>
            </a:r>
          </a:p>
          <a:p>
            <a:r>
              <a:rPr lang="en-US" sz="1200" b="1" i="0" u="none" strike="noStrike" baseline="0" dirty="0">
                <a:solidFill>
                  <a:srgbClr val="000000"/>
                </a:solidFill>
                <a:latin typeface="Arial" panose="020B0604020202020204" pitchFamily="34" charset="0"/>
              </a:rPr>
              <a:t>Give </a:t>
            </a:r>
            <a:r>
              <a:rPr lang="en-US" sz="1200" b="0" i="0" u="none" strike="noStrike" baseline="0" dirty="0">
                <a:solidFill>
                  <a:srgbClr val="000000"/>
                </a:solidFill>
                <a:latin typeface="Arial" panose="020B0604020202020204" pitchFamily="34" charset="0"/>
              </a:rPr>
              <a:t>the participants a quick stretch break if they need it before moving on to the next session.</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48</a:t>
            </a:fld>
            <a:endParaRPr lang="en-US" dirty="0"/>
          </a:p>
        </p:txBody>
      </p:sp>
    </p:spTree>
    <p:extLst>
      <p:ext uri="{BB962C8B-B14F-4D97-AF65-F5344CB8AC3E}">
        <p14:creationId xmlns:p14="http://schemas.microsoft.com/office/powerpoint/2010/main" val="26656892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Introduce </a:t>
            </a:r>
            <a:r>
              <a:rPr lang="en-US" sz="1200" b="0" i="0" u="none" strike="noStrike" baseline="0" dirty="0">
                <a:solidFill>
                  <a:srgbClr val="000000"/>
                </a:solidFill>
                <a:latin typeface="Arial" panose="020B0604020202020204" pitchFamily="34" charset="0"/>
              </a:rPr>
              <a:t>this session by saying that we want to promote a “marketplace of ideas” on stress management, as this is such a critical area for maintaining the health of the staff and for promoting survivor recovery. </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49</a:t>
            </a:fld>
            <a:endParaRPr lang="en-US" dirty="0"/>
          </a:p>
        </p:txBody>
      </p:sp>
    </p:spTree>
    <p:extLst>
      <p:ext uri="{BB962C8B-B14F-4D97-AF65-F5344CB8AC3E}">
        <p14:creationId xmlns:p14="http://schemas.microsoft.com/office/powerpoint/2010/main" val="7229359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Arial" panose="020B0604020202020204" pitchFamily="34" charset="0"/>
              </a:rPr>
              <a:t>Review the session objective: </a:t>
            </a:r>
          </a:p>
          <a:p>
            <a:r>
              <a:rPr lang="en-US" sz="1200" b="0" i="0" u="none" strike="noStrike" baseline="0" dirty="0">
                <a:solidFill>
                  <a:srgbClr val="000000"/>
                </a:solidFill>
                <a:latin typeface="Arial" panose="020B0604020202020204" pitchFamily="34" charset="0"/>
              </a:rPr>
              <a:t>• Apply techniques for managing stress. </a:t>
            </a:r>
          </a:p>
          <a:p>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50</a:t>
            </a:fld>
            <a:endParaRPr lang="en-US" dirty="0"/>
          </a:p>
        </p:txBody>
      </p:sp>
    </p:spTree>
    <p:extLst>
      <p:ext uri="{BB962C8B-B14F-4D97-AF65-F5344CB8AC3E}">
        <p14:creationId xmlns:p14="http://schemas.microsoft.com/office/powerpoint/2010/main" val="29211026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Emphasize </a:t>
            </a:r>
            <a:r>
              <a:rPr lang="en-US" sz="1200" b="0" i="0" u="none" strike="noStrike" baseline="0" dirty="0">
                <a:solidFill>
                  <a:srgbClr val="000000"/>
                </a:solidFill>
                <a:latin typeface="Arial" panose="020B0604020202020204" pitchFamily="34" charset="0"/>
              </a:rPr>
              <a:t>how important stress management is, for staff themselves and for role modeling for survivors. </a:t>
            </a:r>
          </a:p>
          <a:p>
            <a:endParaRPr lang="en-US" sz="1200" b="1"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Remind </a:t>
            </a:r>
            <a:r>
              <a:rPr lang="en-US" sz="1200" b="0" i="0" u="none" strike="noStrike" baseline="0" dirty="0">
                <a:solidFill>
                  <a:srgbClr val="000000"/>
                </a:solidFill>
                <a:latin typeface="Arial" panose="020B0604020202020204" pitchFamily="34" charset="0"/>
              </a:rPr>
              <a:t>the staff that the CCP Toolkit includes a video on Stress Management Techniques, which can be found at https://www.youtube.com/watch?v=IqpCCnmwNVY. If time allows and the classroom has the proper audio/visual set up, </a:t>
            </a:r>
            <a:r>
              <a:rPr lang="en-US" sz="1200" b="1" i="0" u="none" strike="noStrike" baseline="0" dirty="0">
                <a:solidFill>
                  <a:srgbClr val="000000"/>
                </a:solidFill>
                <a:latin typeface="Arial" panose="020B0604020202020204" pitchFamily="34" charset="0"/>
              </a:rPr>
              <a:t>show</a:t>
            </a:r>
            <a:r>
              <a:rPr lang="en-US" sz="1200" b="0" i="0" u="none" strike="noStrike" baseline="0" dirty="0">
                <a:solidFill>
                  <a:srgbClr val="000000"/>
                </a:solidFill>
                <a:latin typeface="Arial" panose="020B0604020202020204" pitchFamily="34" charset="0"/>
              </a:rPr>
              <a:t> the video to the class. If not, encourage the participants to watch it on their own.</a:t>
            </a:r>
            <a:endParaRPr lang="en-US" sz="1200" b="1" i="0" u="none" strike="noStrike" baseline="0" dirty="0">
              <a:solidFill>
                <a:srgbClr val="000000"/>
              </a:solidFill>
              <a:latin typeface="Arial" panose="020B0604020202020204" pitchFamily="34" charset="0"/>
            </a:endParaRPr>
          </a:p>
          <a:p>
            <a:endParaRPr lang="en-US" sz="1200" b="1"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participants to think about answers to these questions: </a:t>
            </a:r>
          </a:p>
          <a:p>
            <a:r>
              <a:rPr lang="en-US" sz="1200" b="0" i="0" u="none" strike="noStrike" baseline="0" dirty="0">
                <a:solidFill>
                  <a:srgbClr val="000000"/>
                </a:solidFill>
                <a:latin typeface="Arial" panose="020B0604020202020204" pitchFamily="34" charset="0"/>
              </a:rPr>
              <a:t>• What stress management techniques work well for you? </a:t>
            </a:r>
          </a:p>
          <a:p>
            <a:r>
              <a:rPr lang="en-US" sz="1200" b="0" i="0" u="none" strike="noStrike" baseline="0" dirty="0">
                <a:solidFill>
                  <a:srgbClr val="000000"/>
                </a:solidFill>
                <a:latin typeface="Arial" panose="020B0604020202020204" pitchFamily="34" charset="0"/>
              </a:rPr>
              <a:t>• What techniques have you introduced to survivors? </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Give </a:t>
            </a:r>
            <a:r>
              <a:rPr lang="en-US" sz="1200" b="0" i="0" u="none" strike="noStrike" baseline="0" dirty="0">
                <a:solidFill>
                  <a:srgbClr val="000000"/>
                </a:solidFill>
                <a:latin typeface="Arial" panose="020B0604020202020204" pitchFamily="34" charset="0"/>
              </a:rPr>
              <a:t>them a few minutes to reflect individually and make some notes in their workbooks. </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51</a:t>
            </a:fld>
            <a:endParaRPr lang="en-US" dirty="0"/>
          </a:p>
        </p:txBody>
      </p:sp>
    </p:spTree>
    <p:extLst>
      <p:ext uri="{BB962C8B-B14F-4D97-AF65-F5344CB8AC3E}">
        <p14:creationId xmlns:p14="http://schemas.microsoft.com/office/powerpoint/2010/main" val="37250109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Explain </a:t>
            </a:r>
            <a:r>
              <a:rPr lang="en-US" sz="1200" b="0" i="0" u="none" strike="noStrike" baseline="0" dirty="0">
                <a:solidFill>
                  <a:srgbClr val="000000"/>
                </a:solidFill>
                <a:latin typeface="Arial" panose="020B0604020202020204" pitchFamily="34" charset="0"/>
              </a:rPr>
              <a:t>that we’re going to create a marketplace for stress management techniques. </a:t>
            </a:r>
          </a:p>
          <a:p>
            <a:r>
              <a:rPr lang="en-US" sz="1200" b="1" i="0" u="none" strike="noStrike" baseline="0" dirty="0">
                <a:solidFill>
                  <a:srgbClr val="000000"/>
                </a:solidFill>
                <a:latin typeface="Arial" panose="020B0604020202020204" pitchFamily="34" charset="0"/>
              </a:rPr>
              <a:t>Tell </a:t>
            </a:r>
            <a:r>
              <a:rPr lang="en-US" sz="1200" b="0" i="0" u="none" strike="noStrike" baseline="0" dirty="0">
                <a:solidFill>
                  <a:srgbClr val="000000"/>
                </a:solidFill>
                <a:latin typeface="Arial" panose="020B0604020202020204" pitchFamily="34" charset="0"/>
              </a:rPr>
              <a:t>participants to share their techniques at their tables and choose one that they will “market” to the rest of the group. Have them create a poster advertising the stress management technique they want to share with the rest of the group. (20 minutes) </a:t>
            </a:r>
          </a:p>
          <a:p>
            <a:r>
              <a:rPr lang="en-US" sz="1200" b="1" i="0" u="none" strike="noStrike" baseline="0" dirty="0">
                <a:solidFill>
                  <a:srgbClr val="000000"/>
                </a:solidFill>
                <a:latin typeface="Arial" panose="020B0604020202020204" pitchFamily="34" charset="0"/>
              </a:rPr>
              <a:t>Have each group </a:t>
            </a:r>
            <a:r>
              <a:rPr lang="en-US" sz="1200" b="0" i="0" u="none" strike="noStrike" baseline="0" dirty="0">
                <a:solidFill>
                  <a:srgbClr val="000000"/>
                </a:solidFill>
                <a:latin typeface="Arial" panose="020B0604020202020204" pitchFamily="34" charset="0"/>
              </a:rPr>
              <a:t>identify two people who will stay with the poster to explain the technique to interested “shoppers” in the “marketplace.” The first person—ideally the person who contributed the idea—will stay and explain the poster for the first 10 minutes of the marketplace; the second person will stay during the next 10 minutes of the marketplace. </a:t>
            </a:r>
          </a:p>
          <a:p>
            <a:r>
              <a:rPr lang="en-US" sz="1200" b="0" i="0" u="none" strike="noStrike" baseline="0" dirty="0">
                <a:solidFill>
                  <a:srgbClr val="000000"/>
                </a:solidFill>
                <a:latin typeface="Arial" panose="020B0604020202020204" pitchFamily="34" charset="0"/>
              </a:rPr>
              <a:t>Give the participants 20 minutes to mill around the “marketplace,” learning about each group’s stress management techniques. </a:t>
            </a:r>
            <a:r>
              <a:rPr lang="en-US" sz="1200" b="1" i="0" u="none" strike="noStrike" baseline="0" dirty="0">
                <a:solidFill>
                  <a:srgbClr val="000000"/>
                </a:solidFill>
                <a:latin typeface="Arial" panose="020B0604020202020204" pitchFamily="34" charset="0"/>
              </a:rPr>
              <a:t>Encourage </a:t>
            </a:r>
            <a:r>
              <a:rPr lang="en-US" sz="1200" b="0" i="0" u="none" strike="noStrike" baseline="0" dirty="0">
                <a:solidFill>
                  <a:srgbClr val="000000"/>
                </a:solidFill>
                <a:latin typeface="Arial" panose="020B0604020202020204" pitchFamily="34" charset="0"/>
              </a:rPr>
              <a:t>them to take notes on the new techniques they’re learning. </a:t>
            </a:r>
          </a:p>
          <a:p>
            <a:r>
              <a:rPr lang="en-US" sz="1200" b="0" i="0" u="none" strike="noStrike" baseline="0" dirty="0">
                <a:solidFill>
                  <a:srgbClr val="000000"/>
                </a:solidFill>
                <a:latin typeface="Arial" panose="020B0604020202020204" pitchFamily="34" charset="0"/>
              </a:rPr>
              <a:t>After 10 minutes, </a:t>
            </a:r>
            <a:r>
              <a:rPr lang="en-US" sz="1200" b="1" i="0" u="none" strike="noStrike" baseline="0" dirty="0">
                <a:solidFill>
                  <a:srgbClr val="000000"/>
                </a:solidFill>
                <a:latin typeface="Arial" panose="020B0604020202020204" pitchFamily="34" charset="0"/>
              </a:rPr>
              <a:t>announce </a:t>
            </a:r>
            <a:r>
              <a:rPr lang="en-US" sz="1200" b="0" i="0" u="none" strike="noStrike" baseline="0" dirty="0">
                <a:solidFill>
                  <a:srgbClr val="000000"/>
                </a:solidFill>
                <a:latin typeface="Arial" panose="020B0604020202020204" pitchFamily="34" charset="0"/>
              </a:rPr>
              <a:t>that it’s time to switch the poster presenters. Give the presenters time to switch; then, start up the marketplace again for another 10 minutes. 	</a:t>
            </a:r>
          </a:p>
          <a:p>
            <a:r>
              <a:rPr lang="en-US" sz="1200" b="0" i="0" u="none" strike="noStrike" baseline="0" dirty="0">
                <a:solidFill>
                  <a:srgbClr val="000000"/>
                </a:solidFill>
                <a:latin typeface="Arial" panose="020B0604020202020204" pitchFamily="34" charset="0"/>
              </a:rPr>
              <a:t>At the end of 20 minutes, have all the participants take their seats again. </a:t>
            </a:r>
            <a:r>
              <a:rPr lang="en-US" sz="1200" b="1" i="0" u="none" strike="noStrike" baseline="0" dirty="0">
                <a:solidFill>
                  <a:srgbClr val="000000"/>
                </a:solidFill>
                <a:latin typeface="Arial" panose="020B0604020202020204" pitchFamily="34" charset="0"/>
              </a:rPr>
              <a:t>Ask </a:t>
            </a:r>
            <a:r>
              <a:rPr lang="en-US" sz="1200" b="0" i="0" u="none" strike="noStrike" baseline="0" dirty="0">
                <a:solidFill>
                  <a:srgbClr val="000000"/>
                </a:solidFill>
                <a:latin typeface="Arial" panose="020B0604020202020204" pitchFamily="34" charset="0"/>
              </a:rPr>
              <a:t>these questions: </a:t>
            </a:r>
          </a:p>
          <a:p>
            <a:r>
              <a:rPr lang="en-US" sz="1200" b="0" i="0" u="none" strike="noStrike" baseline="0" dirty="0">
                <a:solidFill>
                  <a:srgbClr val="000000"/>
                </a:solidFill>
                <a:latin typeface="Arial" panose="020B0604020202020204" pitchFamily="34" charset="0"/>
              </a:rPr>
              <a:t>• What have you learned that you’re excited about? </a:t>
            </a:r>
          </a:p>
          <a:p>
            <a:r>
              <a:rPr lang="en-US" sz="1200" b="0" i="0" u="none" strike="noStrike" baseline="0" dirty="0">
                <a:solidFill>
                  <a:srgbClr val="000000"/>
                </a:solidFill>
                <a:latin typeface="Arial" panose="020B0604020202020204" pitchFamily="34" charset="0"/>
              </a:rPr>
              <a:t>• What can you use yourself? </a:t>
            </a:r>
          </a:p>
          <a:p>
            <a:r>
              <a:rPr lang="en-US" sz="1200" b="0" i="0" u="none" strike="noStrike" baseline="0" dirty="0">
                <a:solidFill>
                  <a:srgbClr val="000000"/>
                </a:solidFill>
                <a:latin typeface="Arial" panose="020B0604020202020204" pitchFamily="34" charset="0"/>
              </a:rPr>
              <a:t>• What can you use with survivors? </a:t>
            </a:r>
          </a:p>
          <a:p>
            <a:r>
              <a:rPr lang="en-US" sz="1200" b="0" i="0" u="none" strike="noStrike" baseline="0" dirty="0">
                <a:solidFill>
                  <a:srgbClr val="000000"/>
                </a:solidFill>
                <a:latin typeface="Arial" panose="020B0604020202020204" pitchFamily="34" charset="0"/>
              </a:rPr>
              <a:t>• What can you use with your teams?</a:t>
            </a:r>
          </a:p>
          <a:p>
            <a:r>
              <a:rPr lang="en-US" sz="1200" b="0" i="0" u="none" strike="noStrike" baseline="0" dirty="0">
                <a:solidFill>
                  <a:srgbClr val="000000"/>
                </a:solidFill>
                <a:latin typeface="Arial" panose="020B0604020202020204" pitchFamily="34" charset="0"/>
              </a:rPr>
              <a:t>	</a:t>
            </a:r>
          </a:p>
          <a:p>
            <a:r>
              <a:rPr lang="en-US" sz="1200" b="0" i="0" u="none" strike="noStrike" baseline="0" dirty="0">
                <a:solidFill>
                  <a:srgbClr val="000000"/>
                </a:solidFill>
                <a:latin typeface="Arial" panose="020B0604020202020204" pitchFamily="34" charset="0"/>
              </a:rPr>
              <a:t>If time permits, check with participants about how well the program management and program systems/procedures are supporting them in managing their stress. You could either facilitate a brief discussion, or do a suggestion box, where participants write down a suggestion for improving organizational stress management and hand it in. You then give the suggestions to the program manager for consideration and follow up.</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52</a:t>
            </a:fld>
            <a:endParaRPr lang="en-US" dirty="0"/>
          </a:p>
        </p:txBody>
      </p:sp>
    </p:spTree>
    <p:extLst>
      <p:ext uri="{BB962C8B-B14F-4D97-AF65-F5344CB8AC3E}">
        <p14:creationId xmlns:p14="http://schemas.microsoft.com/office/powerpoint/2010/main" val="18243561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Bring this session to a close</a:t>
            </a:r>
            <a:r>
              <a:rPr lang="en-US" sz="1200" b="0" i="0" u="none" strike="noStrike" baseline="0" dirty="0">
                <a:solidFill>
                  <a:srgbClr val="000000"/>
                </a:solidFill>
                <a:latin typeface="Arial" panose="020B0604020202020204" pitchFamily="34" charset="0"/>
              </a:rPr>
              <a:t>, and transition to the final segment of the training—applying your learning and course evaluation. </a:t>
            </a:r>
          </a:p>
          <a:p>
            <a:endParaRPr lang="en-US" sz="1200" b="0" i="0" u="none" strike="noStrike" baseline="0" dirty="0">
              <a:solidFill>
                <a:srgbClr val="000000"/>
              </a:solidFill>
              <a:latin typeface="Arial" panose="020B0604020202020204" pitchFamily="34" charset="0"/>
            </a:endParaRPr>
          </a:p>
          <a:p>
            <a:r>
              <a:rPr lang="en-US" sz="1200" b="1" i="0" u="none" strike="noStrike" baseline="0" dirty="0">
                <a:solidFill>
                  <a:srgbClr val="000000"/>
                </a:solidFill>
                <a:latin typeface="Arial" panose="020B0604020202020204" pitchFamily="34" charset="0"/>
              </a:rPr>
              <a:t>Remind</a:t>
            </a:r>
            <a:r>
              <a:rPr lang="en-US" sz="1200" b="0" i="0" u="none" strike="noStrike" baseline="0" dirty="0">
                <a:solidFill>
                  <a:srgbClr val="000000"/>
                </a:solidFill>
                <a:latin typeface="Arial" panose="020B0604020202020204" pitchFamily="34" charset="0"/>
              </a:rPr>
              <a:t> participants that SAMHSA DTAC is available as a resource for information, assistance, and questions regarding the CCP. </a:t>
            </a:r>
            <a:endParaRPr lang="en-US" dirty="0"/>
          </a:p>
        </p:txBody>
      </p:sp>
      <p:sp>
        <p:nvSpPr>
          <p:cNvPr id="4" name="Slide Number Placeholder 3"/>
          <p:cNvSpPr>
            <a:spLocks noGrp="1"/>
          </p:cNvSpPr>
          <p:nvPr>
            <p:ph type="sldNum" sz="quarter" idx="5"/>
          </p:nvPr>
        </p:nvSpPr>
        <p:spPr/>
        <p:txBody>
          <a:bodyPr/>
          <a:lstStyle/>
          <a:p>
            <a:fld id="{D049E038-CC58-4347-8E05-52CE6EEB923B}" type="slidenum">
              <a:rPr lang="en-US" smtClean="0"/>
              <a:t>53</a:t>
            </a:fld>
            <a:endParaRPr lang="en-US" dirty="0"/>
          </a:p>
        </p:txBody>
      </p:sp>
    </p:spTree>
    <p:extLst>
      <p:ext uri="{BB962C8B-B14F-4D97-AF65-F5344CB8AC3E}">
        <p14:creationId xmlns:p14="http://schemas.microsoft.com/office/powerpoint/2010/main" val="2146021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27003-1CC3-3B1D-88B0-1DE4EA35F2D5}"/>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8D6ABCF-4C6F-D200-1E11-7A434AD58A89}"/>
              </a:ext>
            </a:extLst>
          </p:cNvPr>
          <p:cNvSpPr>
            <a:spLocks noGrp="1"/>
          </p:cNvSpPr>
          <p:nvPr>
            <p:ph idx="1"/>
          </p:nvPr>
        </p:nvSpPr>
        <p:spPr>
          <a:xfrm>
            <a:off x="838200" y="1158763"/>
            <a:ext cx="10515600" cy="4991184"/>
          </a:xfrm>
        </p:spPr>
        <p:txBody>
          <a:bodyPr/>
          <a:lstStyle>
            <a:lvl1pPr>
              <a:lnSpc>
                <a:spcPct val="108000"/>
              </a:lnSpc>
              <a:spcAft>
                <a:spcPts val="1400"/>
              </a:spcAft>
              <a:defRPr sz="2400"/>
            </a:lvl1pPr>
            <a:lvl2pPr marL="457200" indent="-228600">
              <a:lnSpc>
                <a:spcPct val="108000"/>
              </a:lnSpc>
              <a:spcAft>
                <a:spcPts val="1400"/>
              </a:spcAft>
              <a:buFont typeface="Wingdings" panose="05000000000000000000" pitchFamily="2" charset="2"/>
              <a:buChar char="§"/>
              <a:defRPr sz="2200"/>
            </a:lvl2pPr>
            <a:lvl3pPr>
              <a:lnSpc>
                <a:spcPct val="108000"/>
              </a:lnSpc>
              <a:spcAft>
                <a:spcPts val="1400"/>
              </a:spcAft>
              <a:defRPr/>
            </a:lvl3pPr>
            <a:lvl4pPr>
              <a:lnSpc>
                <a:spcPct val="108000"/>
              </a:lnSpc>
              <a:spcAft>
                <a:spcPts val="1400"/>
              </a:spcAft>
              <a:defRPr/>
            </a:lvl4pPr>
            <a:lvl5pPr>
              <a:lnSpc>
                <a:spcPct val="108000"/>
              </a:lnSpc>
              <a:spcAft>
                <a:spcPts val="1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4450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5C986366-9836-5F93-2507-5B33BA856926}"/>
              </a:ext>
            </a:extLst>
          </p:cNvPr>
          <p:cNvSpPr>
            <a:spLocks noGrp="1"/>
          </p:cNvSpPr>
          <p:nvPr>
            <p:ph type="subTitle" idx="10"/>
          </p:nvPr>
        </p:nvSpPr>
        <p:spPr>
          <a:xfrm>
            <a:off x="1524000" y="2382840"/>
            <a:ext cx="9144000" cy="1655762"/>
          </a:xfrm>
        </p:spPr>
        <p:txBody>
          <a:bodyPr anchor="ctr" anchorCtr="0">
            <a:normAutofit/>
          </a:bodyPr>
          <a:lstStyle>
            <a:lvl1pPr marL="0" indent="0" algn="ctr">
              <a:buNone/>
              <a:defRPr sz="4500" b="1">
                <a:solidFill>
                  <a:srgbClr val="0C2744"/>
                </a:solidFill>
                <a:latin typeface="Yu Gothic UI Semibold" panose="020B0700000000000000" pitchFamily="34" charset="-128"/>
                <a:ea typeface="Yu Gothic UI Semibold" panose="020B0700000000000000" pitchFamily="34"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20051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K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E8BC56-C45B-D8C7-4EA1-11C3F530135A}"/>
              </a:ext>
            </a:extLst>
          </p:cNvPr>
          <p:cNvSpPr/>
          <p:nvPr userDrawn="1"/>
        </p:nvSpPr>
        <p:spPr>
          <a:xfrm>
            <a:off x="63794" y="0"/>
            <a:ext cx="12128206" cy="1828800"/>
          </a:xfrm>
          <a:prstGeom prst="rect">
            <a:avLst/>
          </a:prstGeom>
          <a:solidFill>
            <a:srgbClr val="1E3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1">
            <a:extLst>
              <a:ext uri="{FF2B5EF4-FFF2-40B4-BE49-F238E27FC236}">
                <a16:creationId xmlns:a16="http://schemas.microsoft.com/office/drawing/2014/main" id="{69C7198B-A1F6-0CF8-D370-3A3490187805}"/>
              </a:ext>
            </a:extLst>
          </p:cNvPr>
          <p:cNvSpPr>
            <a:spLocks noGrp="1"/>
          </p:cNvSpPr>
          <p:nvPr>
            <p:ph type="title"/>
          </p:nvPr>
        </p:nvSpPr>
        <p:spPr>
          <a:xfrm>
            <a:off x="838200" y="0"/>
            <a:ext cx="10515600" cy="1828800"/>
          </a:xfrm>
        </p:spPr>
        <p:txBody>
          <a:bodyPr/>
          <a:lstStyle/>
          <a:p>
            <a:r>
              <a:rPr lang="en-US" dirty="0"/>
              <a:t>Click to edit Master title style</a:t>
            </a:r>
          </a:p>
        </p:txBody>
      </p:sp>
      <p:sp>
        <p:nvSpPr>
          <p:cNvPr id="4" name="Content Placeholder 2">
            <a:extLst>
              <a:ext uri="{FF2B5EF4-FFF2-40B4-BE49-F238E27FC236}">
                <a16:creationId xmlns:a16="http://schemas.microsoft.com/office/drawing/2014/main" id="{496BC365-E0ED-FB28-2A2F-2489DE2F2D68}"/>
              </a:ext>
            </a:extLst>
          </p:cNvPr>
          <p:cNvSpPr>
            <a:spLocks noGrp="1"/>
          </p:cNvSpPr>
          <p:nvPr>
            <p:ph idx="1"/>
          </p:nvPr>
        </p:nvSpPr>
        <p:spPr>
          <a:xfrm>
            <a:off x="838200" y="2285999"/>
            <a:ext cx="10515600" cy="3863947"/>
          </a:xfrm>
        </p:spPr>
        <p:txBody>
          <a:bodyPr/>
          <a:lstStyle>
            <a:lvl1pPr>
              <a:lnSpc>
                <a:spcPct val="108000"/>
              </a:lnSpc>
              <a:spcAft>
                <a:spcPts val="1400"/>
              </a:spcAft>
              <a:defRPr/>
            </a:lvl1pPr>
            <a:lvl2pPr>
              <a:lnSpc>
                <a:spcPct val="108000"/>
              </a:lnSpc>
              <a:spcAft>
                <a:spcPts val="1400"/>
              </a:spcAft>
              <a:defRPr/>
            </a:lvl2pPr>
            <a:lvl3pPr>
              <a:lnSpc>
                <a:spcPct val="108000"/>
              </a:lnSpc>
              <a:spcAft>
                <a:spcPts val="1400"/>
              </a:spcAft>
              <a:defRPr/>
            </a:lvl3pPr>
            <a:lvl4pPr>
              <a:lnSpc>
                <a:spcPct val="108000"/>
              </a:lnSpc>
              <a:spcAft>
                <a:spcPts val="1400"/>
              </a:spcAft>
              <a:defRPr/>
            </a:lvl4pPr>
            <a:lvl5pPr>
              <a:lnSpc>
                <a:spcPct val="108000"/>
              </a:lnSpc>
              <a:spcAft>
                <a:spcPts val="1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3755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EE71F-DBC5-FEC5-528E-241FC3CF20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97B95D-3510-0CFF-AA20-EF8FD3599DB8}"/>
              </a:ext>
            </a:extLst>
          </p:cNvPr>
          <p:cNvSpPr>
            <a:spLocks noGrp="1"/>
          </p:cNvSpPr>
          <p:nvPr>
            <p:ph sz="half" idx="1"/>
          </p:nvPr>
        </p:nvSpPr>
        <p:spPr>
          <a:xfrm>
            <a:off x="838200" y="1194449"/>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D6B6D4-EFF4-AFEF-7601-F63F9FA799FF}"/>
              </a:ext>
            </a:extLst>
          </p:cNvPr>
          <p:cNvSpPr>
            <a:spLocks noGrp="1"/>
          </p:cNvSpPr>
          <p:nvPr>
            <p:ph sz="half" idx="2"/>
          </p:nvPr>
        </p:nvSpPr>
        <p:spPr>
          <a:xfrm>
            <a:off x="6172200" y="1194449"/>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6802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39D7D-2F20-C402-37E8-73697EDBB932}"/>
              </a:ext>
            </a:extLst>
          </p:cNvPr>
          <p:cNvSpPr>
            <a:spLocks noGrp="1"/>
          </p:cNvSpPr>
          <p:nvPr>
            <p:ph type="title"/>
          </p:nvPr>
        </p:nvSpPr>
        <p:spPr>
          <a:xfrm>
            <a:off x="914400" y="5555"/>
            <a:ext cx="10515600" cy="9088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F1440C-8939-22B3-2F63-6A8FFE7A5C41}"/>
              </a:ext>
            </a:extLst>
          </p:cNvPr>
          <p:cNvSpPr>
            <a:spLocks noGrp="1"/>
          </p:cNvSpPr>
          <p:nvPr>
            <p:ph type="body" idx="1"/>
          </p:nvPr>
        </p:nvSpPr>
        <p:spPr>
          <a:xfrm>
            <a:off x="839788" y="122801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143A971-822F-C209-B111-75B003992B42}"/>
              </a:ext>
            </a:extLst>
          </p:cNvPr>
          <p:cNvSpPr>
            <a:spLocks noGrp="1"/>
          </p:cNvSpPr>
          <p:nvPr>
            <p:ph sz="half" idx="2"/>
          </p:nvPr>
        </p:nvSpPr>
        <p:spPr>
          <a:xfrm>
            <a:off x="839788" y="2051923"/>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E0840380-5B5C-9266-B455-F69E5B98F786}"/>
              </a:ext>
            </a:extLst>
          </p:cNvPr>
          <p:cNvSpPr>
            <a:spLocks noGrp="1"/>
          </p:cNvSpPr>
          <p:nvPr>
            <p:ph type="body" sz="quarter" idx="3"/>
          </p:nvPr>
        </p:nvSpPr>
        <p:spPr>
          <a:xfrm>
            <a:off x="6172200" y="122801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8F8A58-131C-B5BD-DEC6-D93883D10F66}"/>
              </a:ext>
            </a:extLst>
          </p:cNvPr>
          <p:cNvSpPr>
            <a:spLocks noGrp="1"/>
          </p:cNvSpPr>
          <p:nvPr>
            <p:ph sz="quarter" idx="4"/>
          </p:nvPr>
        </p:nvSpPr>
        <p:spPr>
          <a:xfrm>
            <a:off x="6172200" y="2051923"/>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76144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2DD77-85F9-89A4-EED1-3352663AE144}"/>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817147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8273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41697-85DD-B972-AB98-501B00EC0F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E54DAA-FA75-D4AB-A420-17CFDC4FA4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E45BA8-EA79-25D4-22A2-A2FA1B7931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60215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9D8A1-DD04-4410-D64D-93D4CCE457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15971E-0256-0AB3-A62F-194E7A0061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AA0773B-DE34-B27F-0749-95F170B68A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065788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115E2-0436-5546-2C54-627D292FD3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338886-DE57-2155-F8A1-C05D31FA9F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9492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35DA79-1240-DBCC-A90E-42A08A160E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543D2D-84CB-3C30-A83B-29F899CCC3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1574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3744C-19D6-BD36-7101-91F4E1CC78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1BEA36-9891-E6D0-42FE-0BE686D2509B}"/>
              </a:ext>
            </a:extLst>
          </p:cNvPr>
          <p:cNvSpPr>
            <a:spLocks noGrp="1"/>
          </p:cNvSpPr>
          <p:nvPr>
            <p:ph type="dt" sz="half" idx="10"/>
          </p:nvPr>
        </p:nvSpPr>
        <p:spPr/>
        <p:txBody>
          <a:bodyPr/>
          <a:lstStyle/>
          <a:p>
            <a:fld id="{90DAEC0B-6EE8-4B19-B3CD-C147918648CF}" type="datetimeFigureOut">
              <a:rPr lang="en-US" smtClean="0"/>
              <a:t>9/4/2024</a:t>
            </a:fld>
            <a:endParaRPr lang="en-US" dirty="0"/>
          </a:p>
        </p:txBody>
      </p:sp>
      <p:sp>
        <p:nvSpPr>
          <p:cNvPr id="4" name="Footer Placeholder 3">
            <a:extLst>
              <a:ext uri="{FF2B5EF4-FFF2-40B4-BE49-F238E27FC236}">
                <a16:creationId xmlns:a16="http://schemas.microsoft.com/office/drawing/2014/main" id="{3ADA6EDC-E288-FBC5-42AD-249FF316FE6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BCC9ABE-D4E6-1C6D-AD95-901CFB944F5B}"/>
              </a:ext>
            </a:extLst>
          </p:cNvPr>
          <p:cNvSpPr>
            <a:spLocks noGrp="1"/>
          </p:cNvSpPr>
          <p:nvPr>
            <p:ph type="sldNum" sz="quarter" idx="12"/>
          </p:nvPr>
        </p:nvSpPr>
        <p:spPr/>
        <p:txBody>
          <a:bodyPr/>
          <a:lstStyle/>
          <a:p>
            <a:fld id="{1A9BA863-2306-4B94-9F79-034E943109E3}" type="slidenum">
              <a:rPr lang="en-US" smtClean="0"/>
              <a:t>‹#›</a:t>
            </a:fld>
            <a:endParaRPr lang="en-US" dirty="0"/>
          </a:p>
        </p:txBody>
      </p:sp>
    </p:spTree>
    <p:extLst>
      <p:ext uri="{BB962C8B-B14F-4D97-AF65-F5344CB8AC3E}">
        <p14:creationId xmlns:p14="http://schemas.microsoft.com/office/powerpoint/2010/main" val="45651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Rectangle&#10;&#10;Description automatically generated with low confidence">
            <a:extLst>
              <a:ext uri="{FF2B5EF4-FFF2-40B4-BE49-F238E27FC236}">
                <a16:creationId xmlns:a16="http://schemas.microsoft.com/office/drawing/2014/main" id="{69DB95D7-0C6D-CD47-CBE3-ED3338C75E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1155"/>
          </a:xfrm>
          <a:prstGeom prst="rect">
            <a:avLst/>
          </a:prstGeom>
        </p:spPr>
      </p:pic>
      <p:sp>
        <p:nvSpPr>
          <p:cNvPr id="2" name="Title 1">
            <a:extLst>
              <a:ext uri="{FF2B5EF4-FFF2-40B4-BE49-F238E27FC236}">
                <a16:creationId xmlns:a16="http://schemas.microsoft.com/office/drawing/2014/main" id="{9EA1E468-56BC-AB46-7C5A-81A8939BF90E}"/>
              </a:ext>
            </a:extLst>
          </p:cNvPr>
          <p:cNvSpPr>
            <a:spLocks noGrp="1"/>
          </p:cNvSpPr>
          <p:nvPr>
            <p:ph type="ctrTitle"/>
          </p:nvPr>
        </p:nvSpPr>
        <p:spPr>
          <a:xfrm>
            <a:off x="3276600" y="365620"/>
            <a:ext cx="8543925" cy="766763"/>
          </a:xfrm>
        </p:spPr>
        <p:txBody>
          <a:bodyPr anchor="b">
            <a:normAutofit/>
          </a:bodyPr>
          <a:lstStyle>
            <a:lvl1pPr algn="r">
              <a:defRPr sz="4000" b="1">
                <a:solidFill>
                  <a:schemeClr val="bg1"/>
                </a:solidFill>
                <a:latin typeface="Yu Gothic UI Semibold" panose="020B0700000000000000" pitchFamily="34" charset="-128"/>
                <a:ea typeface="Yu Gothic UI Semibold" panose="020B0700000000000000" pitchFamily="34" charset="-128"/>
              </a:defRPr>
            </a:lvl1pPr>
          </a:lstStyle>
          <a:p>
            <a:r>
              <a:rPr lang="en-US" dirty="0"/>
              <a:t>Click to edit Master title style</a:t>
            </a:r>
          </a:p>
        </p:txBody>
      </p:sp>
      <p:sp>
        <p:nvSpPr>
          <p:cNvPr id="3" name="Subtitle 2">
            <a:extLst>
              <a:ext uri="{FF2B5EF4-FFF2-40B4-BE49-F238E27FC236}">
                <a16:creationId xmlns:a16="http://schemas.microsoft.com/office/drawing/2014/main" id="{28D1861B-3956-F299-9661-CB99F4F59E65}"/>
              </a:ext>
            </a:extLst>
          </p:cNvPr>
          <p:cNvSpPr>
            <a:spLocks noGrp="1"/>
          </p:cNvSpPr>
          <p:nvPr>
            <p:ph type="subTitle" idx="1"/>
          </p:nvPr>
        </p:nvSpPr>
        <p:spPr>
          <a:xfrm>
            <a:off x="3276600" y="3048000"/>
            <a:ext cx="8543925" cy="1765300"/>
          </a:xfrm>
        </p:spPr>
        <p:txBody>
          <a:bodyPr>
            <a:normAutofit/>
          </a:bodyPr>
          <a:lstStyle>
            <a:lvl1pPr marL="0" indent="0" algn="r">
              <a:buNone/>
              <a:defRPr sz="2200" b="1">
                <a:solidFill>
                  <a:schemeClr val="bg1"/>
                </a:solidFill>
                <a:latin typeface="Yu Gothic Medium" panose="020B0500000000000000" pitchFamily="34" charset="-128"/>
                <a:ea typeface="Yu Gothic Medium" panose="020B0500000000000000" pitchFamily="34"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00445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91AC5-467C-0DC3-EFFF-FB8331510E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62EF9D-C103-0961-ABEE-9CF1889053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B04861-AAB3-E31F-4FDA-3459DFBFC9C3}"/>
              </a:ext>
            </a:extLst>
          </p:cNvPr>
          <p:cNvSpPr>
            <a:spLocks noGrp="1"/>
          </p:cNvSpPr>
          <p:nvPr>
            <p:ph type="dt" sz="half" idx="10"/>
          </p:nvPr>
        </p:nvSpPr>
        <p:spPr/>
        <p:txBody>
          <a:bodyPr/>
          <a:lstStyle/>
          <a:p>
            <a:fld id="{90DAEC0B-6EE8-4B19-B3CD-C147918648CF}" type="datetimeFigureOut">
              <a:rPr lang="en-US" smtClean="0"/>
              <a:t>9/4/2024</a:t>
            </a:fld>
            <a:endParaRPr lang="en-US" dirty="0"/>
          </a:p>
        </p:txBody>
      </p:sp>
      <p:sp>
        <p:nvSpPr>
          <p:cNvPr id="5" name="Footer Placeholder 4">
            <a:extLst>
              <a:ext uri="{FF2B5EF4-FFF2-40B4-BE49-F238E27FC236}">
                <a16:creationId xmlns:a16="http://schemas.microsoft.com/office/drawing/2014/main" id="{7A63B7F8-A677-175D-C524-375054354F5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259DC2-295E-810E-289C-028565DED04C}"/>
              </a:ext>
            </a:extLst>
          </p:cNvPr>
          <p:cNvSpPr>
            <a:spLocks noGrp="1"/>
          </p:cNvSpPr>
          <p:nvPr>
            <p:ph type="sldNum" sz="quarter" idx="12"/>
          </p:nvPr>
        </p:nvSpPr>
        <p:spPr/>
        <p:txBody>
          <a:bodyPr/>
          <a:lstStyle/>
          <a:p>
            <a:fld id="{1A9BA863-2306-4B94-9F79-034E943109E3}" type="slidenum">
              <a:rPr lang="en-US" smtClean="0"/>
              <a:t>‹#›</a:t>
            </a:fld>
            <a:endParaRPr lang="en-US" dirty="0"/>
          </a:p>
        </p:txBody>
      </p:sp>
    </p:spTree>
    <p:extLst>
      <p:ext uri="{BB962C8B-B14F-4D97-AF65-F5344CB8AC3E}">
        <p14:creationId xmlns:p14="http://schemas.microsoft.com/office/powerpoint/2010/main" val="16336063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FBE1A-9533-09FF-F54F-2FAF014092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FE9234-487B-7203-30BD-2C0D36BFC0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C2D9B8-96EE-901E-B6A5-9F64DA1FD92B}"/>
              </a:ext>
            </a:extLst>
          </p:cNvPr>
          <p:cNvSpPr>
            <a:spLocks noGrp="1"/>
          </p:cNvSpPr>
          <p:nvPr>
            <p:ph type="dt" sz="half" idx="10"/>
          </p:nvPr>
        </p:nvSpPr>
        <p:spPr/>
        <p:txBody>
          <a:bodyPr/>
          <a:lstStyle/>
          <a:p>
            <a:fld id="{90DAEC0B-6EE8-4B19-B3CD-C147918648CF}" type="datetimeFigureOut">
              <a:rPr lang="en-US" smtClean="0"/>
              <a:t>9/4/2024</a:t>
            </a:fld>
            <a:endParaRPr lang="en-US" dirty="0"/>
          </a:p>
        </p:txBody>
      </p:sp>
      <p:sp>
        <p:nvSpPr>
          <p:cNvPr id="5" name="Footer Placeholder 4">
            <a:extLst>
              <a:ext uri="{FF2B5EF4-FFF2-40B4-BE49-F238E27FC236}">
                <a16:creationId xmlns:a16="http://schemas.microsoft.com/office/drawing/2014/main" id="{AEB21602-01B7-18B7-59D0-7CC732C864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3DB3DBC-1005-4EDF-8A90-437B33819F99}"/>
              </a:ext>
            </a:extLst>
          </p:cNvPr>
          <p:cNvSpPr>
            <a:spLocks noGrp="1"/>
          </p:cNvSpPr>
          <p:nvPr>
            <p:ph type="sldNum" sz="quarter" idx="12"/>
          </p:nvPr>
        </p:nvSpPr>
        <p:spPr/>
        <p:txBody>
          <a:bodyPr/>
          <a:lstStyle/>
          <a:p>
            <a:fld id="{1A9BA863-2306-4B94-9F79-034E943109E3}" type="slidenum">
              <a:rPr lang="en-US" smtClean="0"/>
              <a:t>‹#›</a:t>
            </a:fld>
            <a:endParaRPr lang="en-US" dirty="0"/>
          </a:p>
        </p:txBody>
      </p:sp>
    </p:spTree>
    <p:extLst>
      <p:ext uri="{BB962C8B-B14F-4D97-AF65-F5344CB8AC3E}">
        <p14:creationId xmlns:p14="http://schemas.microsoft.com/office/powerpoint/2010/main" val="528313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4F30F-B1B5-BBB3-2A99-40D48FE93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5DB4F8-143C-A1A8-4B87-53B42FB248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00FB1D-1038-BF1F-8A9E-6CCA774521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9E7A8E-7F64-DAAF-7750-4FB6A5DFAB94}"/>
              </a:ext>
            </a:extLst>
          </p:cNvPr>
          <p:cNvSpPr>
            <a:spLocks noGrp="1"/>
          </p:cNvSpPr>
          <p:nvPr>
            <p:ph type="dt" sz="half" idx="10"/>
          </p:nvPr>
        </p:nvSpPr>
        <p:spPr/>
        <p:txBody>
          <a:bodyPr/>
          <a:lstStyle/>
          <a:p>
            <a:fld id="{90DAEC0B-6EE8-4B19-B3CD-C147918648CF}" type="datetimeFigureOut">
              <a:rPr lang="en-US" smtClean="0"/>
              <a:t>9/4/2024</a:t>
            </a:fld>
            <a:endParaRPr lang="en-US" dirty="0"/>
          </a:p>
        </p:txBody>
      </p:sp>
      <p:sp>
        <p:nvSpPr>
          <p:cNvPr id="6" name="Footer Placeholder 5">
            <a:extLst>
              <a:ext uri="{FF2B5EF4-FFF2-40B4-BE49-F238E27FC236}">
                <a16:creationId xmlns:a16="http://schemas.microsoft.com/office/drawing/2014/main" id="{A5F7966F-7162-0E50-025E-69237EE97BA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02137B0-3A81-3FAA-63C4-9466E7B67852}"/>
              </a:ext>
            </a:extLst>
          </p:cNvPr>
          <p:cNvSpPr>
            <a:spLocks noGrp="1"/>
          </p:cNvSpPr>
          <p:nvPr>
            <p:ph type="sldNum" sz="quarter" idx="12"/>
          </p:nvPr>
        </p:nvSpPr>
        <p:spPr/>
        <p:txBody>
          <a:bodyPr/>
          <a:lstStyle/>
          <a:p>
            <a:fld id="{1A9BA863-2306-4B94-9F79-034E943109E3}" type="slidenum">
              <a:rPr lang="en-US" smtClean="0"/>
              <a:t>‹#›</a:t>
            </a:fld>
            <a:endParaRPr lang="en-US" dirty="0"/>
          </a:p>
        </p:txBody>
      </p:sp>
    </p:spTree>
    <p:extLst>
      <p:ext uri="{BB962C8B-B14F-4D97-AF65-F5344CB8AC3E}">
        <p14:creationId xmlns:p14="http://schemas.microsoft.com/office/powerpoint/2010/main" val="23730347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25EF7-ADFB-15FF-F57E-7A80563DEE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FB43C4-97A0-143F-8BF7-8FB357A407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AF2224-CC8B-2949-6213-D53B2530B7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BC5BCB-0803-5706-6AED-E158840BD5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906952-A012-95F2-28CF-D3B1A13B79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EE28D3-078D-80FF-AEA1-98C28029C6F5}"/>
              </a:ext>
            </a:extLst>
          </p:cNvPr>
          <p:cNvSpPr>
            <a:spLocks noGrp="1"/>
          </p:cNvSpPr>
          <p:nvPr>
            <p:ph type="dt" sz="half" idx="10"/>
          </p:nvPr>
        </p:nvSpPr>
        <p:spPr/>
        <p:txBody>
          <a:bodyPr/>
          <a:lstStyle/>
          <a:p>
            <a:fld id="{90DAEC0B-6EE8-4B19-B3CD-C147918648CF}" type="datetimeFigureOut">
              <a:rPr lang="en-US" smtClean="0"/>
              <a:t>9/4/2024</a:t>
            </a:fld>
            <a:endParaRPr lang="en-US" dirty="0"/>
          </a:p>
        </p:txBody>
      </p:sp>
      <p:sp>
        <p:nvSpPr>
          <p:cNvPr id="8" name="Footer Placeholder 7">
            <a:extLst>
              <a:ext uri="{FF2B5EF4-FFF2-40B4-BE49-F238E27FC236}">
                <a16:creationId xmlns:a16="http://schemas.microsoft.com/office/drawing/2014/main" id="{6F679F5B-9C18-3A69-9230-1B88C16703D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27D0D95-1F18-605E-CF16-13481A880EB6}"/>
              </a:ext>
            </a:extLst>
          </p:cNvPr>
          <p:cNvSpPr>
            <a:spLocks noGrp="1"/>
          </p:cNvSpPr>
          <p:nvPr>
            <p:ph type="sldNum" sz="quarter" idx="12"/>
          </p:nvPr>
        </p:nvSpPr>
        <p:spPr/>
        <p:txBody>
          <a:bodyPr/>
          <a:lstStyle/>
          <a:p>
            <a:fld id="{1A9BA863-2306-4B94-9F79-034E943109E3}" type="slidenum">
              <a:rPr lang="en-US" smtClean="0"/>
              <a:t>‹#›</a:t>
            </a:fld>
            <a:endParaRPr lang="en-US" dirty="0"/>
          </a:p>
        </p:txBody>
      </p:sp>
    </p:spTree>
    <p:extLst>
      <p:ext uri="{BB962C8B-B14F-4D97-AF65-F5344CB8AC3E}">
        <p14:creationId xmlns:p14="http://schemas.microsoft.com/office/powerpoint/2010/main" val="16481165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DF6B4-2DEA-CB92-A781-196435173E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E147BA-8969-F8FA-DC92-1464225201AF}"/>
              </a:ext>
            </a:extLst>
          </p:cNvPr>
          <p:cNvSpPr>
            <a:spLocks noGrp="1"/>
          </p:cNvSpPr>
          <p:nvPr>
            <p:ph type="dt" sz="half" idx="10"/>
          </p:nvPr>
        </p:nvSpPr>
        <p:spPr/>
        <p:txBody>
          <a:bodyPr/>
          <a:lstStyle/>
          <a:p>
            <a:fld id="{90DAEC0B-6EE8-4B19-B3CD-C147918648CF}" type="datetimeFigureOut">
              <a:rPr lang="en-US" smtClean="0"/>
              <a:t>9/4/2024</a:t>
            </a:fld>
            <a:endParaRPr lang="en-US" dirty="0"/>
          </a:p>
        </p:txBody>
      </p:sp>
      <p:sp>
        <p:nvSpPr>
          <p:cNvPr id="4" name="Footer Placeholder 3">
            <a:extLst>
              <a:ext uri="{FF2B5EF4-FFF2-40B4-BE49-F238E27FC236}">
                <a16:creationId xmlns:a16="http://schemas.microsoft.com/office/drawing/2014/main" id="{21490A11-20B0-86DE-432F-80759FA1267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1675243-FDF9-B49F-418E-44088493CF99}"/>
              </a:ext>
            </a:extLst>
          </p:cNvPr>
          <p:cNvSpPr>
            <a:spLocks noGrp="1"/>
          </p:cNvSpPr>
          <p:nvPr>
            <p:ph type="sldNum" sz="quarter" idx="12"/>
          </p:nvPr>
        </p:nvSpPr>
        <p:spPr/>
        <p:txBody>
          <a:bodyPr/>
          <a:lstStyle/>
          <a:p>
            <a:fld id="{1A9BA863-2306-4B94-9F79-034E943109E3}" type="slidenum">
              <a:rPr lang="en-US" smtClean="0"/>
              <a:t>‹#›</a:t>
            </a:fld>
            <a:endParaRPr lang="en-US" dirty="0"/>
          </a:p>
        </p:txBody>
      </p:sp>
    </p:spTree>
    <p:extLst>
      <p:ext uri="{BB962C8B-B14F-4D97-AF65-F5344CB8AC3E}">
        <p14:creationId xmlns:p14="http://schemas.microsoft.com/office/powerpoint/2010/main" val="3519948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BB1D57-4E41-4B32-CFEE-4CC7E767EDC1}"/>
              </a:ext>
            </a:extLst>
          </p:cNvPr>
          <p:cNvSpPr>
            <a:spLocks noGrp="1"/>
          </p:cNvSpPr>
          <p:nvPr>
            <p:ph type="dt" sz="half" idx="10"/>
          </p:nvPr>
        </p:nvSpPr>
        <p:spPr/>
        <p:txBody>
          <a:bodyPr/>
          <a:lstStyle/>
          <a:p>
            <a:fld id="{90DAEC0B-6EE8-4B19-B3CD-C147918648CF}" type="datetimeFigureOut">
              <a:rPr lang="en-US" smtClean="0"/>
              <a:t>9/4/2024</a:t>
            </a:fld>
            <a:endParaRPr lang="en-US" dirty="0"/>
          </a:p>
        </p:txBody>
      </p:sp>
      <p:sp>
        <p:nvSpPr>
          <p:cNvPr id="3" name="Footer Placeholder 2">
            <a:extLst>
              <a:ext uri="{FF2B5EF4-FFF2-40B4-BE49-F238E27FC236}">
                <a16:creationId xmlns:a16="http://schemas.microsoft.com/office/drawing/2014/main" id="{99332536-22B1-96B3-1616-0CFAA9AFE9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E8E26F-9D34-1AAA-E9DC-B18FA2C74B9F}"/>
              </a:ext>
            </a:extLst>
          </p:cNvPr>
          <p:cNvSpPr>
            <a:spLocks noGrp="1"/>
          </p:cNvSpPr>
          <p:nvPr>
            <p:ph type="sldNum" sz="quarter" idx="12"/>
          </p:nvPr>
        </p:nvSpPr>
        <p:spPr/>
        <p:txBody>
          <a:bodyPr/>
          <a:lstStyle/>
          <a:p>
            <a:fld id="{1A9BA863-2306-4B94-9F79-034E943109E3}" type="slidenum">
              <a:rPr lang="en-US" smtClean="0"/>
              <a:t>‹#›</a:t>
            </a:fld>
            <a:endParaRPr lang="en-US" dirty="0"/>
          </a:p>
        </p:txBody>
      </p:sp>
    </p:spTree>
    <p:extLst>
      <p:ext uri="{BB962C8B-B14F-4D97-AF65-F5344CB8AC3E}">
        <p14:creationId xmlns:p14="http://schemas.microsoft.com/office/powerpoint/2010/main" val="3305319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65402-A298-7906-0908-FDA2068460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BDAF11-5C5A-0D1D-ABA4-F61BFD01EF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F1194C-C5B7-95F6-010C-EE7BD1797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04632D-CE02-CBBD-4327-618FC74A7FF4}"/>
              </a:ext>
            </a:extLst>
          </p:cNvPr>
          <p:cNvSpPr>
            <a:spLocks noGrp="1"/>
          </p:cNvSpPr>
          <p:nvPr>
            <p:ph type="dt" sz="half" idx="10"/>
          </p:nvPr>
        </p:nvSpPr>
        <p:spPr/>
        <p:txBody>
          <a:bodyPr/>
          <a:lstStyle/>
          <a:p>
            <a:fld id="{90DAEC0B-6EE8-4B19-B3CD-C147918648CF}" type="datetimeFigureOut">
              <a:rPr lang="en-US" smtClean="0"/>
              <a:t>9/4/2024</a:t>
            </a:fld>
            <a:endParaRPr lang="en-US" dirty="0"/>
          </a:p>
        </p:txBody>
      </p:sp>
      <p:sp>
        <p:nvSpPr>
          <p:cNvPr id="6" name="Footer Placeholder 5">
            <a:extLst>
              <a:ext uri="{FF2B5EF4-FFF2-40B4-BE49-F238E27FC236}">
                <a16:creationId xmlns:a16="http://schemas.microsoft.com/office/drawing/2014/main" id="{4FB26B3E-FBCC-09E7-D876-8DA0F6FB924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E4727EB-FD51-2E63-A2B0-741C72A5A70A}"/>
              </a:ext>
            </a:extLst>
          </p:cNvPr>
          <p:cNvSpPr>
            <a:spLocks noGrp="1"/>
          </p:cNvSpPr>
          <p:nvPr>
            <p:ph type="sldNum" sz="quarter" idx="12"/>
          </p:nvPr>
        </p:nvSpPr>
        <p:spPr/>
        <p:txBody>
          <a:bodyPr/>
          <a:lstStyle/>
          <a:p>
            <a:fld id="{1A9BA863-2306-4B94-9F79-034E943109E3}" type="slidenum">
              <a:rPr lang="en-US" smtClean="0"/>
              <a:t>‹#›</a:t>
            </a:fld>
            <a:endParaRPr lang="en-US" dirty="0"/>
          </a:p>
        </p:txBody>
      </p:sp>
    </p:spTree>
    <p:extLst>
      <p:ext uri="{BB962C8B-B14F-4D97-AF65-F5344CB8AC3E}">
        <p14:creationId xmlns:p14="http://schemas.microsoft.com/office/powerpoint/2010/main" val="2103810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3420B-A572-315D-ADD6-A93FB5D52C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BFD0A29-4DA2-30B6-73FE-418FDC643F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49B3315-E7F0-6666-DB27-8CE6E537ED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EFAA06-EAEB-6A76-DF3A-7507C5220459}"/>
              </a:ext>
            </a:extLst>
          </p:cNvPr>
          <p:cNvSpPr>
            <a:spLocks noGrp="1"/>
          </p:cNvSpPr>
          <p:nvPr>
            <p:ph type="dt" sz="half" idx="10"/>
          </p:nvPr>
        </p:nvSpPr>
        <p:spPr/>
        <p:txBody>
          <a:bodyPr/>
          <a:lstStyle/>
          <a:p>
            <a:fld id="{90DAEC0B-6EE8-4B19-B3CD-C147918648CF}" type="datetimeFigureOut">
              <a:rPr lang="en-US" smtClean="0"/>
              <a:t>9/4/2024</a:t>
            </a:fld>
            <a:endParaRPr lang="en-US" dirty="0"/>
          </a:p>
        </p:txBody>
      </p:sp>
      <p:sp>
        <p:nvSpPr>
          <p:cNvPr id="6" name="Footer Placeholder 5">
            <a:extLst>
              <a:ext uri="{FF2B5EF4-FFF2-40B4-BE49-F238E27FC236}">
                <a16:creationId xmlns:a16="http://schemas.microsoft.com/office/drawing/2014/main" id="{9473CFD0-4B7D-19D4-BF36-EF567B070E0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A282D68-EF72-1268-478E-18ACFC34DAD9}"/>
              </a:ext>
            </a:extLst>
          </p:cNvPr>
          <p:cNvSpPr>
            <a:spLocks noGrp="1"/>
          </p:cNvSpPr>
          <p:nvPr>
            <p:ph type="sldNum" sz="quarter" idx="12"/>
          </p:nvPr>
        </p:nvSpPr>
        <p:spPr/>
        <p:txBody>
          <a:bodyPr/>
          <a:lstStyle/>
          <a:p>
            <a:fld id="{1A9BA863-2306-4B94-9F79-034E943109E3}" type="slidenum">
              <a:rPr lang="en-US" smtClean="0"/>
              <a:t>‹#›</a:t>
            </a:fld>
            <a:endParaRPr lang="en-US" dirty="0"/>
          </a:p>
        </p:txBody>
      </p:sp>
    </p:spTree>
    <p:extLst>
      <p:ext uri="{BB962C8B-B14F-4D97-AF65-F5344CB8AC3E}">
        <p14:creationId xmlns:p14="http://schemas.microsoft.com/office/powerpoint/2010/main" val="39163691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0D1D5-D188-062D-9688-1099655143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543B28-10AB-C628-372C-68903D5E5F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928019-AF8A-1678-8186-A53E39A3D380}"/>
              </a:ext>
            </a:extLst>
          </p:cNvPr>
          <p:cNvSpPr>
            <a:spLocks noGrp="1"/>
          </p:cNvSpPr>
          <p:nvPr>
            <p:ph type="dt" sz="half" idx="10"/>
          </p:nvPr>
        </p:nvSpPr>
        <p:spPr/>
        <p:txBody>
          <a:bodyPr/>
          <a:lstStyle/>
          <a:p>
            <a:fld id="{90DAEC0B-6EE8-4B19-B3CD-C147918648CF}" type="datetimeFigureOut">
              <a:rPr lang="en-US" smtClean="0"/>
              <a:t>9/4/2024</a:t>
            </a:fld>
            <a:endParaRPr lang="en-US" dirty="0"/>
          </a:p>
        </p:txBody>
      </p:sp>
      <p:sp>
        <p:nvSpPr>
          <p:cNvPr id="5" name="Footer Placeholder 4">
            <a:extLst>
              <a:ext uri="{FF2B5EF4-FFF2-40B4-BE49-F238E27FC236}">
                <a16:creationId xmlns:a16="http://schemas.microsoft.com/office/drawing/2014/main" id="{E4EBB24C-1FD2-B9F0-3A35-3DC0B779C58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5EAEE38-D5C5-946B-2484-7AA72F8E3159}"/>
              </a:ext>
            </a:extLst>
          </p:cNvPr>
          <p:cNvSpPr>
            <a:spLocks noGrp="1"/>
          </p:cNvSpPr>
          <p:nvPr>
            <p:ph type="sldNum" sz="quarter" idx="12"/>
          </p:nvPr>
        </p:nvSpPr>
        <p:spPr/>
        <p:txBody>
          <a:bodyPr/>
          <a:lstStyle/>
          <a:p>
            <a:fld id="{1A9BA863-2306-4B94-9F79-034E943109E3}" type="slidenum">
              <a:rPr lang="en-US" smtClean="0"/>
              <a:t>‹#›</a:t>
            </a:fld>
            <a:endParaRPr lang="en-US" dirty="0"/>
          </a:p>
        </p:txBody>
      </p:sp>
    </p:spTree>
    <p:extLst>
      <p:ext uri="{BB962C8B-B14F-4D97-AF65-F5344CB8AC3E}">
        <p14:creationId xmlns:p14="http://schemas.microsoft.com/office/powerpoint/2010/main" val="3656855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685ECB-BBD1-5010-B36D-8A48486601D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BDF941-E8E0-5DCA-5E39-7E2035314F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CF5A2F-59AE-2416-EE6E-EF4F75420E00}"/>
              </a:ext>
            </a:extLst>
          </p:cNvPr>
          <p:cNvSpPr>
            <a:spLocks noGrp="1"/>
          </p:cNvSpPr>
          <p:nvPr>
            <p:ph type="dt" sz="half" idx="10"/>
          </p:nvPr>
        </p:nvSpPr>
        <p:spPr/>
        <p:txBody>
          <a:bodyPr/>
          <a:lstStyle/>
          <a:p>
            <a:fld id="{90DAEC0B-6EE8-4B19-B3CD-C147918648CF}" type="datetimeFigureOut">
              <a:rPr lang="en-US" smtClean="0"/>
              <a:t>9/4/2024</a:t>
            </a:fld>
            <a:endParaRPr lang="en-US" dirty="0"/>
          </a:p>
        </p:txBody>
      </p:sp>
      <p:sp>
        <p:nvSpPr>
          <p:cNvPr id="5" name="Footer Placeholder 4">
            <a:extLst>
              <a:ext uri="{FF2B5EF4-FFF2-40B4-BE49-F238E27FC236}">
                <a16:creationId xmlns:a16="http://schemas.microsoft.com/office/drawing/2014/main" id="{E8125590-DBE6-652B-A8E4-748110D7F8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0FB7517-5622-86C4-980E-D7D97B64F526}"/>
              </a:ext>
            </a:extLst>
          </p:cNvPr>
          <p:cNvSpPr>
            <a:spLocks noGrp="1"/>
          </p:cNvSpPr>
          <p:nvPr>
            <p:ph type="sldNum" sz="quarter" idx="12"/>
          </p:nvPr>
        </p:nvSpPr>
        <p:spPr/>
        <p:txBody>
          <a:bodyPr/>
          <a:lstStyle/>
          <a:p>
            <a:fld id="{1A9BA863-2306-4B94-9F79-034E943109E3}" type="slidenum">
              <a:rPr lang="en-US" smtClean="0"/>
              <a:t>‹#›</a:t>
            </a:fld>
            <a:endParaRPr lang="en-US" dirty="0"/>
          </a:p>
        </p:txBody>
      </p:sp>
    </p:spTree>
    <p:extLst>
      <p:ext uri="{BB962C8B-B14F-4D97-AF65-F5344CB8AC3E}">
        <p14:creationId xmlns:p14="http://schemas.microsoft.com/office/powerpoint/2010/main" val="2372280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Shape&#10;&#10;Description automatically generated">
            <a:extLst>
              <a:ext uri="{FF2B5EF4-FFF2-40B4-BE49-F238E27FC236}">
                <a16:creationId xmlns:a16="http://schemas.microsoft.com/office/drawing/2014/main" id="{D080A629-4A5D-6A5C-C97E-29897F9C42E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B938DE62-07B6-6AAA-035C-4556050E7EA1}"/>
              </a:ext>
            </a:extLst>
          </p:cNvPr>
          <p:cNvSpPr>
            <a:spLocks noGrp="1"/>
          </p:cNvSpPr>
          <p:nvPr>
            <p:ph type="title"/>
          </p:nvPr>
        </p:nvSpPr>
        <p:spPr>
          <a:xfrm>
            <a:off x="838200" y="0"/>
            <a:ext cx="10515600" cy="9191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CBEC893-9620-7B4F-D779-57993301252B}"/>
              </a:ext>
            </a:extLst>
          </p:cNvPr>
          <p:cNvSpPr>
            <a:spLocks noGrp="1"/>
          </p:cNvSpPr>
          <p:nvPr>
            <p:ph type="body" idx="1"/>
          </p:nvPr>
        </p:nvSpPr>
        <p:spPr>
          <a:xfrm>
            <a:off x="838200" y="1159942"/>
            <a:ext cx="10515600" cy="4996074"/>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a:extLst>
              <a:ext uri="{FF2B5EF4-FFF2-40B4-BE49-F238E27FC236}">
                <a16:creationId xmlns:a16="http://schemas.microsoft.com/office/drawing/2014/main" id="{FE44A453-3BD1-29E3-830A-BE3EFC6D582D}"/>
              </a:ext>
            </a:extLst>
          </p:cNvPr>
          <p:cNvSpPr>
            <a:spLocks noGrp="1"/>
          </p:cNvSpPr>
          <p:nvPr>
            <p:ph type="sldNum" sz="quarter" idx="4"/>
          </p:nvPr>
        </p:nvSpPr>
        <p:spPr>
          <a:xfrm>
            <a:off x="5773491" y="6356350"/>
            <a:ext cx="5085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92395D79-CA4D-4B09-8FD0-20EC890A3AFA}" type="slidenum">
              <a:rPr lang="en-US" smtClean="0"/>
              <a:pPr/>
              <a:t>‹#›</a:t>
            </a:fld>
            <a:endParaRPr lang="en-US" dirty="0"/>
          </a:p>
        </p:txBody>
      </p:sp>
    </p:spTree>
    <p:extLst>
      <p:ext uri="{BB962C8B-B14F-4D97-AF65-F5344CB8AC3E}">
        <p14:creationId xmlns:p14="http://schemas.microsoft.com/office/powerpoint/2010/main" val="644183267"/>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73"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500" b="1" kern="1200">
          <a:solidFill>
            <a:schemeClr val="bg1"/>
          </a:solidFill>
          <a:latin typeface="Yu Gothic UI Semibold" panose="020B0700000000000000" pitchFamily="34" charset="-128"/>
          <a:ea typeface="Yu Gothic UI Semibold" panose="020B0700000000000000" pitchFamily="34" charset="-128"/>
          <a:cs typeface="+mj-cs"/>
        </a:defRPr>
      </a:lvl1pPr>
    </p:titleStyle>
    <p:bodyStyle>
      <a:lvl1pPr marL="228600" indent="-228600" algn="l" defTabSz="914400" rtl="0" eaLnBrk="1" latinLnBrk="0" hangingPunct="1">
        <a:lnSpc>
          <a:spcPct val="108000"/>
        </a:lnSpc>
        <a:spcBef>
          <a:spcPts val="0"/>
        </a:spcBef>
        <a:spcAft>
          <a:spcPts val="1400"/>
        </a:spcAft>
        <a:buFont typeface="Arial" panose="020B0604020202020204" pitchFamily="34" charset="0"/>
        <a:buChar char="•"/>
        <a:defRPr sz="2600" kern="0" baseline="0">
          <a:solidFill>
            <a:schemeClr val="tx1"/>
          </a:solidFill>
          <a:latin typeface="Yu Gothic Medium" panose="020B0500000000000000" pitchFamily="34" charset="-128"/>
          <a:ea typeface="Yu Gothic Medium" panose="020B0500000000000000" pitchFamily="34" charset="-128"/>
          <a:cs typeface="+mn-cs"/>
        </a:defRPr>
      </a:lvl1pPr>
      <a:lvl2pPr marL="457200" indent="-228600" algn="l" defTabSz="914400" rtl="0" eaLnBrk="1" latinLnBrk="0" hangingPunct="1">
        <a:lnSpc>
          <a:spcPct val="108000"/>
        </a:lnSpc>
        <a:spcBef>
          <a:spcPts val="0"/>
        </a:spcBef>
        <a:spcAft>
          <a:spcPts val="1400"/>
        </a:spcAft>
        <a:buFont typeface="Arial" panose="020B0604020202020204" pitchFamily="34" charset="0"/>
        <a:buChar char="•"/>
        <a:defRPr sz="2400" kern="0" baseline="0">
          <a:solidFill>
            <a:schemeClr val="tx1"/>
          </a:solidFill>
          <a:latin typeface="Yu Gothic Medium" panose="020B0500000000000000" pitchFamily="34" charset="-128"/>
          <a:ea typeface="Yu Gothic Medium" panose="020B0500000000000000" pitchFamily="34" charset="-128"/>
          <a:cs typeface="+mn-cs"/>
        </a:defRPr>
      </a:lvl2pPr>
      <a:lvl3pPr marL="685800" indent="-228600" algn="l" defTabSz="914400" rtl="0" eaLnBrk="1" latinLnBrk="0" hangingPunct="1">
        <a:lnSpc>
          <a:spcPct val="108000"/>
        </a:lnSpc>
        <a:spcBef>
          <a:spcPts val="0"/>
        </a:spcBef>
        <a:spcAft>
          <a:spcPts val="1400"/>
        </a:spcAft>
        <a:buFont typeface="Arial" panose="020B0604020202020204" pitchFamily="34" charset="0"/>
        <a:buChar char="•"/>
        <a:defRPr sz="2200" kern="0" baseline="0">
          <a:solidFill>
            <a:schemeClr val="tx1"/>
          </a:solidFill>
          <a:latin typeface="Yu Gothic Medium" panose="020B0500000000000000" pitchFamily="34" charset="-128"/>
          <a:ea typeface="Yu Gothic Medium" panose="020B0500000000000000" pitchFamily="34" charset="-128"/>
          <a:cs typeface="+mn-cs"/>
        </a:defRPr>
      </a:lvl3pPr>
      <a:lvl4pPr marL="914400" indent="-228600" algn="l" defTabSz="914400" rtl="0" eaLnBrk="1" latinLnBrk="0" hangingPunct="1">
        <a:lnSpc>
          <a:spcPct val="108000"/>
        </a:lnSpc>
        <a:spcBef>
          <a:spcPts val="0"/>
        </a:spcBef>
        <a:spcAft>
          <a:spcPts val="1400"/>
        </a:spcAft>
        <a:buFont typeface="Arial" panose="020B0604020202020204" pitchFamily="34" charset="0"/>
        <a:buChar char="•"/>
        <a:defRPr sz="2000" kern="0" baseline="0">
          <a:solidFill>
            <a:schemeClr val="tx1"/>
          </a:solidFill>
          <a:latin typeface="Yu Gothic Medium" panose="020B0500000000000000" pitchFamily="34" charset="-128"/>
          <a:ea typeface="Yu Gothic Medium" panose="020B0500000000000000" pitchFamily="34" charset="-128"/>
          <a:cs typeface="+mn-cs"/>
        </a:defRPr>
      </a:lvl4pPr>
      <a:lvl5pPr marL="1143000" indent="-228600" algn="l" defTabSz="914400" rtl="0" eaLnBrk="1" latinLnBrk="0" hangingPunct="1">
        <a:lnSpc>
          <a:spcPct val="108000"/>
        </a:lnSpc>
        <a:spcBef>
          <a:spcPts val="0"/>
        </a:spcBef>
        <a:spcAft>
          <a:spcPts val="1400"/>
        </a:spcAft>
        <a:buFont typeface="Arial" panose="020B0604020202020204" pitchFamily="34" charset="0"/>
        <a:buChar char="•"/>
        <a:defRPr sz="1800" kern="0" baseline="0">
          <a:solidFill>
            <a:schemeClr val="tx1"/>
          </a:solidFill>
          <a:latin typeface="Yu Gothic Medium" panose="020B0500000000000000" pitchFamily="34" charset="-128"/>
          <a:ea typeface="Yu Gothic Medium" panose="020B05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D65E93-4DCD-2AB8-A836-90B5FB6917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AEADE3-8041-38A4-DAA4-7B5AF4B69C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399645-E5D3-374F-FB68-FBD970F2EC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DAEC0B-6EE8-4B19-B3CD-C147918648CF}" type="datetimeFigureOut">
              <a:rPr lang="en-US" smtClean="0"/>
              <a:t>9/4/2024</a:t>
            </a:fld>
            <a:endParaRPr lang="en-US" dirty="0"/>
          </a:p>
        </p:txBody>
      </p:sp>
      <p:sp>
        <p:nvSpPr>
          <p:cNvPr id="5" name="Footer Placeholder 4">
            <a:extLst>
              <a:ext uri="{FF2B5EF4-FFF2-40B4-BE49-F238E27FC236}">
                <a16:creationId xmlns:a16="http://schemas.microsoft.com/office/drawing/2014/main" id="{72119C38-A1F0-FD91-11A7-BAC2FCC4C9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C761AF2-8100-9788-08A9-84BFEF7FE4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BA863-2306-4B94-9F79-034E943109E3}" type="slidenum">
              <a:rPr lang="en-US" smtClean="0"/>
              <a:t>‹#›</a:t>
            </a:fld>
            <a:endParaRPr lang="en-US" dirty="0"/>
          </a:p>
        </p:txBody>
      </p:sp>
    </p:spTree>
    <p:extLst>
      <p:ext uri="{BB962C8B-B14F-4D97-AF65-F5344CB8AC3E}">
        <p14:creationId xmlns:p14="http://schemas.microsoft.com/office/powerpoint/2010/main" val="3432614769"/>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s://eric.ed.gov/?id=ED459383"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hyperlink" Target="https://www.ptsd.va.gov/professional/continuing_ed/skills_psychological_recovery.asp" TargetMode="External"/><Relationship Id="rId5" Type="http://schemas.openxmlformats.org/officeDocument/2006/relationships/hyperlink" Target="https://www.nctsn.org/treatments-and-practices/psychological-first-aid-and-skills-for-psychological-recovery/about-pfa" TargetMode="Externa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hyperlink" Target="https://www.youtube.com/watch?v=IqpCCnmwNVY" TargetMode="External"/><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hyperlink" Target="mailto:DTAC@samhsa.hhs.gov" TargetMode="External"/><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hyperlink" Target="http://www.samhsa.gov/dta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B7FD79-49B6-14AD-6D00-4F3E764C2369}"/>
              </a:ext>
            </a:extLst>
          </p:cNvPr>
          <p:cNvSpPr>
            <a:spLocks noGrp="1"/>
          </p:cNvSpPr>
          <p:nvPr>
            <p:ph type="ctrTitle"/>
          </p:nvPr>
        </p:nvSpPr>
        <p:spPr>
          <a:xfrm>
            <a:off x="3276600" y="1068944"/>
            <a:ext cx="8543925" cy="1325563"/>
          </a:xfrm>
        </p:spPr>
        <p:txBody>
          <a:bodyPr>
            <a:normAutofit/>
          </a:bodyPr>
          <a:lstStyle/>
          <a:p>
            <a:r>
              <a:rPr lang="en-US" dirty="0"/>
              <a:t>Regular Services Program (RSP) Midprogram Training</a:t>
            </a:r>
          </a:p>
        </p:txBody>
      </p:sp>
      <p:sp>
        <p:nvSpPr>
          <p:cNvPr id="3" name="Subtitle 2">
            <a:extLst>
              <a:ext uri="{FF2B5EF4-FFF2-40B4-BE49-F238E27FC236}">
                <a16:creationId xmlns:a16="http://schemas.microsoft.com/office/drawing/2014/main" id="{C2A682AC-D6B7-F839-70F1-FE7A30DA0828}"/>
              </a:ext>
            </a:extLst>
          </p:cNvPr>
          <p:cNvSpPr>
            <a:spLocks noGrp="1"/>
          </p:cNvSpPr>
          <p:nvPr>
            <p:ph type="subTitle" idx="1"/>
          </p:nvPr>
        </p:nvSpPr>
        <p:spPr/>
        <p:txBody>
          <a:bodyPr/>
          <a:lstStyle/>
          <a:p>
            <a:pPr algn="r">
              <a:lnSpc>
                <a:spcPct val="100000"/>
              </a:lnSpc>
              <a:spcBef>
                <a:spcPct val="400000"/>
              </a:spcBef>
            </a:pPr>
            <a:r>
              <a:rPr lang="en-US" sz="2400" dirty="0">
                <a:solidFill>
                  <a:schemeClr val="bg1"/>
                </a:solidFill>
                <a:latin typeface="Arial" panose="020B0604020202020204" pitchFamily="34" charset="0"/>
                <a:cs typeface="Arial" panose="020B0604020202020204" pitchFamily="34" charset="0"/>
              </a:rPr>
              <a:t>Crisis Counseling Assistance and </a:t>
            </a:r>
            <a:br>
              <a:rPr lang="en-US" sz="2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Training Program (CCP)</a:t>
            </a:r>
          </a:p>
        </p:txBody>
      </p:sp>
      <p:sp>
        <p:nvSpPr>
          <p:cNvPr id="2" name="TextBox 1">
            <a:extLst>
              <a:ext uri="{FF2B5EF4-FFF2-40B4-BE49-F238E27FC236}">
                <a16:creationId xmlns:a16="http://schemas.microsoft.com/office/drawing/2014/main" id="{6931B327-B58C-E838-1960-E8FEEAD6CAC6}"/>
              </a:ext>
            </a:extLst>
          </p:cNvPr>
          <p:cNvSpPr txBox="1"/>
          <p:nvPr/>
        </p:nvSpPr>
        <p:spPr>
          <a:xfrm>
            <a:off x="390294" y="6490010"/>
            <a:ext cx="3713356" cy="276999"/>
          </a:xfrm>
          <a:prstGeom prst="rect">
            <a:avLst/>
          </a:prstGeom>
          <a:noFill/>
        </p:spPr>
        <p:txBody>
          <a:bodyPr wrap="square" rtlCol="0">
            <a:spAutoFit/>
          </a:bodyPr>
          <a:lstStyle/>
          <a:p>
            <a:r>
              <a:rPr lang="en-US" sz="1200" dirty="0"/>
              <a:t>Additional content available in slide notes</a:t>
            </a:r>
          </a:p>
        </p:txBody>
      </p:sp>
    </p:spTree>
    <p:extLst>
      <p:ext uri="{BB962C8B-B14F-4D97-AF65-F5344CB8AC3E}">
        <p14:creationId xmlns:p14="http://schemas.microsoft.com/office/powerpoint/2010/main" val="2128555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19AB882-27F0-91F2-FE44-19296EB7562C}"/>
              </a:ext>
            </a:extLst>
          </p:cNvPr>
          <p:cNvSpPr>
            <a:spLocks noGrp="1"/>
          </p:cNvSpPr>
          <p:nvPr>
            <p:ph type="title"/>
          </p:nvPr>
        </p:nvSpPr>
        <p:spPr/>
        <p:txBody>
          <a:bodyPr/>
          <a:lstStyle/>
          <a:p>
            <a:r>
              <a:rPr lang="en-US" dirty="0"/>
              <a:t>Introductions</a:t>
            </a:r>
          </a:p>
        </p:txBody>
      </p:sp>
      <p:sp>
        <p:nvSpPr>
          <p:cNvPr id="7" name="Content Placeholder 6">
            <a:extLst>
              <a:ext uri="{FF2B5EF4-FFF2-40B4-BE49-F238E27FC236}">
                <a16:creationId xmlns:a16="http://schemas.microsoft.com/office/drawing/2014/main" id="{9A15A1EC-621B-247A-744D-42506C64702B}"/>
              </a:ext>
            </a:extLst>
          </p:cNvPr>
          <p:cNvSpPr>
            <a:spLocks noGrp="1"/>
          </p:cNvSpPr>
          <p:nvPr>
            <p:ph idx="1"/>
          </p:nvPr>
        </p:nvSpPr>
        <p:spPr/>
        <p:txBody>
          <a:bodyPr/>
          <a:lstStyle/>
          <a:p>
            <a:pPr marL="0" indent="0">
              <a:buNone/>
            </a:pPr>
            <a:r>
              <a:rPr lang="en-US" dirty="0"/>
              <a:t>Please introduce yourself by sharing the following:</a:t>
            </a:r>
          </a:p>
          <a:p>
            <a:r>
              <a:rPr lang="en-US" sz="2400" dirty="0"/>
              <a:t>Your name and pronouns</a:t>
            </a:r>
          </a:p>
          <a:p>
            <a:r>
              <a:rPr lang="en-US" sz="2400" dirty="0"/>
              <a:t>Your role or position in the CCP</a:t>
            </a:r>
          </a:p>
          <a:p>
            <a:r>
              <a:rPr lang="en-US" sz="2400" dirty="0"/>
              <a:t>Something you’ve done that no one else here has done</a:t>
            </a:r>
          </a:p>
        </p:txBody>
      </p:sp>
      <p:sp>
        <p:nvSpPr>
          <p:cNvPr id="8" name="Slide Number Placeholder 3">
            <a:extLst>
              <a:ext uri="{FF2B5EF4-FFF2-40B4-BE49-F238E27FC236}">
                <a16:creationId xmlns:a16="http://schemas.microsoft.com/office/drawing/2014/main" id="{402D9578-813B-3A52-1EB2-14A156064BDE}"/>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2</a:t>
            </a:fld>
            <a:endParaRPr lang="en-US" dirty="0"/>
          </a:p>
        </p:txBody>
      </p:sp>
    </p:spTree>
    <p:extLst>
      <p:ext uri="{BB962C8B-B14F-4D97-AF65-F5344CB8AC3E}">
        <p14:creationId xmlns:p14="http://schemas.microsoft.com/office/powerpoint/2010/main" val="77924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CF2466-3F44-A0CA-BA91-1A75C78D6CF2}"/>
              </a:ext>
            </a:extLst>
          </p:cNvPr>
          <p:cNvSpPr>
            <a:spLocks noGrp="1"/>
          </p:cNvSpPr>
          <p:nvPr>
            <p:ph type="title"/>
          </p:nvPr>
        </p:nvSpPr>
        <p:spPr/>
        <p:txBody>
          <a:bodyPr/>
          <a:lstStyle/>
          <a:p>
            <a:r>
              <a:rPr lang="en-US" dirty="0"/>
              <a:t>Objectives</a:t>
            </a:r>
          </a:p>
        </p:txBody>
      </p:sp>
      <p:sp>
        <p:nvSpPr>
          <p:cNvPr id="4" name="Content Placeholder 3">
            <a:extLst>
              <a:ext uri="{FF2B5EF4-FFF2-40B4-BE49-F238E27FC236}">
                <a16:creationId xmlns:a16="http://schemas.microsoft.com/office/drawing/2014/main" id="{ACE62F07-1295-8DDE-0EE2-C0B58BF98EF6}"/>
              </a:ext>
            </a:extLst>
          </p:cNvPr>
          <p:cNvSpPr>
            <a:spLocks noGrp="1"/>
          </p:cNvSpPr>
          <p:nvPr>
            <p:ph idx="1"/>
          </p:nvPr>
        </p:nvSpPr>
        <p:spPr/>
        <p:txBody>
          <a:bodyPr/>
          <a:lstStyle/>
          <a:p>
            <a:pPr marL="0" indent="0" eaLnBrk="1" hangingPunct="1">
              <a:buNone/>
            </a:pPr>
            <a:r>
              <a:rPr lang="en-US" dirty="0"/>
              <a:t>After training, participants will be able to do the following:</a:t>
            </a:r>
          </a:p>
          <a:p>
            <a:r>
              <a:rPr lang="en-US" dirty="0"/>
              <a:t>Recognize program successes and challenges.</a:t>
            </a:r>
          </a:p>
          <a:p>
            <a:r>
              <a:rPr lang="en-US" dirty="0"/>
              <a:t>Identify the current needs of individuals, the community, and staff.</a:t>
            </a:r>
          </a:p>
          <a:p>
            <a:r>
              <a:rPr lang="en-US" dirty="0"/>
              <a:t>Identify current service needs, and utilize appropriate skills.</a:t>
            </a:r>
          </a:p>
          <a:p>
            <a:r>
              <a:rPr lang="en-US" dirty="0"/>
              <a:t>Identify effective approaches to program management.</a:t>
            </a:r>
          </a:p>
          <a:p>
            <a:r>
              <a:rPr lang="en-US" dirty="0"/>
              <a:t>Apply techniques for managing stress.</a:t>
            </a:r>
          </a:p>
          <a:p>
            <a:endParaRPr lang="en-US" dirty="0"/>
          </a:p>
        </p:txBody>
      </p:sp>
      <p:sp>
        <p:nvSpPr>
          <p:cNvPr id="5" name="Slide Number Placeholder 3">
            <a:extLst>
              <a:ext uri="{FF2B5EF4-FFF2-40B4-BE49-F238E27FC236}">
                <a16:creationId xmlns:a16="http://schemas.microsoft.com/office/drawing/2014/main" id="{C46F98E5-A4FB-6ACD-2D51-58BC7367E96F}"/>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3</a:t>
            </a:fld>
            <a:endParaRPr lang="en-US" dirty="0"/>
          </a:p>
        </p:txBody>
      </p:sp>
    </p:spTree>
    <p:extLst>
      <p:ext uri="{BB962C8B-B14F-4D97-AF65-F5344CB8AC3E}">
        <p14:creationId xmlns:p14="http://schemas.microsoft.com/office/powerpoint/2010/main" val="1761359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678BCD0-EB2D-31F0-6593-DE8B3697314D}"/>
              </a:ext>
            </a:extLst>
          </p:cNvPr>
          <p:cNvSpPr>
            <a:spLocks noGrp="1"/>
          </p:cNvSpPr>
          <p:nvPr>
            <p:ph type="title"/>
          </p:nvPr>
        </p:nvSpPr>
        <p:spPr/>
        <p:txBody>
          <a:bodyPr/>
          <a:lstStyle/>
          <a:p>
            <a:r>
              <a:rPr lang="en-US" dirty="0"/>
              <a:t>Agenda</a:t>
            </a:r>
          </a:p>
        </p:txBody>
      </p:sp>
      <p:sp>
        <p:nvSpPr>
          <p:cNvPr id="6" name="Content Placeholder 5">
            <a:extLst>
              <a:ext uri="{FF2B5EF4-FFF2-40B4-BE49-F238E27FC236}">
                <a16:creationId xmlns:a16="http://schemas.microsoft.com/office/drawing/2014/main" id="{71F19C28-E1C6-1324-2D6B-DED0CA903D3A}"/>
              </a:ext>
            </a:extLst>
          </p:cNvPr>
          <p:cNvSpPr>
            <a:spLocks noGrp="1"/>
          </p:cNvSpPr>
          <p:nvPr>
            <p:ph sz="half" idx="1"/>
          </p:nvPr>
        </p:nvSpPr>
        <p:spPr/>
        <p:txBody>
          <a:bodyPr/>
          <a:lstStyle/>
          <a:p>
            <a:pPr marL="0" indent="0" eaLnBrk="1" hangingPunct="1">
              <a:buNone/>
            </a:pPr>
            <a:r>
              <a:rPr lang="en-US" sz="3200" b="1" dirty="0"/>
              <a:t>Morning</a:t>
            </a:r>
          </a:p>
          <a:p>
            <a:pPr marL="0" indent="0" eaLnBrk="1" hangingPunct="1">
              <a:spcBef>
                <a:spcPts val="1200"/>
              </a:spcBef>
              <a:spcAft>
                <a:spcPts val="600"/>
              </a:spcAft>
              <a:buNone/>
            </a:pPr>
            <a:r>
              <a:rPr lang="en-US" sz="2400" dirty="0"/>
              <a:t>Welcome and Introductions</a:t>
            </a:r>
          </a:p>
          <a:p>
            <a:pPr marL="0" indent="0" eaLnBrk="1" hangingPunct="1">
              <a:spcBef>
                <a:spcPts val="1200"/>
              </a:spcBef>
              <a:spcAft>
                <a:spcPts val="600"/>
              </a:spcAft>
              <a:buNone/>
            </a:pPr>
            <a:r>
              <a:rPr lang="en-US" sz="2400" dirty="0"/>
              <a:t>Objectives and Agenda</a:t>
            </a:r>
          </a:p>
          <a:p>
            <a:pPr marL="0" indent="0" eaLnBrk="1" hangingPunct="1">
              <a:spcBef>
                <a:spcPts val="1200"/>
              </a:spcBef>
              <a:spcAft>
                <a:spcPts val="600"/>
              </a:spcAft>
              <a:buNone/>
            </a:pPr>
            <a:r>
              <a:rPr lang="en-US" sz="2400" dirty="0"/>
              <a:t>Section 1: Program Assessment</a:t>
            </a:r>
          </a:p>
          <a:p>
            <a:pPr marL="0" indent="0" eaLnBrk="1" hangingPunct="1">
              <a:spcBef>
                <a:spcPts val="1200"/>
              </a:spcBef>
              <a:spcAft>
                <a:spcPts val="600"/>
              </a:spcAft>
              <a:buNone/>
            </a:pPr>
            <a:r>
              <a:rPr lang="en-US" sz="2400" dirty="0"/>
              <a:t>Section 2: Individual, Community, and Staff Needs</a:t>
            </a:r>
          </a:p>
          <a:p>
            <a:pPr marL="0" indent="0" eaLnBrk="1" hangingPunct="1">
              <a:spcBef>
                <a:spcPts val="1200"/>
              </a:spcBef>
              <a:spcAft>
                <a:spcPts val="600"/>
              </a:spcAft>
              <a:buNone/>
            </a:pPr>
            <a:r>
              <a:rPr lang="en-US" sz="2400" dirty="0"/>
              <a:t>Section 3: Crisis Counseling Services and Skills</a:t>
            </a:r>
          </a:p>
          <a:p>
            <a:pPr marL="0" indent="0">
              <a:buNone/>
            </a:pPr>
            <a:endParaRPr lang="en-US" dirty="0"/>
          </a:p>
        </p:txBody>
      </p:sp>
      <p:sp>
        <p:nvSpPr>
          <p:cNvPr id="7" name="Content Placeholder 6">
            <a:extLst>
              <a:ext uri="{FF2B5EF4-FFF2-40B4-BE49-F238E27FC236}">
                <a16:creationId xmlns:a16="http://schemas.microsoft.com/office/drawing/2014/main" id="{3E6846B5-C1B8-7D75-29EA-38CC3CC244E7}"/>
              </a:ext>
            </a:extLst>
          </p:cNvPr>
          <p:cNvSpPr>
            <a:spLocks noGrp="1"/>
          </p:cNvSpPr>
          <p:nvPr>
            <p:ph sz="half" idx="2"/>
          </p:nvPr>
        </p:nvSpPr>
        <p:spPr/>
        <p:txBody>
          <a:bodyPr/>
          <a:lstStyle/>
          <a:p>
            <a:pPr marL="0" indent="0" eaLnBrk="1" hangingPunct="1">
              <a:buNone/>
            </a:pPr>
            <a:r>
              <a:rPr lang="en-US" sz="3200" b="1" dirty="0"/>
              <a:t>Afternoon</a:t>
            </a:r>
          </a:p>
          <a:p>
            <a:pPr marL="0" indent="0" eaLnBrk="1" hangingPunct="1">
              <a:spcBef>
                <a:spcPts val="1200"/>
              </a:spcBef>
              <a:spcAft>
                <a:spcPts val="600"/>
              </a:spcAft>
              <a:buNone/>
            </a:pPr>
            <a:r>
              <a:rPr lang="en-US" sz="2400" dirty="0"/>
              <a:t>Section 3: Crisis Counseling Services and Skills (cont.)</a:t>
            </a:r>
          </a:p>
          <a:p>
            <a:pPr marL="0" indent="0" eaLnBrk="1" hangingPunct="1">
              <a:spcBef>
                <a:spcPts val="1200"/>
              </a:spcBef>
              <a:spcAft>
                <a:spcPts val="600"/>
              </a:spcAft>
              <a:buNone/>
            </a:pPr>
            <a:r>
              <a:rPr lang="en-US" sz="2400" dirty="0"/>
              <a:t>Section 4: Program Management</a:t>
            </a:r>
          </a:p>
          <a:p>
            <a:pPr marL="0" indent="0" eaLnBrk="1" hangingPunct="1">
              <a:spcBef>
                <a:spcPts val="1200"/>
              </a:spcBef>
              <a:spcAft>
                <a:spcPts val="600"/>
              </a:spcAft>
              <a:buNone/>
            </a:pPr>
            <a:r>
              <a:rPr lang="en-US" sz="2400" dirty="0"/>
              <a:t>Section 5: Stress Management</a:t>
            </a:r>
          </a:p>
          <a:p>
            <a:pPr marL="0" indent="0" eaLnBrk="1" hangingPunct="1">
              <a:spcBef>
                <a:spcPts val="1200"/>
              </a:spcBef>
              <a:spcAft>
                <a:spcPts val="600"/>
              </a:spcAft>
              <a:buNone/>
            </a:pPr>
            <a:r>
              <a:rPr lang="en-US" sz="2400" dirty="0"/>
              <a:t>Applying Your Learning and Course Evaluation</a:t>
            </a:r>
          </a:p>
          <a:p>
            <a:pPr marL="0" indent="0">
              <a:buNone/>
            </a:pPr>
            <a:endParaRPr lang="en-US" dirty="0"/>
          </a:p>
        </p:txBody>
      </p:sp>
      <p:sp>
        <p:nvSpPr>
          <p:cNvPr id="4" name="Slide Number Placeholder 3">
            <a:extLst>
              <a:ext uri="{FF2B5EF4-FFF2-40B4-BE49-F238E27FC236}">
                <a16:creationId xmlns:a16="http://schemas.microsoft.com/office/drawing/2014/main" id="{D4904F64-6227-AD99-0068-F80560384550}"/>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4</a:t>
            </a:fld>
            <a:endParaRPr lang="en-US" dirty="0"/>
          </a:p>
        </p:txBody>
      </p:sp>
    </p:spTree>
    <p:extLst>
      <p:ext uri="{BB962C8B-B14F-4D97-AF65-F5344CB8AC3E}">
        <p14:creationId xmlns:p14="http://schemas.microsoft.com/office/powerpoint/2010/main" val="991407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313EAE-65F5-A98D-DA21-8B50A601F642}"/>
              </a:ext>
            </a:extLst>
          </p:cNvPr>
          <p:cNvSpPr>
            <a:spLocks noGrp="1"/>
          </p:cNvSpPr>
          <p:nvPr>
            <p:ph type="title"/>
          </p:nvPr>
        </p:nvSpPr>
        <p:spPr/>
        <p:txBody>
          <a:bodyPr/>
          <a:lstStyle/>
          <a:p>
            <a:r>
              <a:rPr lang="en-US" dirty="0"/>
              <a:t>Guidelines for Working Together</a:t>
            </a:r>
          </a:p>
        </p:txBody>
      </p:sp>
      <p:sp>
        <p:nvSpPr>
          <p:cNvPr id="4" name="Content Placeholder 3">
            <a:extLst>
              <a:ext uri="{FF2B5EF4-FFF2-40B4-BE49-F238E27FC236}">
                <a16:creationId xmlns:a16="http://schemas.microsoft.com/office/drawing/2014/main" id="{2CF699A4-C90A-4AD5-0745-553833B627C6}"/>
              </a:ext>
            </a:extLst>
          </p:cNvPr>
          <p:cNvSpPr>
            <a:spLocks noGrp="1"/>
          </p:cNvSpPr>
          <p:nvPr>
            <p:ph idx="1"/>
          </p:nvPr>
        </p:nvSpPr>
        <p:spPr>
          <a:xfrm>
            <a:off x="838200" y="1158763"/>
            <a:ext cx="10752786" cy="4991184"/>
          </a:xfrm>
        </p:spPr>
        <p:txBody>
          <a:bodyPr/>
          <a:lstStyle/>
          <a:p>
            <a:r>
              <a:rPr lang="en-US" sz="2400" dirty="0"/>
              <a:t>Keep time (start on time, return from breaks on time, end on time).</a:t>
            </a:r>
          </a:p>
          <a:p>
            <a:r>
              <a:rPr lang="en-US" sz="2400" dirty="0"/>
              <a:t>Switch mobile phones off or silence them.</a:t>
            </a:r>
          </a:p>
          <a:p>
            <a:r>
              <a:rPr lang="en-US" sz="2400" dirty="0"/>
              <a:t>Participate fully.</a:t>
            </a:r>
          </a:p>
          <a:p>
            <a:r>
              <a:rPr lang="en-US" sz="2400" dirty="0"/>
              <a:t>Ask questions freely.</a:t>
            </a:r>
          </a:p>
          <a:p>
            <a:r>
              <a:rPr lang="en-US" sz="2400" dirty="0"/>
              <a:t>Balance talking and listening.</a:t>
            </a:r>
          </a:p>
          <a:p>
            <a:r>
              <a:rPr lang="en-US" sz="2400" dirty="0"/>
              <a:t>Respect each other’s points of view.</a:t>
            </a:r>
          </a:p>
          <a:p>
            <a:r>
              <a:rPr lang="en-US" sz="2400" dirty="0"/>
              <a:t>Use “person-first” language, i.e., “person with a disability.”</a:t>
            </a:r>
          </a:p>
        </p:txBody>
      </p:sp>
      <p:sp>
        <p:nvSpPr>
          <p:cNvPr id="5" name="Slide Number Placeholder 3">
            <a:extLst>
              <a:ext uri="{FF2B5EF4-FFF2-40B4-BE49-F238E27FC236}">
                <a16:creationId xmlns:a16="http://schemas.microsoft.com/office/drawing/2014/main" id="{ED294B12-F3B8-8502-029A-45F2B9ADD5B6}"/>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5</a:t>
            </a:fld>
            <a:endParaRPr lang="en-US" dirty="0"/>
          </a:p>
        </p:txBody>
      </p:sp>
    </p:spTree>
    <p:extLst>
      <p:ext uri="{BB962C8B-B14F-4D97-AF65-F5344CB8AC3E}">
        <p14:creationId xmlns:p14="http://schemas.microsoft.com/office/powerpoint/2010/main" val="393925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6197B4-7521-1332-4959-102B0D16BFE5}"/>
              </a:ext>
            </a:extLst>
          </p:cNvPr>
          <p:cNvSpPr>
            <a:spLocks noGrp="1"/>
          </p:cNvSpPr>
          <p:nvPr>
            <p:ph type="title"/>
          </p:nvPr>
        </p:nvSpPr>
        <p:spPr/>
        <p:txBody>
          <a:bodyPr/>
          <a:lstStyle/>
          <a:p>
            <a:r>
              <a:rPr lang="en-US" dirty="0"/>
              <a:t>Section 1</a:t>
            </a:r>
            <a:r>
              <a:rPr lang="en-US" sz="3600" dirty="0">
                <a:cs typeface="Arial" charset="0"/>
              </a:rPr>
              <a:t>: </a:t>
            </a:r>
            <a:r>
              <a:rPr lang="en-US" dirty="0"/>
              <a:t>Program Assessment</a:t>
            </a:r>
          </a:p>
        </p:txBody>
      </p:sp>
      <p:sp>
        <p:nvSpPr>
          <p:cNvPr id="4" name="Content Placeholder 3">
            <a:extLst>
              <a:ext uri="{FF2B5EF4-FFF2-40B4-BE49-F238E27FC236}">
                <a16:creationId xmlns:a16="http://schemas.microsoft.com/office/drawing/2014/main" id="{A514868C-13B3-A3CC-516F-80E70058A941}"/>
              </a:ext>
            </a:extLst>
          </p:cNvPr>
          <p:cNvSpPr>
            <a:spLocks noGrp="1"/>
          </p:cNvSpPr>
          <p:nvPr>
            <p:ph idx="1"/>
          </p:nvPr>
        </p:nvSpPr>
        <p:spPr/>
        <p:txBody>
          <a:bodyPr/>
          <a:lstStyle/>
          <a:p>
            <a:pPr eaLnBrk="1" hangingPunct="1"/>
            <a:r>
              <a:rPr lang="en-US" sz="3200" dirty="0"/>
              <a:t>Program Successes and Challenges</a:t>
            </a:r>
          </a:p>
          <a:p>
            <a:pPr eaLnBrk="1" hangingPunct="1"/>
            <a:r>
              <a:rPr lang="en-US" sz="3200" dirty="0"/>
              <a:t>Using Program Data</a:t>
            </a:r>
          </a:p>
          <a:p>
            <a:endParaRPr lang="en-US" dirty="0"/>
          </a:p>
        </p:txBody>
      </p:sp>
      <p:sp>
        <p:nvSpPr>
          <p:cNvPr id="5" name="Slide Number Placeholder 3">
            <a:extLst>
              <a:ext uri="{FF2B5EF4-FFF2-40B4-BE49-F238E27FC236}">
                <a16:creationId xmlns:a16="http://schemas.microsoft.com/office/drawing/2014/main" id="{CD6B3628-7E87-6D3A-0B70-4E8DB9125C43}"/>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6</a:t>
            </a:fld>
            <a:endParaRPr lang="en-US" dirty="0"/>
          </a:p>
        </p:txBody>
      </p:sp>
    </p:spTree>
    <p:extLst>
      <p:ext uri="{BB962C8B-B14F-4D97-AF65-F5344CB8AC3E}">
        <p14:creationId xmlns:p14="http://schemas.microsoft.com/office/powerpoint/2010/main" val="2622910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AA8B10-DC19-72CF-C6D4-FA490EF91403}"/>
              </a:ext>
            </a:extLst>
          </p:cNvPr>
          <p:cNvSpPr>
            <a:spLocks noGrp="1"/>
          </p:cNvSpPr>
          <p:nvPr>
            <p:ph type="title"/>
          </p:nvPr>
        </p:nvSpPr>
        <p:spPr/>
        <p:txBody>
          <a:bodyPr/>
          <a:lstStyle/>
          <a:p>
            <a:r>
              <a:rPr lang="en-US" dirty="0"/>
              <a:t>Section 1</a:t>
            </a:r>
            <a:r>
              <a:rPr lang="en-US" sz="3600" dirty="0">
                <a:cs typeface="Arial" charset="0"/>
              </a:rPr>
              <a:t>: </a:t>
            </a:r>
            <a:r>
              <a:rPr lang="en-US" dirty="0"/>
              <a:t>Objective</a:t>
            </a:r>
          </a:p>
        </p:txBody>
      </p:sp>
      <p:sp>
        <p:nvSpPr>
          <p:cNvPr id="4" name="Content Placeholder 3">
            <a:extLst>
              <a:ext uri="{FF2B5EF4-FFF2-40B4-BE49-F238E27FC236}">
                <a16:creationId xmlns:a16="http://schemas.microsoft.com/office/drawing/2014/main" id="{46337DEA-8FE9-F2D4-9011-8F730F6E7D56}"/>
              </a:ext>
            </a:extLst>
          </p:cNvPr>
          <p:cNvSpPr>
            <a:spLocks noGrp="1"/>
          </p:cNvSpPr>
          <p:nvPr>
            <p:ph idx="1"/>
          </p:nvPr>
        </p:nvSpPr>
        <p:spPr/>
        <p:txBody>
          <a:bodyPr/>
          <a:lstStyle/>
          <a:p>
            <a:r>
              <a:rPr lang="en-US" sz="2400" dirty="0"/>
              <a:t>Recognize and illustrate program successes and challenges.</a:t>
            </a:r>
            <a:endParaRPr lang="en-US" dirty="0"/>
          </a:p>
          <a:p>
            <a:endParaRPr lang="en-US" dirty="0"/>
          </a:p>
        </p:txBody>
      </p:sp>
      <p:sp>
        <p:nvSpPr>
          <p:cNvPr id="5" name="Slide Number Placeholder 3">
            <a:extLst>
              <a:ext uri="{FF2B5EF4-FFF2-40B4-BE49-F238E27FC236}">
                <a16:creationId xmlns:a16="http://schemas.microsoft.com/office/drawing/2014/main" id="{DCA41C0A-6A2A-3377-9714-028C585767BA}"/>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7</a:t>
            </a:fld>
            <a:endParaRPr lang="en-US" dirty="0"/>
          </a:p>
        </p:txBody>
      </p:sp>
    </p:spTree>
    <p:extLst>
      <p:ext uri="{BB962C8B-B14F-4D97-AF65-F5344CB8AC3E}">
        <p14:creationId xmlns:p14="http://schemas.microsoft.com/office/powerpoint/2010/main" val="578069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EC6110-58C1-7F54-4460-8638E9745A96}"/>
              </a:ext>
            </a:extLst>
          </p:cNvPr>
          <p:cNvSpPr>
            <a:spLocks noGrp="1"/>
          </p:cNvSpPr>
          <p:nvPr>
            <p:ph type="title"/>
          </p:nvPr>
        </p:nvSpPr>
        <p:spPr/>
        <p:txBody>
          <a:bodyPr/>
          <a:lstStyle/>
          <a:p>
            <a:r>
              <a:rPr lang="en-US" dirty="0"/>
              <a:t>Program Successes and Challenges</a:t>
            </a:r>
          </a:p>
        </p:txBody>
      </p:sp>
      <p:sp>
        <p:nvSpPr>
          <p:cNvPr id="4" name="Content Placeholder 3">
            <a:extLst>
              <a:ext uri="{FF2B5EF4-FFF2-40B4-BE49-F238E27FC236}">
                <a16:creationId xmlns:a16="http://schemas.microsoft.com/office/drawing/2014/main" id="{C99526EB-F985-5D68-5C83-E5CFAA75F9D7}"/>
              </a:ext>
            </a:extLst>
          </p:cNvPr>
          <p:cNvSpPr>
            <a:spLocks noGrp="1"/>
          </p:cNvSpPr>
          <p:nvPr>
            <p:ph idx="1"/>
          </p:nvPr>
        </p:nvSpPr>
        <p:spPr/>
        <p:txBody>
          <a:bodyPr/>
          <a:lstStyle/>
          <a:p>
            <a:pPr marL="0" indent="0" eaLnBrk="1" hangingPunct="1">
              <a:buNone/>
            </a:pPr>
            <a:r>
              <a:rPr lang="en-US" dirty="0"/>
              <a:t>Mural Activity</a:t>
            </a:r>
          </a:p>
          <a:p>
            <a:r>
              <a:rPr lang="en-US" dirty="0"/>
              <a:t>Individually, think about the successes and challenges of this CCP over time.</a:t>
            </a:r>
          </a:p>
          <a:p>
            <a:r>
              <a:rPr lang="en-US" dirty="0"/>
              <a:t>With your group, share your lists of successes and challenges.</a:t>
            </a:r>
          </a:p>
          <a:p>
            <a:r>
              <a:rPr lang="en-US" dirty="0"/>
              <a:t>Come to agreement on two or three successes and two or three challenges you’d like to put on the mural.</a:t>
            </a:r>
          </a:p>
          <a:p>
            <a:r>
              <a:rPr lang="en-US" dirty="0"/>
              <a:t>Draw them on the timeline sheets on the wall</a:t>
            </a:r>
            <a:r>
              <a:rPr lang="en-US" dirty="0">
                <a:cs typeface="Arial" charset="0"/>
              </a:rPr>
              <a:t>—</a:t>
            </a:r>
            <a:r>
              <a:rPr lang="en-US" dirty="0"/>
              <a:t>use a combination of images and words.</a:t>
            </a:r>
          </a:p>
          <a:p>
            <a:endParaRPr lang="en-US" dirty="0"/>
          </a:p>
        </p:txBody>
      </p:sp>
      <p:sp>
        <p:nvSpPr>
          <p:cNvPr id="5" name="Slide Number Placeholder 3">
            <a:extLst>
              <a:ext uri="{FF2B5EF4-FFF2-40B4-BE49-F238E27FC236}">
                <a16:creationId xmlns:a16="http://schemas.microsoft.com/office/drawing/2014/main" id="{23FE5712-89FD-4AF9-5656-3898753FA46A}"/>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8</a:t>
            </a:fld>
            <a:endParaRPr lang="en-US" dirty="0"/>
          </a:p>
        </p:txBody>
      </p:sp>
    </p:spTree>
    <p:extLst>
      <p:ext uri="{BB962C8B-B14F-4D97-AF65-F5344CB8AC3E}">
        <p14:creationId xmlns:p14="http://schemas.microsoft.com/office/powerpoint/2010/main" val="770742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B10563-669B-9340-D930-33DF6B924834}"/>
              </a:ext>
            </a:extLst>
          </p:cNvPr>
          <p:cNvSpPr>
            <a:spLocks noGrp="1"/>
          </p:cNvSpPr>
          <p:nvPr>
            <p:ph type="title"/>
          </p:nvPr>
        </p:nvSpPr>
        <p:spPr/>
        <p:txBody>
          <a:bodyPr/>
          <a:lstStyle/>
          <a:p>
            <a:r>
              <a:rPr lang="en-US" dirty="0"/>
              <a:t>Using Program Data</a:t>
            </a:r>
          </a:p>
        </p:txBody>
      </p:sp>
      <p:sp>
        <p:nvSpPr>
          <p:cNvPr id="4" name="Content Placeholder 3">
            <a:extLst>
              <a:ext uri="{FF2B5EF4-FFF2-40B4-BE49-F238E27FC236}">
                <a16:creationId xmlns:a16="http://schemas.microsoft.com/office/drawing/2014/main" id="{FF8FCD1E-49B6-D110-4884-72EE790925FB}"/>
              </a:ext>
            </a:extLst>
          </p:cNvPr>
          <p:cNvSpPr>
            <a:spLocks noGrp="1"/>
          </p:cNvSpPr>
          <p:nvPr>
            <p:ph idx="1"/>
          </p:nvPr>
        </p:nvSpPr>
        <p:spPr>
          <a:xfrm>
            <a:off x="838199" y="1158763"/>
            <a:ext cx="10739907" cy="4991184"/>
          </a:xfrm>
        </p:spPr>
        <p:txBody>
          <a:bodyPr/>
          <a:lstStyle/>
          <a:p>
            <a:pPr marL="0" indent="0" eaLnBrk="1" hangingPunct="1">
              <a:lnSpc>
                <a:spcPct val="90000"/>
              </a:lnSpc>
              <a:buNone/>
            </a:pPr>
            <a:r>
              <a:rPr lang="en-US" dirty="0"/>
              <a:t>Program Evaluation: Program evaluation is a systematic effort to collect, analyze, and use data to inform and improve service delivery.</a:t>
            </a:r>
          </a:p>
          <a:p>
            <a:pPr>
              <a:lnSpc>
                <a:spcPct val="90000"/>
              </a:lnSpc>
              <a:spcBef>
                <a:spcPct val="40000"/>
              </a:spcBef>
            </a:pPr>
            <a:r>
              <a:rPr lang="en-US" dirty="0"/>
              <a:t>Data collection</a:t>
            </a:r>
          </a:p>
          <a:p>
            <a:pPr>
              <a:lnSpc>
                <a:spcPct val="90000"/>
              </a:lnSpc>
              <a:spcBef>
                <a:spcPct val="40000"/>
              </a:spcBef>
            </a:pPr>
            <a:r>
              <a:rPr lang="en-US" dirty="0"/>
              <a:t>Data analysis</a:t>
            </a:r>
          </a:p>
          <a:p>
            <a:pPr>
              <a:lnSpc>
                <a:spcPct val="90000"/>
              </a:lnSpc>
              <a:spcBef>
                <a:spcPct val="40000"/>
              </a:spcBef>
            </a:pPr>
            <a:r>
              <a:rPr lang="en-US" dirty="0"/>
              <a:t>Feedback loop</a:t>
            </a:r>
          </a:p>
          <a:p>
            <a:pPr>
              <a:lnSpc>
                <a:spcPct val="90000"/>
              </a:lnSpc>
              <a:spcBef>
                <a:spcPct val="40000"/>
              </a:spcBef>
            </a:pPr>
            <a:r>
              <a:rPr lang="en-US" dirty="0"/>
              <a:t>Program evaluation plan</a:t>
            </a:r>
          </a:p>
          <a:p>
            <a:endParaRPr lang="en-US" dirty="0"/>
          </a:p>
        </p:txBody>
      </p:sp>
      <p:pic>
        <p:nvPicPr>
          <p:cNvPr id="5" name="Picture 4" descr="Two phrases on left and right sides of a circle with arcing arrows pointing from one to the other clockwise. Left: Needs assessment. Right: Outreach services.">
            <a:extLst>
              <a:ext uri="{FF2B5EF4-FFF2-40B4-BE49-F238E27FC236}">
                <a16:creationId xmlns:a16="http://schemas.microsoft.com/office/drawing/2014/main" id="{0C102332-D54D-727F-7561-794227A58FD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253031" y="2163742"/>
            <a:ext cx="4791676" cy="2735226"/>
          </a:xfrm>
          <a:prstGeom prst="rect">
            <a:avLst/>
          </a:prstGeom>
          <a:noFill/>
          <a:ln>
            <a:noFill/>
          </a:ln>
        </p:spPr>
      </p:pic>
      <p:sp>
        <p:nvSpPr>
          <p:cNvPr id="6" name="Slide Number Placeholder 3">
            <a:extLst>
              <a:ext uri="{FF2B5EF4-FFF2-40B4-BE49-F238E27FC236}">
                <a16:creationId xmlns:a16="http://schemas.microsoft.com/office/drawing/2014/main" id="{1EC7A469-D7BE-92B3-64F8-BE2323D88B1C}"/>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9</a:t>
            </a:fld>
            <a:endParaRPr lang="en-US" dirty="0"/>
          </a:p>
        </p:txBody>
      </p:sp>
    </p:spTree>
    <p:extLst>
      <p:ext uri="{BB962C8B-B14F-4D97-AF65-F5344CB8AC3E}">
        <p14:creationId xmlns:p14="http://schemas.microsoft.com/office/powerpoint/2010/main" val="2466201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5CC413-7B67-D72C-05C3-9BBC031F960E}"/>
              </a:ext>
            </a:extLst>
          </p:cNvPr>
          <p:cNvSpPr>
            <a:spLocks noGrp="1"/>
          </p:cNvSpPr>
          <p:nvPr>
            <p:ph type="title"/>
          </p:nvPr>
        </p:nvSpPr>
        <p:spPr>
          <a:xfrm>
            <a:off x="838200" y="0"/>
            <a:ext cx="10515600" cy="919163"/>
          </a:xfrm>
        </p:spPr>
        <p:txBody>
          <a:bodyPr/>
          <a:lstStyle/>
          <a:p>
            <a:r>
              <a:rPr lang="en-US" dirty="0"/>
              <a:t>Using Program Data (cont. 1)</a:t>
            </a:r>
          </a:p>
        </p:txBody>
      </p:sp>
      <p:sp>
        <p:nvSpPr>
          <p:cNvPr id="4" name="Content Placeholder 3">
            <a:extLst>
              <a:ext uri="{FF2B5EF4-FFF2-40B4-BE49-F238E27FC236}">
                <a16:creationId xmlns:a16="http://schemas.microsoft.com/office/drawing/2014/main" id="{DB3DA885-8A5F-A5BC-F2B3-09C837CBD2BC}"/>
              </a:ext>
            </a:extLst>
          </p:cNvPr>
          <p:cNvSpPr>
            <a:spLocks noGrp="1"/>
          </p:cNvSpPr>
          <p:nvPr>
            <p:ph idx="1"/>
          </p:nvPr>
        </p:nvSpPr>
        <p:spPr>
          <a:xfrm>
            <a:off x="838200" y="1158763"/>
            <a:ext cx="10515600" cy="4991184"/>
          </a:xfrm>
        </p:spPr>
        <p:txBody>
          <a:bodyPr/>
          <a:lstStyle/>
          <a:p>
            <a:r>
              <a:rPr lang="en-US" dirty="0"/>
              <a:t>Data Collection</a:t>
            </a:r>
          </a:p>
          <a:p>
            <a:pPr lvl="2">
              <a:buFont typeface="Wingdings" panose="05000000000000000000" pitchFamily="2" charset="2"/>
              <a:buChar char="§"/>
            </a:pPr>
            <a:r>
              <a:rPr lang="en-US" dirty="0"/>
              <a:t>Challenges with using the data systems?</a:t>
            </a:r>
          </a:p>
          <a:p>
            <a:r>
              <a:rPr lang="en-US" dirty="0"/>
              <a:t>Data Analysis</a:t>
            </a:r>
          </a:p>
          <a:p>
            <a:pPr lvl="2">
              <a:buFont typeface="Wingdings" panose="05000000000000000000" pitchFamily="2" charset="2"/>
              <a:buChar char="§"/>
            </a:pPr>
            <a:r>
              <a:rPr lang="en-US" dirty="0"/>
              <a:t>What has the data shown? </a:t>
            </a:r>
            <a:br>
              <a:rPr lang="en-US" dirty="0"/>
            </a:br>
            <a:r>
              <a:rPr lang="en-US" dirty="0"/>
              <a:t>What is missing from the data?</a:t>
            </a:r>
          </a:p>
          <a:p>
            <a:r>
              <a:rPr lang="en-US" dirty="0"/>
              <a:t>Feedback Loop</a:t>
            </a:r>
          </a:p>
          <a:p>
            <a:pPr lvl="2">
              <a:buFont typeface="Wingdings" panose="05000000000000000000" pitchFamily="2" charset="2"/>
              <a:buChar char="§"/>
            </a:pPr>
            <a:r>
              <a:rPr lang="en-US" dirty="0"/>
              <a:t>How has data been used so far?</a:t>
            </a:r>
          </a:p>
          <a:p>
            <a:r>
              <a:rPr lang="en-US" dirty="0"/>
              <a:t>Program Evaluation Plan</a:t>
            </a:r>
          </a:p>
          <a:p>
            <a:pPr lvl="2">
              <a:buFont typeface="Wingdings" panose="05000000000000000000" pitchFamily="2" charset="2"/>
              <a:buChar char="§"/>
            </a:pPr>
            <a:r>
              <a:rPr lang="en-US" dirty="0"/>
              <a:t>Who is responsible?</a:t>
            </a:r>
          </a:p>
          <a:p>
            <a:endParaRPr lang="en-US" dirty="0"/>
          </a:p>
        </p:txBody>
      </p:sp>
      <p:pic>
        <p:nvPicPr>
          <p:cNvPr id="7" name="Picture 6" descr="Data collection diagram. ">
            <a:extLst>
              <a:ext uri="{FF2B5EF4-FFF2-40B4-BE49-F238E27FC236}">
                <a16:creationId xmlns:a16="http://schemas.microsoft.com/office/drawing/2014/main" id="{E594660D-AD72-D54E-81E7-B17A67D499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8556" y="1158763"/>
            <a:ext cx="4745864" cy="4745864"/>
          </a:xfrm>
          <a:prstGeom prst="rect">
            <a:avLst/>
          </a:prstGeom>
        </p:spPr>
      </p:pic>
      <p:sp>
        <p:nvSpPr>
          <p:cNvPr id="5" name="Slide Number Placeholder 3">
            <a:extLst>
              <a:ext uri="{FF2B5EF4-FFF2-40B4-BE49-F238E27FC236}">
                <a16:creationId xmlns:a16="http://schemas.microsoft.com/office/drawing/2014/main" id="{C87C79E7-AEEF-AE18-2EE0-A8F914FA59CA}"/>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10</a:t>
            </a:fld>
            <a:endParaRPr lang="en-US" dirty="0"/>
          </a:p>
        </p:txBody>
      </p:sp>
    </p:spTree>
    <p:extLst>
      <p:ext uri="{BB962C8B-B14F-4D97-AF65-F5344CB8AC3E}">
        <p14:creationId xmlns:p14="http://schemas.microsoft.com/office/powerpoint/2010/main" val="3163562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B381A6-7289-CDEE-FAEE-7C594411BDD4}"/>
              </a:ext>
            </a:extLst>
          </p:cNvPr>
          <p:cNvSpPr>
            <a:spLocks noGrp="1"/>
          </p:cNvSpPr>
          <p:nvPr>
            <p:ph type="title"/>
          </p:nvPr>
        </p:nvSpPr>
        <p:spPr/>
        <p:txBody>
          <a:bodyPr/>
          <a:lstStyle/>
          <a:p>
            <a:r>
              <a:rPr lang="en-US" dirty="0"/>
              <a:t>Using Program Data (cont. 2)</a:t>
            </a:r>
          </a:p>
        </p:txBody>
      </p:sp>
      <p:sp>
        <p:nvSpPr>
          <p:cNvPr id="4" name="Content Placeholder 3">
            <a:extLst>
              <a:ext uri="{FF2B5EF4-FFF2-40B4-BE49-F238E27FC236}">
                <a16:creationId xmlns:a16="http://schemas.microsoft.com/office/drawing/2014/main" id="{0585B0D4-3440-7883-ADE1-33B9228BBFFC}"/>
              </a:ext>
            </a:extLst>
          </p:cNvPr>
          <p:cNvSpPr>
            <a:spLocks noGrp="1"/>
          </p:cNvSpPr>
          <p:nvPr>
            <p:ph idx="1"/>
          </p:nvPr>
        </p:nvSpPr>
        <p:spPr/>
        <p:txBody>
          <a:bodyPr/>
          <a:lstStyle/>
          <a:p>
            <a:pPr marL="0" indent="0">
              <a:buNone/>
            </a:pPr>
            <a:r>
              <a:rPr lang="en-US" dirty="0"/>
              <a:t>What does the data show?</a:t>
            </a:r>
          </a:p>
          <a:p>
            <a:pPr marL="457200" indent="-457200">
              <a:buFont typeface="Arial" panose="020B0604020202020204" pitchFamily="34" charset="0"/>
              <a:buChar char="•"/>
            </a:pPr>
            <a:r>
              <a:rPr lang="en-US" sz="2400" dirty="0"/>
              <a:t>What populations have been reached?</a:t>
            </a:r>
          </a:p>
          <a:p>
            <a:pPr marL="457200" indent="-457200">
              <a:buFont typeface="Arial" panose="020B0604020202020204" pitchFamily="34" charset="0"/>
              <a:buChar char="•"/>
            </a:pPr>
            <a:r>
              <a:rPr lang="en-US" sz="2400" dirty="0"/>
              <a:t>What parts of the community are under-reached/not yet reached?</a:t>
            </a:r>
          </a:p>
          <a:p>
            <a:pPr marL="457200" indent="-457200">
              <a:buFont typeface="Arial" panose="020B0604020202020204" pitchFamily="34" charset="0"/>
              <a:buChar char="•"/>
            </a:pPr>
            <a:r>
              <a:rPr lang="en-US" sz="2400" dirty="0"/>
              <a:t>What is working best for the program?</a:t>
            </a:r>
          </a:p>
          <a:p>
            <a:pPr marL="457200" indent="-457200">
              <a:buFont typeface="Arial" panose="020B0604020202020204" pitchFamily="34" charset="0"/>
              <a:buChar char="•"/>
            </a:pPr>
            <a:r>
              <a:rPr lang="en-US" sz="2400" dirty="0"/>
              <a:t>What are the biggest challenges?</a:t>
            </a:r>
          </a:p>
          <a:p>
            <a:pPr marL="0" indent="0"/>
            <a:endParaRPr lang="en-US" sz="2400" dirty="0"/>
          </a:p>
          <a:p>
            <a:pPr marL="0" indent="0">
              <a:buNone/>
            </a:pPr>
            <a:r>
              <a:rPr lang="en-US" dirty="0"/>
              <a:t>What changes should be made based on what the data shows?</a:t>
            </a:r>
          </a:p>
          <a:p>
            <a:endParaRPr lang="en-US" dirty="0"/>
          </a:p>
        </p:txBody>
      </p:sp>
      <p:sp>
        <p:nvSpPr>
          <p:cNvPr id="5" name="Slide Number Placeholder 3">
            <a:extLst>
              <a:ext uri="{FF2B5EF4-FFF2-40B4-BE49-F238E27FC236}">
                <a16:creationId xmlns:a16="http://schemas.microsoft.com/office/drawing/2014/main" id="{9F608E55-38D1-B276-79A0-373D6F51C3C3}"/>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11</a:t>
            </a:fld>
            <a:endParaRPr lang="en-US" dirty="0"/>
          </a:p>
        </p:txBody>
      </p:sp>
    </p:spTree>
    <p:extLst>
      <p:ext uri="{BB962C8B-B14F-4D97-AF65-F5344CB8AC3E}">
        <p14:creationId xmlns:p14="http://schemas.microsoft.com/office/powerpoint/2010/main" val="2952543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F63B09-9BF9-4325-EE10-4236A04C90E4}"/>
              </a:ext>
            </a:extLst>
          </p:cNvPr>
          <p:cNvSpPr>
            <a:spLocks noGrp="1"/>
          </p:cNvSpPr>
          <p:nvPr>
            <p:ph type="title"/>
          </p:nvPr>
        </p:nvSpPr>
        <p:spPr>
          <a:xfrm>
            <a:off x="838199" y="0"/>
            <a:ext cx="10971727" cy="1828800"/>
          </a:xfrm>
        </p:spPr>
        <p:txBody>
          <a:bodyPr>
            <a:normAutofit/>
          </a:bodyPr>
          <a:lstStyle/>
          <a:p>
            <a:r>
              <a:rPr lang="en-US" sz="3600" dirty="0"/>
              <a:t>Section 2: </a:t>
            </a:r>
            <a:r>
              <a:rPr lang="en-US" sz="3600" dirty="0">
                <a:cs typeface="Arial" charset="0"/>
              </a:rPr>
              <a:t>Individual, Community, and Staff Needs</a:t>
            </a:r>
            <a:endParaRPr lang="en-US" dirty="0"/>
          </a:p>
        </p:txBody>
      </p:sp>
      <p:sp>
        <p:nvSpPr>
          <p:cNvPr id="4" name="Content Placeholder 3">
            <a:extLst>
              <a:ext uri="{FF2B5EF4-FFF2-40B4-BE49-F238E27FC236}">
                <a16:creationId xmlns:a16="http://schemas.microsoft.com/office/drawing/2014/main" id="{6931FC96-D1E3-5FFA-07B9-F9AA37D3E60F}"/>
              </a:ext>
            </a:extLst>
          </p:cNvPr>
          <p:cNvSpPr>
            <a:spLocks noGrp="1"/>
          </p:cNvSpPr>
          <p:nvPr>
            <p:ph idx="1"/>
          </p:nvPr>
        </p:nvSpPr>
        <p:spPr/>
        <p:txBody>
          <a:bodyPr/>
          <a:lstStyle/>
          <a:p>
            <a:pPr eaLnBrk="1" hangingPunct="1">
              <a:spcBef>
                <a:spcPct val="40000"/>
              </a:spcBef>
            </a:pPr>
            <a:r>
              <a:rPr lang="en-US" sz="3200" dirty="0"/>
              <a:t>Current and Upcoming Phases of Disaster</a:t>
            </a:r>
          </a:p>
          <a:p>
            <a:pPr eaLnBrk="1" hangingPunct="1">
              <a:spcBef>
                <a:spcPct val="40000"/>
              </a:spcBef>
            </a:pPr>
            <a:r>
              <a:rPr lang="en-US" sz="3200" dirty="0"/>
              <a:t>Working Group Discussions</a:t>
            </a:r>
          </a:p>
          <a:p>
            <a:pPr eaLnBrk="1" hangingPunct="1">
              <a:spcBef>
                <a:spcPct val="40000"/>
              </a:spcBef>
            </a:pPr>
            <a:r>
              <a:rPr lang="en-US" sz="3200" dirty="0"/>
              <a:t>Working Group Presentations</a:t>
            </a:r>
          </a:p>
          <a:p>
            <a:endParaRPr lang="en-US" dirty="0"/>
          </a:p>
        </p:txBody>
      </p:sp>
      <p:sp>
        <p:nvSpPr>
          <p:cNvPr id="5" name="Slide Number Placeholder 3">
            <a:extLst>
              <a:ext uri="{FF2B5EF4-FFF2-40B4-BE49-F238E27FC236}">
                <a16:creationId xmlns:a16="http://schemas.microsoft.com/office/drawing/2014/main" id="{C414E710-F1F3-A372-5B37-FA3C43D99FA3}"/>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12</a:t>
            </a:fld>
            <a:endParaRPr lang="en-US" dirty="0"/>
          </a:p>
        </p:txBody>
      </p:sp>
    </p:spTree>
    <p:extLst>
      <p:ext uri="{BB962C8B-B14F-4D97-AF65-F5344CB8AC3E}">
        <p14:creationId xmlns:p14="http://schemas.microsoft.com/office/powerpoint/2010/main" val="656426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37D681-2619-9AA5-3C74-33D73BEAF7C5}"/>
              </a:ext>
            </a:extLst>
          </p:cNvPr>
          <p:cNvSpPr>
            <a:spLocks noGrp="1"/>
          </p:cNvSpPr>
          <p:nvPr>
            <p:ph type="title"/>
          </p:nvPr>
        </p:nvSpPr>
        <p:spPr/>
        <p:txBody>
          <a:bodyPr/>
          <a:lstStyle/>
          <a:p>
            <a:r>
              <a:rPr lang="en-US" dirty="0"/>
              <a:t>Section 2</a:t>
            </a:r>
            <a:r>
              <a:rPr lang="en-US" sz="3600" dirty="0">
                <a:cs typeface="Arial" charset="0"/>
              </a:rPr>
              <a:t>: </a:t>
            </a:r>
            <a:r>
              <a:rPr lang="en-US" dirty="0"/>
              <a:t>Objective</a:t>
            </a:r>
          </a:p>
        </p:txBody>
      </p:sp>
      <p:sp>
        <p:nvSpPr>
          <p:cNvPr id="4" name="Content Placeholder 3">
            <a:extLst>
              <a:ext uri="{FF2B5EF4-FFF2-40B4-BE49-F238E27FC236}">
                <a16:creationId xmlns:a16="http://schemas.microsoft.com/office/drawing/2014/main" id="{0FE745C1-3DBD-3EEB-0FDB-EE8CB700D2C5}"/>
              </a:ext>
            </a:extLst>
          </p:cNvPr>
          <p:cNvSpPr>
            <a:spLocks noGrp="1"/>
          </p:cNvSpPr>
          <p:nvPr>
            <p:ph idx="1"/>
          </p:nvPr>
        </p:nvSpPr>
        <p:spPr/>
        <p:txBody>
          <a:bodyPr/>
          <a:lstStyle/>
          <a:p>
            <a:r>
              <a:rPr lang="en-US" sz="2400" dirty="0"/>
              <a:t>Identify the current needs of individuals, the community, and staff.</a:t>
            </a:r>
            <a:endParaRPr lang="en-US" dirty="0"/>
          </a:p>
          <a:p>
            <a:endParaRPr lang="en-US" dirty="0"/>
          </a:p>
        </p:txBody>
      </p:sp>
      <p:sp>
        <p:nvSpPr>
          <p:cNvPr id="5" name="Slide Number Placeholder 3">
            <a:extLst>
              <a:ext uri="{FF2B5EF4-FFF2-40B4-BE49-F238E27FC236}">
                <a16:creationId xmlns:a16="http://schemas.microsoft.com/office/drawing/2014/main" id="{71FA63DB-09D3-12EE-2D85-E28B8975D601}"/>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13</a:t>
            </a:fld>
            <a:endParaRPr lang="en-US" dirty="0"/>
          </a:p>
        </p:txBody>
      </p:sp>
    </p:spTree>
    <p:extLst>
      <p:ext uri="{BB962C8B-B14F-4D97-AF65-F5344CB8AC3E}">
        <p14:creationId xmlns:p14="http://schemas.microsoft.com/office/powerpoint/2010/main" val="2940144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Current and Upcoming Phases of the Disaster</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a:xfrm>
            <a:off x="838200" y="1158763"/>
            <a:ext cx="10515600" cy="489733"/>
          </a:xfrm>
        </p:spPr>
        <p:txBody>
          <a:bodyPr/>
          <a:lstStyle/>
          <a:p>
            <a:pPr marL="0" indent="0">
              <a:buNone/>
            </a:pPr>
            <a:r>
              <a:rPr lang="en-US" dirty="0"/>
              <a:t>What phase are you in?</a:t>
            </a:r>
          </a:p>
        </p:txBody>
      </p:sp>
      <p:pic>
        <p:nvPicPr>
          <p:cNvPr id="6" name="Picture 2" descr="Typical Phases of Disaster graphic, which illustrates from left to right, the general progression of the disaster effects and reactions on communities.&#10;The first is the Pre-Disaster Phase where the amount of warning a community receives varies by the type of disaster. Perceived threat varies depending on many factors.&#10;Next is the Impact Phase. The greater the scope, community destruction, and personal losses associated with the disaster, the greater the psychosocial effects.&#10;Next is the Heroic Phase which is characterized by high altruism among both survivors and emergency responders.&#10;In the following weeks and months is the Honeymoon Phase where survivors feel a short-lived sense of optimism.&#10;Over time, survivors go through an inventory process where they recognize the limits of available disaster assistance.&#10;This leads into the Disillusionment Phase where survivors are coming to grips with reality of their situation. Certain trigger events, such as the anniversary of the disaster, can prompt survivors to re-experience negative emotions related to the disaster.&#10;Lastly, during the Reconstruction Phase, survivors experience setbacks and work through their grief, eventually readjusting to their new surrounding and situations.&#10;Adapted from CMHS, 2000">
            <a:extLst>
              <a:ext uri="{FF2B5EF4-FFF2-40B4-BE49-F238E27FC236}">
                <a16:creationId xmlns:a16="http://schemas.microsoft.com/office/drawing/2014/main" id="{7589901D-21B2-042E-05FA-B52208DA846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840" y="1888096"/>
            <a:ext cx="7479760" cy="470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a:extLst>
              <a:ext uri="{FF2B5EF4-FFF2-40B4-BE49-F238E27FC236}">
                <a16:creationId xmlns:a16="http://schemas.microsoft.com/office/drawing/2014/main" id="{CFDF7095-BCB5-704C-A528-2127E13CC3B4}"/>
              </a:ext>
            </a:extLst>
          </p:cNvPr>
          <p:cNvSpPr txBox="1">
            <a:spLocks noChangeArrowheads="1"/>
          </p:cNvSpPr>
          <p:nvPr/>
        </p:nvSpPr>
        <p:spPr bwMode="auto">
          <a:xfrm>
            <a:off x="8371265" y="4238532"/>
            <a:ext cx="2840865" cy="175432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algn="l" eaLnBrk="1" hangingPunct="1">
              <a:spcAft>
                <a:spcPts val="1000"/>
              </a:spcAft>
            </a:pPr>
            <a:r>
              <a:rPr lang="en-US" sz="1200" u="none" dirty="0">
                <a:latin typeface="Calibri" pitchFamily="34" charset="0"/>
                <a:cs typeface="Arial" charset="0"/>
              </a:rPr>
              <a:t>Source: Zunin/Myers, as cited in DeWolfe, D. J. (2000). Training manual for mental health and human service workers in major disasters (Publication No. ADM 90-538). U.S. Department of Health and Human Services, Substance Abuse and Mental Health Services Administration, Center for Mental Health Services. ERIC. </a:t>
            </a:r>
            <a:r>
              <a:rPr lang="en-US" sz="1200" u="none" dirty="0">
                <a:latin typeface="Calibri" pitchFamily="34" charset="0"/>
                <a:cs typeface="Arial" charset="0"/>
                <a:hlinkClick r:id="rId4"/>
              </a:rPr>
              <a:t>https://eric.ed.gov/?id=ED459383</a:t>
            </a:r>
            <a:r>
              <a:rPr lang="en-US" sz="1200" u="none" dirty="0">
                <a:latin typeface="Calibri" pitchFamily="34" charset="0"/>
                <a:cs typeface="Arial" charset="0"/>
              </a:rPr>
              <a:t> </a:t>
            </a:r>
            <a:endParaRPr lang="en-US" sz="1200" b="1" u="none" dirty="0">
              <a:cs typeface="Arial" charset="0"/>
            </a:endParaRPr>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14</a:t>
            </a:fld>
            <a:endParaRPr lang="en-US" dirty="0"/>
          </a:p>
        </p:txBody>
      </p:sp>
    </p:spTree>
    <p:extLst>
      <p:ext uri="{BB962C8B-B14F-4D97-AF65-F5344CB8AC3E}">
        <p14:creationId xmlns:p14="http://schemas.microsoft.com/office/powerpoint/2010/main" val="4012361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normAutofit fontScale="90000"/>
          </a:bodyPr>
          <a:lstStyle/>
          <a:p>
            <a:r>
              <a:rPr lang="en-US" dirty="0"/>
              <a:t>Current and Upcoming Phases of the Disaster (cont. 1)</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228600" lvl="1" indent="0" eaLnBrk="1" hangingPunct="1">
              <a:lnSpc>
                <a:spcPct val="90000"/>
              </a:lnSpc>
              <a:buNone/>
            </a:pPr>
            <a:r>
              <a:rPr lang="en-US" sz="2600" dirty="0"/>
              <a:t>Disillusionment phase:</a:t>
            </a:r>
          </a:p>
          <a:p>
            <a:pPr lvl="2" eaLnBrk="1" hangingPunct="1">
              <a:lnSpc>
                <a:spcPct val="90000"/>
              </a:lnSpc>
              <a:spcBef>
                <a:spcPts val="600"/>
              </a:spcBef>
              <a:spcAft>
                <a:spcPts val="600"/>
              </a:spcAft>
            </a:pPr>
            <a:r>
              <a:rPr lang="en-US" sz="2400" dirty="0"/>
              <a:t>Stress and fatigue take a toll.</a:t>
            </a:r>
          </a:p>
          <a:p>
            <a:pPr lvl="2" eaLnBrk="1" hangingPunct="1">
              <a:lnSpc>
                <a:spcPct val="90000"/>
              </a:lnSpc>
              <a:spcBef>
                <a:spcPts val="600"/>
              </a:spcBef>
              <a:spcAft>
                <a:spcPts val="600"/>
              </a:spcAft>
            </a:pPr>
            <a:r>
              <a:rPr lang="en-US" sz="2400" dirty="0"/>
              <a:t>Optimism turns into discouragement.</a:t>
            </a:r>
          </a:p>
          <a:p>
            <a:pPr lvl="2" eaLnBrk="1" hangingPunct="1">
              <a:lnSpc>
                <a:spcPct val="90000"/>
              </a:lnSpc>
              <a:spcBef>
                <a:spcPts val="600"/>
              </a:spcBef>
              <a:spcAft>
                <a:spcPts val="600"/>
              </a:spcAft>
            </a:pPr>
            <a:r>
              <a:rPr lang="en-US" sz="2400" dirty="0"/>
              <a:t>There may be an increased need for substance use services.</a:t>
            </a:r>
          </a:p>
          <a:p>
            <a:pPr lvl="2" eaLnBrk="1" hangingPunct="1">
              <a:lnSpc>
                <a:spcPct val="90000"/>
              </a:lnSpc>
              <a:spcBef>
                <a:spcPts val="600"/>
              </a:spcBef>
              <a:spcAft>
                <a:spcPts val="600"/>
              </a:spcAft>
            </a:pPr>
            <a:r>
              <a:rPr lang="en-US" sz="2400" dirty="0"/>
              <a:t>The larger community returns to business as usual.</a:t>
            </a:r>
          </a:p>
          <a:p>
            <a:pPr lvl="2" eaLnBrk="1" hangingPunct="1">
              <a:lnSpc>
                <a:spcPct val="90000"/>
              </a:lnSpc>
              <a:spcBef>
                <a:spcPts val="600"/>
              </a:spcBef>
              <a:spcAft>
                <a:spcPts val="600"/>
              </a:spcAft>
            </a:pPr>
            <a:r>
              <a:rPr lang="en-US" sz="2400" dirty="0"/>
              <a:t>The CCP may have an increased demand for services as individuals and communities become ready to accept support.</a:t>
            </a:r>
          </a:p>
          <a:p>
            <a:pPr lvl="2" eaLnBrk="1" hangingPunct="1">
              <a:lnSpc>
                <a:spcPct val="90000"/>
              </a:lnSpc>
              <a:spcBef>
                <a:spcPts val="600"/>
              </a:spcBef>
              <a:spcAft>
                <a:spcPts val="600"/>
              </a:spcAft>
            </a:pPr>
            <a:r>
              <a:rPr lang="en-US" sz="2400" dirty="0"/>
              <a:t>Reality of losses sets in. </a:t>
            </a:r>
          </a:p>
          <a:p>
            <a:pPr lvl="2" eaLnBrk="1" hangingPunct="1">
              <a:lnSpc>
                <a:spcPct val="90000"/>
              </a:lnSpc>
              <a:spcBef>
                <a:spcPts val="600"/>
              </a:spcBef>
              <a:spcAft>
                <a:spcPts val="600"/>
              </a:spcAft>
            </a:pPr>
            <a:r>
              <a:rPr lang="en-US" sz="2400" dirty="0"/>
              <a:t>Diminishing assistance leads to feelings of abandonment.</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15</a:t>
            </a:fld>
            <a:endParaRPr lang="en-US" dirty="0"/>
          </a:p>
        </p:txBody>
      </p:sp>
    </p:spTree>
    <p:extLst>
      <p:ext uri="{BB962C8B-B14F-4D97-AF65-F5344CB8AC3E}">
        <p14:creationId xmlns:p14="http://schemas.microsoft.com/office/powerpoint/2010/main" val="1891574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normAutofit fontScale="90000"/>
          </a:bodyPr>
          <a:lstStyle/>
          <a:p>
            <a:r>
              <a:rPr lang="en-US" dirty="0"/>
              <a:t>Current and Upcoming Phases of the Disaster (cont. 2)</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228600" lvl="1" indent="0" eaLnBrk="1" hangingPunct="1">
              <a:lnSpc>
                <a:spcPct val="90000"/>
              </a:lnSpc>
              <a:buNone/>
            </a:pPr>
            <a:r>
              <a:rPr lang="en-US" sz="2600" dirty="0"/>
              <a:t>Reconstruction phase:</a:t>
            </a:r>
          </a:p>
          <a:p>
            <a:pPr lvl="2" eaLnBrk="1" hangingPunct="1">
              <a:lnSpc>
                <a:spcPct val="90000"/>
              </a:lnSpc>
              <a:spcBef>
                <a:spcPts val="1200"/>
              </a:spcBef>
              <a:spcAft>
                <a:spcPts val="600"/>
              </a:spcAft>
            </a:pPr>
            <a:r>
              <a:rPr lang="en-US" sz="2400" dirty="0"/>
              <a:t>Individuals and communities begin to assume responsibility for rebuilding their lives.</a:t>
            </a:r>
          </a:p>
          <a:p>
            <a:pPr lvl="2" eaLnBrk="1" hangingPunct="1">
              <a:lnSpc>
                <a:spcPct val="90000"/>
              </a:lnSpc>
              <a:spcBef>
                <a:spcPts val="1200"/>
              </a:spcBef>
              <a:spcAft>
                <a:spcPts val="600"/>
              </a:spcAft>
            </a:pPr>
            <a:r>
              <a:rPr lang="en-US" sz="2400" dirty="0"/>
              <a:t>People begin to adjust to new circumstances.</a:t>
            </a:r>
          </a:p>
          <a:p>
            <a:pPr lvl="2" eaLnBrk="1" hangingPunct="1">
              <a:lnSpc>
                <a:spcPct val="90000"/>
              </a:lnSpc>
              <a:spcBef>
                <a:spcPts val="1200"/>
              </a:spcBef>
              <a:spcAft>
                <a:spcPts val="600"/>
              </a:spcAft>
            </a:pPr>
            <a:r>
              <a:rPr lang="en-US" sz="2400" dirty="0"/>
              <a:t>There is recognition of growth and opportunity.</a:t>
            </a:r>
          </a:p>
          <a:p>
            <a:pPr lvl="2" eaLnBrk="1" hangingPunct="1">
              <a:lnSpc>
                <a:spcPct val="90000"/>
              </a:lnSpc>
              <a:spcBef>
                <a:spcPts val="1200"/>
              </a:spcBef>
              <a:spcAft>
                <a:spcPts val="600"/>
              </a:spcAft>
            </a:pPr>
            <a:r>
              <a:rPr lang="en-US" sz="2400" dirty="0"/>
              <a:t>The reconstruction process may continue for years. </a:t>
            </a:r>
          </a:p>
          <a:p>
            <a:pPr lvl="2" eaLnBrk="1" hangingPunct="1">
              <a:lnSpc>
                <a:spcPct val="90000"/>
              </a:lnSpc>
              <a:spcBef>
                <a:spcPts val="1200"/>
              </a:spcBef>
              <a:spcAft>
                <a:spcPts val="600"/>
              </a:spcAft>
            </a:pPr>
            <a:r>
              <a:rPr lang="en-US" sz="2400" dirty="0"/>
              <a:t>People adjust to a new “normal,” while continuing to grieve losses.</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16</a:t>
            </a:fld>
            <a:endParaRPr lang="en-US" dirty="0"/>
          </a:p>
        </p:txBody>
      </p:sp>
    </p:spTree>
    <p:extLst>
      <p:ext uri="{BB962C8B-B14F-4D97-AF65-F5344CB8AC3E}">
        <p14:creationId xmlns:p14="http://schemas.microsoft.com/office/powerpoint/2010/main" val="2887480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Working Group Discussions</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228600" lvl="1" indent="0" eaLnBrk="1" hangingPunct="1">
              <a:buNone/>
            </a:pPr>
            <a:r>
              <a:rPr lang="en-US" sz="2600" dirty="0"/>
              <a:t>Decide which topic you want to discuss:</a:t>
            </a:r>
          </a:p>
          <a:p>
            <a:pPr lvl="2" eaLnBrk="1" hangingPunct="1"/>
            <a:r>
              <a:rPr lang="en-US" sz="2400" dirty="0"/>
              <a:t>Individual needs</a:t>
            </a:r>
          </a:p>
          <a:p>
            <a:pPr lvl="2" eaLnBrk="1" hangingPunct="1"/>
            <a:r>
              <a:rPr lang="en-US" sz="2400" dirty="0"/>
              <a:t>Community needs</a:t>
            </a:r>
          </a:p>
          <a:p>
            <a:pPr lvl="2" eaLnBrk="1" hangingPunct="1"/>
            <a:r>
              <a:rPr lang="en-US" sz="2400" dirty="0"/>
              <a:t>Staff needs</a:t>
            </a:r>
          </a:p>
          <a:p>
            <a:pPr marL="228600" lvl="1" indent="0" eaLnBrk="1" hangingPunct="1">
              <a:buNone/>
            </a:pPr>
            <a:r>
              <a:rPr lang="en-US" sz="2600" dirty="0"/>
              <a:t>In your working group:</a:t>
            </a:r>
          </a:p>
          <a:p>
            <a:pPr lvl="2" eaLnBrk="1" hangingPunct="1"/>
            <a:r>
              <a:rPr lang="en-US" sz="2400" dirty="0"/>
              <a:t>Choose a facilitator, reporter, and presenter.</a:t>
            </a:r>
          </a:p>
          <a:p>
            <a:pPr lvl="2" eaLnBrk="1" hangingPunct="1"/>
            <a:r>
              <a:rPr lang="en-US" sz="2400" dirty="0"/>
              <a:t>Discuss the questions listed in your workbook for your topic.</a:t>
            </a:r>
          </a:p>
          <a:p>
            <a:pPr lvl="2" eaLnBrk="1" hangingPunct="1"/>
            <a:r>
              <a:rPr lang="en-US" sz="2400" dirty="0"/>
              <a:t>You have 20 minutes for your discussion.</a:t>
            </a:r>
          </a:p>
          <a:p>
            <a:pPr lvl="2" eaLnBrk="1" hangingPunct="1"/>
            <a:r>
              <a:rPr lang="en-US" sz="2400" dirty="0"/>
              <a:t>Be prepared to present your recommendations for future directions </a:t>
            </a:r>
            <a:br>
              <a:rPr lang="en-US" sz="2400" dirty="0"/>
            </a:br>
            <a:r>
              <a:rPr lang="en-US" sz="2400" dirty="0"/>
              <a:t>to the rest of the group.</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17</a:t>
            </a:fld>
            <a:endParaRPr lang="en-US" dirty="0"/>
          </a:p>
        </p:txBody>
      </p:sp>
    </p:spTree>
    <p:extLst>
      <p:ext uri="{BB962C8B-B14F-4D97-AF65-F5344CB8AC3E}">
        <p14:creationId xmlns:p14="http://schemas.microsoft.com/office/powerpoint/2010/main" val="176035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Working Group Presentations</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pPr>
            <a:r>
              <a:rPr lang="en-US" dirty="0"/>
              <a:t>Present the following:</a:t>
            </a:r>
          </a:p>
          <a:p>
            <a:r>
              <a:rPr lang="en-US" dirty="0"/>
              <a:t>A brief summary of the current status of needs</a:t>
            </a:r>
          </a:p>
          <a:p>
            <a:r>
              <a:rPr lang="en-US" dirty="0"/>
              <a:t>The recommendations your group is making for future actions</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18</a:t>
            </a:fld>
            <a:endParaRPr lang="en-US" dirty="0"/>
          </a:p>
        </p:txBody>
      </p:sp>
    </p:spTree>
    <p:extLst>
      <p:ext uri="{BB962C8B-B14F-4D97-AF65-F5344CB8AC3E}">
        <p14:creationId xmlns:p14="http://schemas.microsoft.com/office/powerpoint/2010/main" val="1377615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sz="3600" dirty="0"/>
              <a:t>Section 3</a:t>
            </a:r>
            <a:r>
              <a:rPr lang="en-US" sz="3600" dirty="0">
                <a:cs typeface="Arial" charset="0"/>
              </a:rPr>
              <a:t>: Crisis Counseling Services and Skills</a:t>
            </a:r>
            <a:endParaRPr lang="en-US" dirty="0"/>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eaLnBrk="1" hangingPunct="1">
              <a:spcBef>
                <a:spcPct val="40000"/>
              </a:spcBef>
            </a:pPr>
            <a:r>
              <a:rPr lang="en-US" sz="3200" dirty="0"/>
              <a:t>Crisis Counseling Services at Midprogram</a:t>
            </a:r>
          </a:p>
          <a:p>
            <a:pPr eaLnBrk="1" hangingPunct="1">
              <a:spcBef>
                <a:spcPct val="40000"/>
              </a:spcBef>
            </a:pPr>
            <a:r>
              <a:rPr lang="en-US" sz="3200" dirty="0"/>
              <a:t>Group Crisis Counseling</a:t>
            </a:r>
          </a:p>
          <a:p>
            <a:pPr eaLnBrk="1" hangingPunct="1">
              <a:spcBef>
                <a:spcPct val="40000"/>
              </a:spcBef>
            </a:pPr>
            <a:r>
              <a:rPr lang="en-US" sz="3200" dirty="0"/>
              <a:t>Community Networking</a:t>
            </a:r>
          </a:p>
          <a:p>
            <a:pPr eaLnBrk="1" hangingPunct="1">
              <a:spcBef>
                <a:spcPct val="40000"/>
              </a:spcBef>
            </a:pPr>
            <a:r>
              <a:rPr lang="en-US" sz="3200" dirty="0"/>
              <a:t>Assessment and Referral</a:t>
            </a:r>
          </a:p>
          <a:p>
            <a:pPr eaLnBrk="1" hangingPunct="1">
              <a:spcBef>
                <a:spcPct val="40000"/>
              </a:spcBef>
            </a:pPr>
            <a:r>
              <a:rPr lang="en-US" sz="3200" dirty="0"/>
              <a:t>Public Education</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19</a:t>
            </a:fld>
            <a:endParaRPr lang="en-US" dirty="0"/>
          </a:p>
        </p:txBody>
      </p:sp>
    </p:spTree>
    <p:extLst>
      <p:ext uri="{BB962C8B-B14F-4D97-AF65-F5344CB8AC3E}">
        <p14:creationId xmlns:p14="http://schemas.microsoft.com/office/powerpoint/2010/main" val="2752233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Section 3</a:t>
            </a:r>
            <a:r>
              <a:rPr lang="en-US" sz="3600" dirty="0">
                <a:cs typeface="Arial" charset="0"/>
              </a:rPr>
              <a:t>: </a:t>
            </a:r>
            <a:r>
              <a:rPr lang="en-US" dirty="0"/>
              <a:t>Objective</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r>
              <a:rPr lang="en-US" sz="2400" dirty="0"/>
              <a:t>Identify current service needs, and utilize appropriate skills.</a:t>
            </a:r>
            <a:endParaRPr lang="en-US" dirty="0"/>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20</a:t>
            </a:fld>
            <a:endParaRPr lang="en-US" dirty="0"/>
          </a:p>
        </p:txBody>
      </p:sp>
    </p:spTree>
    <p:extLst>
      <p:ext uri="{BB962C8B-B14F-4D97-AF65-F5344CB8AC3E}">
        <p14:creationId xmlns:p14="http://schemas.microsoft.com/office/powerpoint/2010/main" val="3055216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Crisis Counseling Services at Midprogram</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a:xfrm>
            <a:off x="838200" y="1158763"/>
            <a:ext cx="10515600" cy="554127"/>
          </a:xfrm>
        </p:spPr>
        <p:txBody>
          <a:bodyPr/>
          <a:lstStyle/>
          <a:p>
            <a:pPr marL="0" indent="0">
              <a:buNone/>
            </a:pPr>
            <a:r>
              <a:rPr lang="en-US" dirty="0"/>
              <a:t>CCP reach of services: What services are you currently providing?</a:t>
            </a:r>
          </a:p>
          <a:p>
            <a:endParaRPr lang="en-US" dirty="0"/>
          </a:p>
        </p:txBody>
      </p:sp>
      <p:grpSp>
        <p:nvGrpSpPr>
          <p:cNvPr id="9" name="Group 8" descr="Reach of Services graphic which depicts a vertical scale which starts at &quot;Higher-Intensity/Lower-Volume Services&quot; and rises to &quot;Lower-Intensity/Higher-Volume Services&quot;&#10;&#10;Primary Services  identified as follows:&#10;-Public Education Presentations &#10;-Community Networking &#10;-Support Groups &#10;-Brief Educational or Supportive Contact &#10;-Assessment, Referral, and Resource Linkage &#10;-Individual/Family Crisis Counseling &#10;&#10;Secondary Services identified as follows:&#10;-Media and Public Service Announcements &#10;-Distribution of Educational Material ">
            <a:extLst>
              <a:ext uri="{FF2B5EF4-FFF2-40B4-BE49-F238E27FC236}">
                <a16:creationId xmlns:a16="http://schemas.microsoft.com/office/drawing/2014/main" id="{6C33E89E-28CE-B4D3-93A9-C29E83C46EF5}"/>
              </a:ext>
            </a:extLst>
          </p:cNvPr>
          <p:cNvGrpSpPr/>
          <p:nvPr/>
        </p:nvGrpSpPr>
        <p:grpSpPr>
          <a:xfrm>
            <a:off x="2355761" y="1849458"/>
            <a:ext cx="5105400" cy="4449742"/>
            <a:chOff x="2355761" y="1849458"/>
            <a:chExt cx="5105400" cy="4449742"/>
          </a:xfrm>
        </p:grpSpPr>
        <p:pic>
          <p:nvPicPr>
            <p:cNvPr id="2" name="Picture 1" descr="Reach of Services graphic which depicts a vertical scale which starts at &quot;Higher-Intensity/Lower-Volume Services&quot; and rises to &quot;Lower-Intensity/Higher-Volume Services&quot;&#10;&#10;Primary Services  identified as follows:&#10;-Public Education Presentations &#10;-Community Networking &#10;-Support Groups &#10;-Brief Educational or Supportive Contact &#10;-Assessment, Referral, and Resource Linkage &#10;-Individual/Family Crisis Counseling &#10;&#10;Secondary Services identified as follows:&#10;-Media and Public Service Announcements &#10;-Distribution of Educational Material &#10;&#10;">
              <a:extLst>
                <a:ext uri="{FF2B5EF4-FFF2-40B4-BE49-F238E27FC236}">
                  <a16:creationId xmlns:a16="http://schemas.microsoft.com/office/drawing/2014/main" id="{5942E290-A56F-1D3C-CA81-257034777B4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618"/>
            <a:stretch/>
          </p:blipFill>
          <p:spPr bwMode="auto">
            <a:xfrm>
              <a:off x="2355761" y="1849458"/>
              <a:ext cx="5105400" cy="40433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a:extLst>
                <a:ext uri="{FF2B5EF4-FFF2-40B4-BE49-F238E27FC236}">
                  <a16:creationId xmlns:a16="http://schemas.microsoft.com/office/drawing/2014/main" id="{5F491B75-5C6B-C31D-3825-BAA92FB38D0B}"/>
                </a:ext>
              </a:extLst>
            </p:cNvPr>
            <p:cNvSpPr/>
            <p:nvPr/>
          </p:nvSpPr>
          <p:spPr>
            <a:xfrm>
              <a:off x="2794000" y="5905500"/>
              <a:ext cx="3937000" cy="39370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005996"/>
                  </a:solidFill>
                </a:rPr>
                <a:t>Blue = Primary Services	</a:t>
              </a:r>
              <a:r>
                <a:rPr lang="en-US" sz="1200" b="1" dirty="0">
                  <a:solidFill>
                    <a:srgbClr val="5F8356"/>
                  </a:solidFill>
                </a:rPr>
                <a:t>Green* = Secondary Services</a:t>
              </a:r>
            </a:p>
          </p:txBody>
        </p:sp>
        <p:sp>
          <p:nvSpPr>
            <p:cNvPr id="7" name="Rectangle 6">
              <a:extLst>
                <a:ext uri="{FF2B5EF4-FFF2-40B4-BE49-F238E27FC236}">
                  <a16:creationId xmlns:a16="http://schemas.microsoft.com/office/drawing/2014/main" id="{F4BE8717-BD25-5DD8-DF7D-A16107607B5C}"/>
                </a:ext>
              </a:extLst>
            </p:cNvPr>
            <p:cNvSpPr/>
            <p:nvPr/>
          </p:nvSpPr>
          <p:spPr>
            <a:xfrm>
              <a:off x="5905500" y="2317750"/>
              <a:ext cx="292100" cy="3937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5F8356"/>
                  </a:solidFill>
                </a:rPr>
                <a:t>*</a:t>
              </a:r>
            </a:p>
          </p:txBody>
        </p:sp>
        <p:sp>
          <p:nvSpPr>
            <p:cNvPr id="8" name="Rectangle 7">
              <a:extLst>
                <a:ext uri="{FF2B5EF4-FFF2-40B4-BE49-F238E27FC236}">
                  <a16:creationId xmlns:a16="http://schemas.microsoft.com/office/drawing/2014/main" id="{A2C2275F-EA24-1154-B618-A4C78AE6D008}"/>
                </a:ext>
              </a:extLst>
            </p:cNvPr>
            <p:cNvSpPr/>
            <p:nvPr/>
          </p:nvSpPr>
          <p:spPr>
            <a:xfrm>
              <a:off x="6254750" y="2800350"/>
              <a:ext cx="292100" cy="3937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5F8356"/>
                  </a:solidFill>
                </a:rPr>
                <a:t>*</a:t>
              </a:r>
            </a:p>
          </p:txBody>
        </p:sp>
      </p:gr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21</a:t>
            </a:fld>
            <a:endParaRPr lang="en-US" dirty="0"/>
          </a:p>
        </p:txBody>
      </p:sp>
    </p:spTree>
    <p:extLst>
      <p:ext uri="{BB962C8B-B14F-4D97-AF65-F5344CB8AC3E}">
        <p14:creationId xmlns:p14="http://schemas.microsoft.com/office/powerpoint/2010/main" val="1211175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Crisis Counseling Services at Midprogram (cont. 1)</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a:xfrm>
            <a:off x="838199" y="1158763"/>
            <a:ext cx="10198995" cy="4991184"/>
          </a:xfrm>
        </p:spPr>
        <p:txBody>
          <a:bodyPr/>
          <a:lstStyle/>
          <a:p>
            <a:pPr>
              <a:buNone/>
            </a:pPr>
            <a:r>
              <a:rPr lang="en-US" sz="2800" dirty="0"/>
              <a:t>Midprogram is a time to do the following:</a:t>
            </a:r>
          </a:p>
          <a:p>
            <a:r>
              <a:rPr lang="en-US" sz="2400" dirty="0"/>
              <a:t>Increase focus on group crisis counseling services, community support, networking, and public education.</a:t>
            </a:r>
          </a:p>
          <a:p>
            <a:r>
              <a:rPr lang="en-US" sz="2400" dirty="0"/>
              <a:t>Continue individual/family crisis counseling and targeted outreach.</a:t>
            </a:r>
          </a:p>
          <a:p>
            <a:r>
              <a:rPr lang="en-US" sz="2400" dirty="0"/>
              <a:t>Use data to adapt outreach strategies.</a:t>
            </a:r>
          </a:p>
          <a:p>
            <a:r>
              <a:rPr lang="en-US" sz="2400" dirty="0"/>
              <a:t>Learn from challenges and strengthen crisis counseling skills.</a:t>
            </a:r>
          </a:p>
          <a:p>
            <a:r>
              <a:rPr lang="en-US" sz="2400" dirty="0"/>
              <a:t>Facilitate referral of individuals and families to existing long-term community resources by utilizing the assessment and referral tools.</a:t>
            </a:r>
          </a:p>
          <a:p>
            <a:r>
              <a:rPr lang="en-US" sz="2400" dirty="0"/>
              <a:t>Build connections to community-based services that will continue after the CCP has ended.</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22</a:t>
            </a:fld>
            <a:endParaRPr lang="en-US" dirty="0"/>
          </a:p>
        </p:txBody>
      </p:sp>
    </p:spTree>
    <p:extLst>
      <p:ext uri="{BB962C8B-B14F-4D97-AF65-F5344CB8AC3E}">
        <p14:creationId xmlns:p14="http://schemas.microsoft.com/office/powerpoint/2010/main" val="10668559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Crisis Counseling Services at Midprogram (cont. 2)</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a:xfrm>
            <a:off x="838200" y="1158763"/>
            <a:ext cx="10515600" cy="592764"/>
          </a:xfrm>
        </p:spPr>
        <p:txBody>
          <a:bodyPr/>
          <a:lstStyle/>
          <a:p>
            <a:pPr marL="0" indent="0">
              <a:buNone/>
            </a:pPr>
            <a:r>
              <a:rPr lang="en-US" dirty="0"/>
              <a:t>Additional Crisis Counseling Skills and Resources </a:t>
            </a:r>
          </a:p>
        </p:txBody>
      </p:sp>
      <p:pic>
        <p:nvPicPr>
          <p:cNvPr id="7" name="Picture 6" descr="NCTSN About PFA webpage. ">
            <a:extLst>
              <a:ext uri="{FF2B5EF4-FFF2-40B4-BE49-F238E27FC236}">
                <a16:creationId xmlns:a16="http://schemas.microsoft.com/office/drawing/2014/main" id="{9E7838FE-A84D-D3F6-11CC-98610F3CC6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8965" y="2018667"/>
            <a:ext cx="3297498" cy="1894048"/>
          </a:xfrm>
          <a:prstGeom prst="rect">
            <a:avLst/>
          </a:prstGeom>
          <a:ln>
            <a:solidFill>
              <a:schemeClr val="tx1"/>
            </a:solidFill>
          </a:ln>
        </p:spPr>
      </p:pic>
      <p:pic>
        <p:nvPicPr>
          <p:cNvPr id="9" name="Picture 8" descr="Skills for Psychological Recovery National Center for PTSD webpage. ">
            <a:extLst>
              <a:ext uri="{FF2B5EF4-FFF2-40B4-BE49-F238E27FC236}">
                <a16:creationId xmlns:a16="http://schemas.microsoft.com/office/drawing/2014/main" id="{449629C3-4355-199B-E795-315EA0F072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8965" y="4179855"/>
            <a:ext cx="3297498" cy="1894048"/>
          </a:xfrm>
          <a:prstGeom prst="rect">
            <a:avLst/>
          </a:prstGeom>
          <a:ln>
            <a:solidFill>
              <a:schemeClr val="tx1"/>
            </a:solidFill>
          </a:ln>
        </p:spPr>
      </p:pic>
      <p:sp>
        <p:nvSpPr>
          <p:cNvPr id="2" name="TextBox 1">
            <a:extLst>
              <a:ext uri="{FF2B5EF4-FFF2-40B4-BE49-F238E27FC236}">
                <a16:creationId xmlns:a16="http://schemas.microsoft.com/office/drawing/2014/main" id="{09906251-2C0B-CB0F-9183-25CAAF12504F}"/>
              </a:ext>
            </a:extLst>
          </p:cNvPr>
          <p:cNvSpPr txBox="1"/>
          <p:nvPr/>
        </p:nvSpPr>
        <p:spPr>
          <a:xfrm>
            <a:off x="4816695" y="1970468"/>
            <a:ext cx="6163612" cy="3447098"/>
          </a:xfrm>
          <a:prstGeom prst="rect">
            <a:avLst/>
          </a:prstGeom>
          <a:noFill/>
        </p:spPr>
        <p:txBody>
          <a:bodyPr wrap="square" rtlCol="0">
            <a:spAutoFit/>
          </a:bodyPr>
          <a:lstStyle/>
          <a:p>
            <a:r>
              <a:rPr lang="en-US" sz="2000" dirty="0">
                <a:latin typeface="Yu Gothic Medium" panose="020B0500000000000000" pitchFamily="34" charset="-128"/>
                <a:ea typeface="Yu Gothic Medium" panose="020B0500000000000000" pitchFamily="34" charset="-128"/>
              </a:rPr>
              <a:t>Psychological First Aid (PFA): </a:t>
            </a:r>
            <a:r>
              <a:rPr lang="en-US" sz="2000" b="0" dirty="0">
                <a:latin typeface="Yu Gothic Medium" panose="020B0500000000000000" pitchFamily="34" charset="-128"/>
                <a:ea typeface="Yu Gothic Medium" panose="020B0500000000000000" pitchFamily="34" charset="-128"/>
                <a:hlinkClick r:id="rId5"/>
              </a:rPr>
              <a:t>https://www.nctsn.org/treatments-and-practices/psychological-first-aid-and-skills-for-psychological-recovery/about-pfa</a:t>
            </a:r>
            <a:r>
              <a:rPr lang="en-US" sz="2000" b="0" dirty="0">
                <a:latin typeface="Yu Gothic Medium" panose="020B0500000000000000" pitchFamily="34" charset="-128"/>
                <a:ea typeface="Yu Gothic Medium" panose="020B0500000000000000" pitchFamily="34" charset="-128"/>
              </a:rPr>
              <a:t> </a:t>
            </a:r>
          </a:p>
          <a:p>
            <a:endParaRPr lang="en-US" sz="2000" dirty="0">
              <a:latin typeface="Yu Gothic Medium" panose="020B0500000000000000" pitchFamily="34" charset="-128"/>
              <a:ea typeface="Yu Gothic Medium" panose="020B0500000000000000" pitchFamily="34" charset="-128"/>
            </a:endParaRPr>
          </a:p>
          <a:p>
            <a:endParaRPr lang="en-US" sz="2000" dirty="0">
              <a:latin typeface="Yu Gothic Medium" panose="020B0500000000000000" pitchFamily="34" charset="-128"/>
              <a:ea typeface="Yu Gothic Medium" panose="020B0500000000000000" pitchFamily="34" charset="-128"/>
            </a:endParaRPr>
          </a:p>
          <a:p>
            <a:endParaRPr lang="en-US" sz="2000" dirty="0">
              <a:latin typeface="Yu Gothic Medium" panose="020B0500000000000000" pitchFamily="34" charset="-128"/>
              <a:ea typeface="Yu Gothic Medium" panose="020B0500000000000000" pitchFamily="34" charset="-128"/>
            </a:endParaRPr>
          </a:p>
          <a:p>
            <a:r>
              <a:rPr lang="en-US" sz="2000" dirty="0">
                <a:latin typeface="Yu Gothic Medium" panose="020B0500000000000000" pitchFamily="34" charset="-128"/>
                <a:ea typeface="Yu Gothic Medium" panose="020B0500000000000000" pitchFamily="34" charset="-128"/>
              </a:rPr>
              <a:t>Skills for Psychological Recovery (SPR) </a:t>
            </a:r>
            <a:r>
              <a:rPr lang="en-US" sz="2000" b="0" kern="1200" dirty="0">
                <a:solidFill>
                  <a:schemeClr val="tx1"/>
                </a:solidFill>
                <a:latin typeface="Yu Gothic Medium" panose="020B0500000000000000" pitchFamily="34" charset="-128"/>
                <a:ea typeface="Yu Gothic Medium" panose="020B0500000000000000" pitchFamily="34" charset="-128"/>
                <a:hlinkClick r:id="rId6"/>
              </a:rPr>
              <a:t>https://www.ptsd.va.gov/professional/continuing_ed/skills_psychological_recovery.asp</a:t>
            </a:r>
            <a:r>
              <a:rPr lang="en-US" sz="2000" b="0" kern="1200" dirty="0">
                <a:solidFill>
                  <a:schemeClr val="tx1"/>
                </a:solidFill>
                <a:latin typeface="Yu Gothic Medium" panose="020B0500000000000000" pitchFamily="34" charset="-128"/>
                <a:ea typeface="Yu Gothic Medium" panose="020B0500000000000000" pitchFamily="34" charset="-128"/>
              </a:rPr>
              <a:t>  </a:t>
            </a:r>
            <a:endParaRPr lang="en-US" sz="2000" dirty="0">
              <a:latin typeface="Yu Gothic Medium" panose="020B0500000000000000" pitchFamily="34" charset="-128"/>
              <a:ea typeface="Yu Gothic Medium" panose="020B0500000000000000" pitchFamily="34" charset="-128"/>
            </a:endParaRP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23</a:t>
            </a:fld>
            <a:endParaRPr lang="en-US" dirty="0"/>
          </a:p>
        </p:txBody>
      </p:sp>
    </p:spTree>
    <p:extLst>
      <p:ext uri="{BB962C8B-B14F-4D97-AF65-F5344CB8AC3E}">
        <p14:creationId xmlns:p14="http://schemas.microsoft.com/office/powerpoint/2010/main" val="2594707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Crisis Counseling Services at Midprogram (cont. 3)</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pPr>
            <a:r>
              <a:rPr lang="en-US" dirty="0"/>
              <a:t>Crisis counseling skills self-assessment:</a:t>
            </a:r>
          </a:p>
          <a:p>
            <a:r>
              <a:rPr lang="en-US" dirty="0"/>
              <a:t>Complete the self-assessment in your workbook to identify your strengths and challenges in providing crisis counseling.</a:t>
            </a:r>
          </a:p>
          <a:p>
            <a:r>
              <a:rPr lang="en-US" dirty="0"/>
              <a:t>Discuss your results with a partner.</a:t>
            </a:r>
          </a:p>
          <a:p>
            <a:r>
              <a:rPr lang="en-US" dirty="0"/>
              <a:t>Prepare to share real-life examples with the group.</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24</a:t>
            </a:fld>
            <a:endParaRPr lang="en-US" dirty="0"/>
          </a:p>
        </p:txBody>
      </p:sp>
    </p:spTree>
    <p:extLst>
      <p:ext uri="{BB962C8B-B14F-4D97-AF65-F5344CB8AC3E}">
        <p14:creationId xmlns:p14="http://schemas.microsoft.com/office/powerpoint/2010/main" val="389231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Group Crisis Counseling</a:t>
            </a:r>
          </a:p>
        </p:txBody>
      </p:sp>
      <p:sp>
        <p:nvSpPr>
          <p:cNvPr id="6" name="TextBox 5">
            <a:extLst>
              <a:ext uri="{FF2B5EF4-FFF2-40B4-BE49-F238E27FC236}">
                <a16:creationId xmlns:a16="http://schemas.microsoft.com/office/drawing/2014/main" id="{696F6AEC-643E-B57E-2A58-DE00DE3886A3}"/>
              </a:ext>
            </a:extLst>
          </p:cNvPr>
          <p:cNvSpPr txBox="1"/>
          <p:nvPr/>
        </p:nvSpPr>
        <p:spPr>
          <a:xfrm>
            <a:off x="838200" y="1254479"/>
            <a:ext cx="2021707" cy="369332"/>
          </a:xfrm>
          <a:prstGeom prst="rect">
            <a:avLst/>
          </a:prstGeom>
          <a:noFill/>
        </p:spPr>
        <p:txBody>
          <a:bodyPr wrap="none" rtlCol="0">
            <a:spAutoFit/>
          </a:bodyPr>
          <a:lstStyle/>
          <a:p>
            <a:r>
              <a:rPr lang="en-US" u="sng" dirty="0">
                <a:latin typeface="Yu Gothic Medium" panose="020B0500000000000000" pitchFamily="34" charset="-128"/>
                <a:ea typeface="Yu Gothic Medium" panose="020B0500000000000000" pitchFamily="34" charset="-128"/>
              </a:rPr>
              <a:t>Activity Option A:</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a:xfrm>
            <a:off x="838200" y="1764070"/>
            <a:ext cx="9980054" cy="5197587"/>
          </a:xfrm>
        </p:spPr>
        <p:txBody>
          <a:bodyPr/>
          <a:lstStyle/>
          <a:p>
            <a:pPr marL="0" indent="0" eaLnBrk="1" hangingPunct="1">
              <a:buNone/>
            </a:pPr>
            <a:r>
              <a:rPr lang="en-US" sz="2400" dirty="0"/>
              <a:t>Finding, forming, and facilitating groups:</a:t>
            </a:r>
          </a:p>
          <a:p>
            <a:pPr marL="361950" indent="-361950"/>
            <a:r>
              <a:rPr lang="en-US" sz="2400" dirty="0"/>
              <a:t>For the topic assigned to your group, brainstorm a list of strategies or tips.</a:t>
            </a:r>
          </a:p>
          <a:p>
            <a:pPr marL="361950" indent="-361950"/>
            <a:r>
              <a:rPr lang="en-US" sz="2400" dirty="0"/>
              <a:t>You have 10 minutes.</a:t>
            </a:r>
          </a:p>
          <a:p>
            <a:pPr marL="590550" lvl="1" indent="-476250" eaLnBrk="1" hangingPunct="1">
              <a:buFontTx/>
              <a:buNone/>
            </a:pPr>
            <a:r>
              <a:rPr lang="en-US" dirty="0"/>
              <a:t>Remember the four ground rules of brainstorming:</a:t>
            </a:r>
          </a:p>
          <a:p>
            <a:pPr marL="361950" indent="-361950"/>
            <a:r>
              <a:rPr lang="en-US" sz="2400" dirty="0"/>
              <a:t>Focus on quantity.</a:t>
            </a:r>
          </a:p>
          <a:p>
            <a:pPr marL="361950" indent="-361950"/>
            <a:r>
              <a:rPr lang="en-US" sz="2400" dirty="0"/>
              <a:t>Withhold criticism.</a:t>
            </a:r>
          </a:p>
          <a:p>
            <a:pPr marL="361950" indent="-361950"/>
            <a:r>
              <a:rPr lang="en-US" sz="2400" dirty="0"/>
              <a:t>Welcome unusual ideas.</a:t>
            </a:r>
          </a:p>
          <a:p>
            <a:pPr marL="361950" indent="-361950"/>
            <a:r>
              <a:rPr lang="en-US" sz="2400" dirty="0"/>
              <a:t>Combine and improve ideas.</a:t>
            </a:r>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25</a:t>
            </a:fld>
            <a:endParaRPr lang="en-US" dirty="0"/>
          </a:p>
        </p:txBody>
      </p:sp>
    </p:spTree>
    <p:extLst>
      <p:ext uri="{BB962C8B-B14F-4D97-AF65-F5344CB8AC3E}">
        <p14:creationId xmlns:p14="http://schemas.microsoft.com/office/powerpoint/2010/main" val="26533553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Group Crisis Counseling (cont.)</a:t>
            </a:r>
          </a:p>
        </p:txBody>
      </p:sp>
      <p:sp>
        <p:nvSpPr>
          <p:cNvPr id="2" name="TextBox 1">
            <a:extLst>
              <a:ext uri="{FF2B5EF4-FFF2-40B4-BE49-F238E27FC236}">
                <a16:creationId xmlns:a16="http://schemas.microsoft.com/office/drawing/2014/main" id="{4C544E5E-D5B2-08F4-7819-6E0D442E1B47}"/>
              </a:ext>
            </a:extLst>
          </p:cNvPr>
          <p:cNvSpPr txBox="1"/>
          <p:nvPr/>
        </p:nvSpPr>
        <p:spPr>
          <a:xfrm>
            <a:off x="838200" y="1254479"/>
            <a:ext cx="2028119" cy="369332"/>
          </a:xfrm>
          <a:prstGeom prst="rect">
            <a:avLst/>
          </a:prstGeom>
          <a:noFill/>
        </p:spPr>
        <p:txBody>
          <a:bodyPr wrap="none" rtlCol="0">
            <a:spAutoFit/>
          </a:bodyPr>
          <a:lstStyle/>
          <a:p>
            <a:r>
              <a:rPr lang="en-US" u="sng" dirty="0">
                <a:latin typeface="Yu Gothic Medium" panose="020B0500000000000000" pitchFamily="34" charset="-128"/>
                <a:ea typeface="Yu Gothic Medium" panose="020B0500000000000000" pitchFamily="34" charset="-128"/>
              </a:rPr>
              <a:t>Activity Option B:</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a:xfrm>
            <a:off x="838200" y="1623811"/>
            <a:ext cx="10515600" cy="4526135"/>
          </a:xfrm>
        </p:spPr>
        <p:txBody>
          <a:bodyPr/>
          <a:lstStyle/>
          <a:p>
            <a:pPr marL="0" indent="0" eaLnBrk="1" hangingPunct="1">
              <a:buNone/>
            </a:pPr>
            <a:r>
              <a:rPr lang="en-US" dirty="0"/>
              <a:t>Managing challenges in group crisis counseling:</a:t>
            </a:r>
          </a:p>
          <a:p>
            <a:r>
              <a:rPr lang="en-US" dirty="0"/>
              <a:t>For the challenge assigned to your table, discuss what you might do to manage or overcome that challenge.</a:t>
            </a:r>
          </a:p>
          <a:p>
            <a:r>
              <a:rPr lang="en-US" dirty="0"/>
              <a:t>Be prepared to share your strategy or tips.</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26</a:t>
            </a:fld>
            <a:endParaRPr lang="en-US" dirty="0"/>
          </a:p>
        </p:txBody>
      </p:sp>
    </p:spTree>
    <p:extLst>
      <p:ext uri="{BB962C8B-B14F-4D97-AF65-F5344CB8AC3E}">
        <p14:creationId xmlns:p14="http://schemas.microsoft.com/office/powerpoint/2010/main" val="6457798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Community Networking</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r>
              <a:rPr lang="en-US" dirty="0"/>
              <a:t>Identify which community groups and leaders you want to engage in anniversary or phasedown planning.</a:t>
            </a:r>
          </a:p>
          <a:p>
            <a:r>
              <a:rPr lang="en-US" dirty="0"/>
              <a:t>Identify how you want to engage them</a:t>
            </a:r>
            <a:r>
              <a:rPr lang="en-US" dirty="0">
                <a:cs typeface="Arial" charset="0"/>
              </a:rPr>
              <a:t>—</a:t>
            </a:r>
            <a:r>
              <a:rPr lang="en-US" dirty="0"/>
              <a:t>what are some key actions you’ll take?</a:t>
            </a:r>
          </a:p>
          <a:p>
            <a:endParaRPr lang="en-US" dirty="0"/>
          </a:p>
        </p:txBody>
      </p:sp>
      <p:pic>
        <p:nvPicPr>
          <p:cNvPr id="9" name="Picture 8" descr="People greeting. ">
            <a:extLst>
              <a:ext uri="{FF2B5EF4-FFF2-40B4-BE49-F238E27FC236}">
                <a16:creationId xmlns:a16="http://schemas.microsoft.com/office/drawing/2014/main" id="{8E189691-E0AF-BA6E-9175-1D437DCF55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6296" y="2839973"/>
            <a:ext cx="5142964" cy="3430356"/>
          </a:xfrm>
          <a:prstGeom prst="rect">
            <a:avLst/>
          </a:prstGeom>
          <a:ln>
            <a:solidFill>
              <a:schemeClr val="tx1"/>
            </a:solidFill>
          </a:ln>
        </p:spPr>
      </p:pic>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27</a:t>
            </a:fld>
            <a:endParaRPr lang="en-US" dirty="0"/>
          </a:p>
        </p:txBody>
      </p:sp>
    </p:spTree>
    <p:extLst>
      <p:ext uri="{BB962C8B-B14F-4D97-AF65-F5344CB8AC3E}">
        <p14:creationId xmlns:p14="http://schemas.microsoft.com/office/powerpoint/2010/main" val="2423110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Assessment and Referral</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a:xfrm>
            <a:off x="838199" y="1158763"/>
            <a:ext cx="10765665" cy="4991184"/>
          </a:xfrm>
        </p:spPr>
        <p:txBody>
          <a:bodyPr/>
          <a:lstStyle/>
          <a:p>
            <a:pPr marL="0" indent="0">
              <a:buNone/>
            </a:pPr>
            <a:r>
              <a:rPr lang="en-US" dirty="0"/>
              <a:t>Why are the Assessment and Referral Tools so important to the CCP?</a:t>
            </a:r>
          </a:p>
          <a:p>
            <a:pPr marL="457200" indent="-457200">
              <a:buFont typeface="Arial" panose="020B0604020202020204" pitchFamily="34" charset="0"/>
              <a:buChar char="•"/>
            </a:pPr>
            <a:r>
              <a:rPr lang="en-US" sz="2400" dirty="0"/>
              <a:t>Provides additional support for individuals not able to access </a:t>
            </a:r>
            <a:br>
              <a:rPr lang="en-US" sz="2400" dirty="0"/>
            </a:br>
            <a:r>
              <a:rPr lang="en-US" sz="2400" dirty="0"/>
              <a:t>their personal coping skills and resiliency</a:t>
            </a:r>
          </a:p>
          <a:p>
            <a:pPr marL="457200" indent="-457200">
              <a:buFont typeface="Arial" panose="020B0604020202020204" pitchFamily="34" charset="0"/>
              <a:buChar char="•"/>
            </a:pPr>
            <a:r>
              <a:rPr lang="en-US" sz="2400" dirty="0"/>
              <a:t>Prevents long-term trauma through referral to preventative treatment</a:t>
            </a:r>
          </a:p>
          <a:p>
            <a:pPr marL="457200" indent="-457200">
              <a:buFont typeface="Arial" panose="020B0604020202020204" pitchFamily="34" charset="0"/>
              <a:buChar char="•"/>
            </a:pPr>
            <a:r>
              <a:rPr lang="en-US" sz="2400" dirty="0">
                <a:solidFill>
                  <a:srgbClr val="000000"/>
                </a:solidFill>
              </a:rPr>
              <a:t>C</a:t>
            </a:r>
            <a:r>
              <a:rPr lang="en-US" sz="2400" b="0" i="0" u="none" strike="noStrike" baseline="0" dirty="0">
                <a:solidFill>
                  <a:srgbClr val="000000"/>
                </a:solidFill>
              </a:rPr>
              <a:t>onnects individuals with the local systems of care which can address their mental health and substance use needs longer-term</a:t>
            </a:r>
            <a:endParaRPr lang="en-US" sz="2400" dirty="0"/>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28</a:t>
            </a:fld>
            <a:endParaRPr lang="en-US" dirty="0"/>
          </a:p>
        </p:txBody>
      </p:sp>
    </p:spTree>
    <p:extLst>
      <p:ext uri="{BB962C8B-B14F-4D97-AF65-F5344CB8AC3E}">
        <p14:creationId xmlns:p14="http://schemas.microsoft.com/office/powerpoint/2010/main" val="1725081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Assessment and Referral (cont. 1)</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r>
              <a:rPr lang="en-US" dirty="0"/>
              <a:t>What are some specific situations that are appropriate to administer the Assessment and Referral Tools?</a:t>
            </a:r>
          </a:p>
          <a:p>
            <a:r>
              <a:rPr lang="en-US" dirty="0"/>
              <a:t>What are some examples of assessment and referral from the past month or so?</a:t>
            </a:r>
          </a:p>
          <a:p>
            <a:r>
              <a:rPr lang="en-US" dirty="0"/>
              <a:t>Are there circumstances in which you are reluctant to make a referral, even when it could be indicated? What are these circumstances?</a:t>
            </a:r>
          </a:p>
          <a:p>
            <a:r>
              <a:rPr lang="en-US" dirty="0"/>
              <a:t>What are some ways to overcome these obstacles?</a:t>
            </a:r>
          </a:p>
          <a:p>
            <a:r>
              <a:rPr lang="en-US" dirty="0"/>
              <a:t>What are some of the grounds for emergency referral?</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29</a:t>
            </a:fld>
            <a:endParaRPr lang="en-US" dirty="0"/>
          </a:p>
        </p:txBody>
      </p:sp>
    </p:spTree>
    <p:extLst>
      <p:ext uri="{BB962C8B-B14F-4D97-AF65-F5344CB8AC3E}">
        <p14:creationId xmlns:p14="http://schemas.microsoft.com/office/powerpoint/2010/main" val="9839951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Assessment and Referral (cont. 2)</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a:xfrm>
            <a:off x="838200" y="1158763"/>
            <a:ext cx="6180786" cy="4991184"/>
          </a:xfrm>
        </p:spPr>
        <p:txBody>
          <a:bodyPr/>
          <a:lstStyle/>
          <a:p>
            <a:pPr marL="0" indent="0" eaLnBrk="1" hangingPunct="1">
              <a:lnSpc>
                <a:spcPct val="80000"/>
              </a:lnSpc>
              <a:buNone/>
            </a:pPr>
            <a:r>
              <a:rPr lang="en-US" dirty="0"/>
              <a:t>Adult Assessment and Referral Tool:</a:t>
            </a:r>
          </a:p>
          <a:p>
            <a:pPr>
              <a:lnSpc>
                <a:spcPct val="80000"/>
              </a:lnSpc>
            </a:pPr>
            <a:r>
              <a:rPr lang="en-US" dirty="0"/>
              <a:t>It is used to facilitate referrals to more intensive behavioral health services. </a:t>
            </a:r>
          </a:p>
          <a:p>
            <a:pPr>
              <a:lnSpc>
                <a:spcPct val="80000"/>
              </a:lnSpc>
            </a:pPr>
            <a:r>
              <a:rPr lang="en-US" dirty="0"/>
              <a:t>It can be used at any time to assess those who may be experiencing severe reactions.</a:t>
            </a:r>
          </a:p>
          <a:p>
            <a:pPr>
              <a:lnSpc>
                <a:spcPct val="80000"/>
              </a:lnSpc>
            </a:pPr>
            <a:r>
              <a:rPr lang="en-US" dirty="0"/>
              <a:t>It measures risk categories and event reactions using a structured interview approach. </a:t>
            </a:r>
          </a:p>
          <a:p>
            <a:pPr>
              <a:lnSpc>
                <a:spcPct val="80000"/>
              </a:lnSpc>
            </a:pPr>
            <a:r>
              <a:rPr lang="en-US" dirty="0"/>
              <a:t>If a person scores three or more “intense” reactions (scored 4 or 5), then referral for more intensive services should be discussed.</a:t>
            </a:r>
          </a:p>
          <a:p>
            <a:endParaRPr lang="en-US" dirty="0"/>
          </a:p>
        </p:txBody>
      </p:sp>
      <p:pic>
        <p:nvPicPr>
          <p:cNvPr id="6" name="Picture 5" descr="Adult Assessment and Referral Tool form.">
            <a:extLst>
              <a:ext uri="{FF2B5EF4-FFF2-40B4-BE49-F238E27FC236}">
                <a16:creationId xmlns:a16="http://schemas.microsoft.com/office/drawing/2014/main" id="{C4F9F5EA-4531-2AD0-F140-BE080A1FBA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9010" y="1158763"/>
            <a:ext cx="3647356" cy="4720108"/>
          </a:xfrm>
          <a:prstGeom prst="rect">
            <a:avLst/>
          </a:prstGeom>
          <a:ln>
            <a:solidFill>
              <a:schemeClr val="tx1"/>
            </a:solidFill>
          </a:ln>
        </p:spPr>
      </p:pic>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30</a:t>
            </a:fld>
            <a:endParaRPr lang="en-US" dirty="0"/>
          </a:p>
        </p:txBody>
      </p:sp>
    </p:spTree>
    <p:extLst>
      <p:ext uri="{BB962C8B-B14F-4D97-AF65-F5344CB8AC3E}">
        <p14:creationId xmlns:p14="http://schemas.microsoft.com/office/powerpoint/2010/main" val="61728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Assessment and Referral (cont. 3)</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a:xfrm>
            <a:off x="838200" y="1158763"/>
            <a:ext cx="6155028" cy="4991184"/>
          </a:xfrm>
        </p:spPr>
        <p:txBody>
          <a:bodyPr/>
          <a:lstStyle/>
          <a:p>
            <a:pPr marL="0" indent="0" eaLnBrk="1" hangingPunct="1">
              <a:lnSpc>
                <a:spcPct val="90000"/>
              </a:lnSpc>
              <a:buNone/>
              <a:tabLst>
                <a:tab pos="1028700" algn="l"/>
              </a:tabLst>
            </a:pPr>
            <a:r>
              <a:rPr lang="en-US" dirty="0"/>
              <a:t>Child/Youth Assessment and Referral Tool and Response Card:</a:t>
            </a:r>
          </a:p>
          <a:p>
            <a:pPr>
              <a:lnSpc>
                <a:spcPct val="90000"/>
              </a:lnSpc>
              <a:tabLst>
                <a:tab pos="1028700" algn="l"/>
              </a:tabLst>
            </a:pPr>
            <a:r>
              <a:rPr lang="en-US" dirty="0"/>
              <a:t>Used to facilitate referrals to more intensive mental health and/or substance use disorder services</a:t>
            </a:r>
          </a:p>
          <a:p>
            <a:pPr>
              <a:lnSpc>
                <a:spcPct val="90000"/>
              </a:lnSpc>
              <a:tabLst>
                <a:tab pos="1028700" algn="l"/>
              </a:tabLst>
            </a:pPr>
            <a:r>
              <a:rPr lang="en-US" dirty="0"/>
              <a:t>Should be used at any time the crisis counselor suspects the child may be experiencing serious reactions to the disaster</a:t>
            </a:r>
          </a:p>
          <a:p>
            <a:pPr>
              <a:lnSpc>
                <a:spcPct val="90000"/>
              </a:lnSpc>
              <a:tabLst>
                <a:tab pos="1028700" algn="l"/>
              </a:tabLst>
            </a:pPr>
            <a:r>
              <a:rPr lang="en-US" dirty="0"/>
              <a:t>Includes questions for the parent about the child (required for children ages 0–7)</a:t>
            </a:r>
          </a:p>
          <a:p>
            <a:pPr>
              <a:lnSpc>
                <a:spcPct val="90000"/>
              </a:lnSpc>
              <a:tabLst>
                <a:tab pos="1028700" algn="l"/>
              </a:tabLst>
            </a:pPr>
            <a:r>
              <a:rPr lang="en-US" dirty="0"/>
              <a:t>Measures reactions using a structured interview approach </a:t>
            </a:r>
          </a:p>
          <a:p>
            <a:endParaRPr lang="en-US" dirty="0"/>
          </a:p>
        </p:txBody>
      </p:sp>
      <p:pic>
        <p:nvPicPr>
          <p:cNvPr id="2" name="Picture 1" descr="Child/Youth Assessment and Referral Tool and Response Card form.">
            <a:extLst>
              <a:ext uri="{FF2B5EF4-FFF2-40B4-BE49-F238E27FC236}">
                <a16:creationId xmlns:a16="http://schemas.microsoft.com/office/drawing/2014/main" id="{BB14CDB9-AFA4-32EC-1A2A-0FC5378D88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9010" y="1158763"/>
            <a:ext cx="3647356" cy="4720108"/>
          </a:xfrm>
          <a:prstGeom prst="rect">
            <a:avLst/>
          </a:prstGeom>
          <a:ln>
            <a:solidFill>
              <a:schemeClr val="tx1"/>
            </a:solidFill>
          </a:ln>
        </p:spPr>
      </p:pic>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31</a:t>
            </a:fld>
            <a:endParaRPr lang="en-US" dirty="0"/>
          </a:p>
        </p:txBody>
      </p:sp>
    </p:spTree>
    <p:extLst>
      <p:ext uri="{BB962C8B-B14F-4D97-AF65-F5344CB8AC3E}">
        <p14:creationId xmlns:p14="http://schemas.microsoft.com/office/powerpoint/2010/main" val="34437234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Assessment and Referral (cont. 4)</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pPr>
            <a:r>
              <a:rPr lang="en-US" dirty="0"/>
              <a:t>Emergency treatment referral:</a:t>
            </a:r>
          </a:p>
          <a:p>
            <a:r>
              <a:rPr lang="en-US" dirty="0"/>
              <a:t>Alert the team leader immediately if:</a:t>
            </a:r>
          </a:p>
          <a:p>
            <a:pPr lvl="1"/>
            <a:r>
              <a:rPr lang="en-US" dirty="0"/>
              <a:t>There is intent or means to harm self or others.</a:t>
            </a:r>
          </a:p>
          <a:p>
            <a:pPr lvl="1"/>
            <a:r>
              <a:rPr lang="en-US" dirty="0"/>
              <a:t>A person experiences severe paranoia, delusions, or hallucinations.</a:t>
            </a:r>
          </a:p>
          <a:p>
            <a:pPr lvl="1"/>
            <a:r>
              <a:rPr lang="en-US" dirty="0"/>
              <a:t>Functioning is so poor that the person’s (or his or her dependent’s) safety is in danger.</a:t>
            </a:r>
          </a:p>
          <a:p>
            <a:pPr lvl="1"/>
            <a:r>
              <a:rPr lang="en-US" dirty="0"/>
              <a:t>Excessive substance use is placing the person or others at risk.</a:t>
            </a:r>
          </a:p>
          <a:p>
            <a:r>
              <a:rPr lang="en-US" dirty="0"/>
              <a:t>Call or text 988 for confidential emotional support to people in suicidal crisis or emotional distress.</a:t>
            </a:r>
          </a:p>
          <a:p>
            <a:r>
              <a:rPr lang="en-US" dirty="0"/>
              <a:t>When in doubt, call 911, or refer for immediate psychiatric or medical intervention. </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32</a:t>
            </a:fld>
            <a:endParaRPr lang="en-US" dirty="0"/>
          </a:p>
        </p:txBody>
      </p:sp>
    </p:spTree>
    <p:extLst>
      <p:ext uri="{BB962C8B-B14F-4D97-AF65-F5344CB8AC3E}">
        <p14:creationId xmlns:p14="http://schemas.microsoft.com/office/powerpoint/2010/main" val="40464131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Assessment and Referral (cont. 5)</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pPr>
            <a:r>
              <a:rPr lang="en-US" dirty="0"/>
              <a:t>Nonemergency treatment referral:</a:t>
            </a:r>
          </a:p>
          <a:p>
            <a:r>
              <a:rPr lang="en-US" dirty="0"/>
              <a:t>Reduce perceived stigma:</a:t>
            </a:r>
          </a:p>
          <a:p>
            <a:pPr lvl="1"/>
            <a:r>
              <a:rPr lang="en-US" dirty="0"/>
              <a:t>Demystify mental health or substance use treatment by explaining it.</a:t>
            </a:r>
          </a:p>
          <a:p>
            <a:pPr lvl="1"/>
            <a:r>
              <a:rPr lang="en-US" dirty="0"/>
              <a:t>Explore referral options, and give choices.</a:t>
            </a:r>
          </a:p>
          <a:p>
            <a:r>
              <a:rPr lang="en-US" dirty="0"/>
              <a:t>Increase compliance:</a:t>
            </a:r>
          </a:p>
          <a:p>
            <a:pPr lvl="1"/>
            <a:r>
              <a:rPr lang="en-US" dirty="0"/>
              <a:t>Explore obstacles to accepting services.</a:t>
            </a:r>
          </a:p>
          <a:p>
            <a:pPr lvl="1"/>
            <a:r>
              <a:rPr lang="en-US" dirty="0"/>
              <a:t>Encourage person to call for the appointment while the counselor is there.</a:t>
            </a:r>
          </a:p>
          <a:p>
            <a:pPr lvl="1"/>
            <a:r>
              <a:rPr lang="en-US" dirty="0"/>
              <a:t>Accompany person to first appointment, if necessary and appropriate.</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33</a:t>
            </a:fld>
            <a:endParaRPr lang="en-US" dirty="0"/>
          </a:p>
        </p:txBody>
      </p:sp>
    </p:spTree>
    <p:extLst>
      <p:ext uri="{BB962C8B-B14F-4D97-AF65-F5344CB8AC3E}">
        <p14:creationId xmlns:p14="http://schemas.microsoft.com/office/powerpoint/2010/main" val="3107833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Public Education</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eaLnBrk="1" hangingPunct="1">
              <a:buFontTx/>
              <a:buChar char="•"/>
              <a:tabLst>
                <a:tab pos="1028700" algn="l"/>
              </a:tabLst>
            </a:pPr>
            <a:r>
              <a:rPr lang="en-US" sz="2400" dirty="0"/>
              <a:t>Where do you currently provide public education?  </a:t>
            </a:r>
          </a:p>
          <a:p>
            <a:pPr eaLnBrk="1" hangingPunct="1">
              <a:buFontTx/>
              <a:buChar char="•"/>
              <a:tabLst>
                <a:tab pos="1028700" algn="l"/>
              </a:tabLst>
            </a:pPr>
            <a:r>
              <a:rPr lang="en-US" sz="2400" dirty="0"/>
              <a:t>What are some additional venues or audiences where/for whom you could provide public education and information?</a:t>
            </a:r>
          </a:p>
          <a:p>
            <a:pPr eaLnBrk="1" hangingPunct="1">
              <a:buFontTx/>
              <a:buChar char="•"/>
              <a:tabLst>
                <a:tab pos="1028700" algn="l"/>
              </a:tabLst>
            </a:pPr>
            <a:r>
              <a:rPr lang="en-US" sz="2400" dirty="0"/>
              <a:t>What makes for an effective public education presentation?</a:t>
            </a:r>
          </a:p>
          <a:p>
            <a:pPr eaLnBrk="1" hangingPunct="1">
              <a:buFontTx/>
              <a:buChar char="•"/>
              <a:tabLst>
                <a:tab pos="1028700" algn="l"/>
              </a:tabLst>
            </a:pPr>
            <a:r>
              <a:rPr lang="en-US" sz="2400" dirty="0"/>
              <a:t>How could public education be improved?</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34</a:t>
            </a:fld>
            <a:endParaRPr lang="en-US" dirty="0"/>
          </a:p>
        </p:txBody>
      </p:sp>
    </p:spTree>
    <p:extLst>
      <p:ext uri="{BB962C8B-B14F-4D97-AF65-F5344CB8AC3E}">
        <p14:creationId xmlns:p14="http://schemas.microsoft.com/office/powerpoint/2010/main" val="3831664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Public Education (cont. 1)</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tabLst>
                <a:tab pos="1028700" algn="l"/>
              </a:tabLst>
            </a:pPr>
            <a:r>
              <a:rPr lang="en-US" dirty="0"/>
              <a:t>Effective presentations require that you:</a:t>
            </a:r>
          </a:p>
          <a:p>
            <a:pPr eaLnBrk="1" hangingPunct="1">
              <a:buFontTx/>
              <a:buChar char="•"/>
              <a:tabLst>
                <a:tab pos="1028700" algn="l"/>
              </a:tabLst>
            </a:pPr>
            <a:r>
              <a:rPr lang="en-US" sz="2400" dirty="0"/>
              <a:t>Know your audience.</a:t>
            </a:r>
          </a:p>
          <a:p>
            <a:pPr eaLnBrk="1" hangingPunct="1">
              <a:buFontTx/>
              <a:buChar char="•"/>
              <a:tabLst>
                <a:tab pos="1028700" algn="l"/>
              </a:tabLst>
            </a:pPr>
            <a:r>
              <a:rPr lang="en-US" sz="2400" dirty="0"/>
              <a:t>Plan your presentation.</a:t>
            </a:r>
          </a:p>
          <a:p>
            <a:pPr eaLnBrk="1" hangingPunct="1">
              <a:buFontTx/>
              <a:buChar char="•"/>
              <a:tabLst>
                <a:tab pos="1028700" algn="l"/>
              </a:tabLst>
            </a:pPr>
            <a:r>
              <a:rPr lang="en-US" sz="2400" dirty="0"/>
              <a:t>Deliver an effective message.</a:t>
            </a:r>
          </a:p>
          <a:p>
            <a:endParaRPr lang="en-US" dirty="0"/>
          </a:p>
        </p:txBody>
      </p:sp>
      <p:pic>
        <p:nvPicPr>
          <p:cNvPr id="8" name="Picture 7" descr="A woman giving a presentation. ">
            <a:extLst>
              <a:ext uri="{FF2B5EF4-FFF2-40B4-BE49-F238E27FC236}">
                <a16:creationId xmlns:a16="http://schemas.microsoft.com/office/drawing/2014/main" id="{D53DB99D-096D-0FF7-D4A0-00DD034549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352" y="1956357"/>
            <a:ext cx="5085600" cy="3392096"/>
          </a:xfrm>
          <a:prstGeom prst="rect">
            <a:avLst/>
          </a:prstGeom>
          <a:ln>
            <a:solidFill>
              <a:schemeClr val="tx1"/>
            </a:solidFill>
          </a:ln>
        </p:spPr>
      </p:pic>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35</a:t>
            </a:fld>
            <a:endParaRPr lang="en-US" dirty="0"/>
          </a:p>
        </p:txBody>
      </p:sp>
    </p:spTree>
    <p:extLst>
      <p:ext uri="{BB962C8B-B14F-4D97-AF65-F5344CB8AC3E}">
        <p14:creationId xmlns:p14="http://schemas.microsoft.com/office/powerpoint/2010/main" val="1421079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Public Education (cont. 2)</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tabLst>
                <a:tab pos="1028700" algn="l"/>
              </a:tabLst>
            </a:pPr>
            <a:r>
              <a:rPr lang="en-US" dirty="0"/>
              <a:t>Know your audience:</a:t>
            </a:r>
          </a:p>
          <a:p>
            <a:pPr marL="457200">
              <a:tabLst>
                <a:tab pos="1028700" algn="l"/>
              </a:tabLst>
            </a:pPr>
            <a:r>
              <a:rPr lang="en-US" sz="2000" dirty="0"/>
              <a:t>General information:</a:t>
            </a:r>
          </a:p>
          <a:p>
            <a:pPr marL="800100" lvl="1">
              <a:tabLst>
                <a:tab pos="1028700" algn="l"/>
              </a:tabLst>
            </a:pPr>
            <a:r>
              <a:rPr lang="en-US" sz="2000" dirty="0"/>
              <a:t>Age, gender, education level, economic status, ethnic makeup, access/functional needs</a:t>
            </a:r>
          </a:p>
          <a:p>
            <a:pPr marL="457200">
              <a:tabLst>
                <a:tab pos="1028700" algn="l"/>
              </a:tabLst>
            </a:pPr>
            <a:r>
              <a:rPr lang="en-US" sz="2000" dirty="0"/>
              <a:t>Their interests and needs:</a:t>
            </a:r>
          </a:p>
          <a:p>
            <a:pPr marL="800100" lvl="1">
              <a:tabLst>
                <a:tab pos="1028700" algn="l"/>
              </a:tabLst>
            </a:pPr>
            <a:r>
              <a:rPr lang="en-US" sz="2000" dirty="0"/>
              <a:t>Knowledge of subject</a:t>
            </a:r>
          </a:p>
          <a:p>
            <a:pPr marL="800100" lvl="1">
              <a:tabLst>
                <a:tab pos="1028700" algn="l"/>
              </a:tabLst>
            </a:pPr>
            <a:r>
              <a:rPr lang="en-US" sz="2000" dirty="0"/>
              <a:t>Attitude toward subject</a:t>
            </a:r>
          </a:p>
          <a:p>
            <a:pPr marL="800100" lvl="1">
              <a:tabLst>
                <a:tab pos="1028700" algn="l"/>
              </a:tabLst>
            </a:pPr>
            <a:r>
              <a:rPr lang="en-US" sz="2000" dirty="0"/>
              <a:t>What they want to know  </a:t>
            </a:r>
          </a:p>
          <a:p>
            <a:pPr marL="800100" lvl="1">
              <a:tabLst>
                <a:tab pos="1028700" algn="l"/>
              </a:tabLst>
            </a:pPr>
            <a:r>
              <a:rPr lang="en-US" sz="2000" dirty="0"/>
              <a:t>What they care about</a:t>
            </a:r>
          </a:p>
          <a:p>
            <a:pPr marL="800100" lvl="1">
              <a:tabLst>
                <a:tab pos="1028700" algn="l"/>
              </a:tabLst>
            </a:pPr>
            <a:r>
              <a:rPr lang="en-US" sz="2000" dirty="0"/>
              <a:t>What they need to receive and understand the message (consider language, customs, and beliefs)</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36</a:t>
            </a:fld>
            <a:endParaRPr lang="en-US" dirty="0"/>
          </a:p>
        </p:txBody>
      </p:sp>
    </p:spTree>
    <p:extLst>
      <p:ext uri="{BB962C8B-B14F-4D97-AF65-F5344CB8AC3E}">
        <p14:creationId xmlns:p14="http://schemas.microsoft.com/office/powerpoint/2010/main" val="4251113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Public Education (cont. 3)</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tabLst>
                <a:tab pos="1028700" algn="l"/>
              </a:tabLst>
            </a:pPr>
            <a:r>
              <a:rPr lang="en-US" dirty="0"/>
              <a:t>Plan your presentation:</a:t>
            </a:r>
          </a:p>
          <a:p>
            <a:pPr eaLnBrk="1" hangingPunct="1">
              <a:buFontTx/>
              <a:buChar char="•"/>
              <a:tabLst>
                <a:tab pos="1028700" algn="l"/>
              </a:tabLst>
            </a:pPr>
            <a:r>
              <a:rPr lang="en-US" sz="2400" dirty="0"/>
              <a:t>Determine your key message.</a:t>
            </a:r>
          </a:p>
          <a:p>
            <a:pPr eaLnBrk="1" hangingPunct="1">
              <a:buFontTx/>
              <a:buChar char="•"/>
              <a:tabLst>
                <a:tab pos="1028700" algn="l"/>
              </a:tabLst>
            </a:pPr>
            <a:r>
              <a:rPr lang="en-US" sz="2400" dirty="0"/>
              <a:t>Decide on the top three points of your message.</a:t>
            </a:r>
          </a:p>
          <a:p>
            <a:pPr eaLnBrk="1" hangingPunct="1">
              <a:buFontTx/>
              <a:buChar char="•"/>
              <a:tabLst>
                <a:tab pos="1028700" algn="l"/>
              </a:tabLst>
            </a:pPr>
            <a:r>
              <a:rPr lang="en-US" sz="2400" dirty="0"/>
              <a:t>Identify supporting facts, examples, and stories.</a:t>
            </a:r>
          </a:p>
          <a:p>
            <a:pPr eaLnBrk="1" hangingPunct="1">
              <a:buFontTx/>
              <a:buChar char="•"/>
              <a:tabLst>
                <a:tab pos="1028700" algn="l"/>
              </a:tabLst>
            </a:pPr>
            <a:r>
              <a:rPr lang="en-US" sz="2400" dirty="0"/>
              <a:t>Craft a strong opening and closing statement.</a:t>
            </a:r>
          </a:p>
          <a:p>
            <a:pPr eaLnBrk="1" hangingPunct="1">
              <a:buFontTx/>
              <a:buChar char="•"/>
              <a:tabLst>
                <a:tab pos="1028700" algn="l"/>
              </a:tabLst>
            </a:pPr>
            <a:r>
              <a:rPr lang="en-US" sz="2400" dirty="0"/>
              <a:t>Develop supporting materials</a:t>
            </a:r>
            <a:r>
              <a:rPr lang="en-US" sz="2400" dirty="0">
                <a:cs typeface="Arial" charset="0"/>
              </a:rPr>
              <a:t>—</a:t>
            </a:r>
            <a:r>
              <a:rPr lang="en-US" sz="2400" dirty="0"/>
              <a:t>visual aids, handouts, etc.</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37</a:t>
            </a:fld>
            <a:endParaRPr lang="en-US" dirty="0"/>
          </a:p>
        </p:txBody>
      </p:sp>
    </p:spTree>
    <p:extLst>
      <p:ext uri="{BB962C8B-B14F-4D97-AF65-F5344CB8AC3E}">
        <p14:creationId xmlns:p14="http://schemas.microsoft.com/office/powerpoint/2010/main" val="22151151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Public Education (cont. 4)</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tabLst>
                <a:tab pos="1028700" algn="l"/>
              </a:tabLst>
            </a:pPr>
            <a:r>
              <a:rPr lang="en-US" dirty="0"/>
              <a:t>Deliver an effective message:</a:t>
            </a:r>
          </a:p>
          <a:p>
            <a:pPr marL="457200">
              <a:tabLst>
                <a:tab pos="1028700" algn="l"/>
              </a:tabLst>
            </a:pPr>
            <a:r>
              <a:rPr lang="en-US" dirty="0"/>
              <a:t>Voice tone and speaking style:</a:t>
            </a:r>
          </a:p>
          <a:p>
            <a:pPr marL="800100" lvl="1">
              <a:tabLst>
                <a:tab pos="1028700" algn="l"/>
              </a:tabLst>
            </a:pPr>
            <a:r>
              <a:rPr lang="en-US" dirty="0"/>
              <a:t>Speak loudly and clearly.</a:t>
            </a:r>
          </a:p>
          <a:p>
            <a:pPr marL="800100" lvl="1">
              <a:tabLst>
                <a:tab pos="1028700" algn="l"/>
              </a:tabLst>
            </a:pPr>
            <a:r>
              <a:rPr lang="en-US" dirty="0"/>
              <a:t>Use your voice for emphasis.</a:t>
            </a:r>
          </a:p>
          <a:p>
            <a:pPr marL="457200">
              <a:tabLst>
                <a:tab pos="1028700" algn="l"/>
              </a:tabLst>
            </a:pPr>
            <a:r>
              <a:rPr lang="en-US" dirty="0"/>
              <a:t>Body language:</a:t>
            </a:r>
          </a:p>
          <a:p>
            <a:pPr marL="800100" lvl="1">
              <a:tabLst>
                <a:tab pos="1028700" algn="l"/>
              </a:tabLst>
            </a:pPr>
            <a:r>
              <a:rPr lang="en-US" dirty="0"/>
              <a:t>Gestures</a:t>
            </a:r>
            <a:r>
              <a:rPr lang="en-US" dirty="0">
                <a:cs typeface="Arial" charset="0"/>
              </a:rPr>
              <a:t>—</a:t>
            </a:r>
            <a:r>
              <a:rPr lang="en-US" dirty="0"/>
              <a:t>maintain an open body posture.</a:t>
            </a:r>
          </a:p>
          <a:p>
            <a:pPr marL="800100" lvl="1">
              <a:tabLst>
                <a:tab pos="1028700" algn="l"/>
              </a:tabLst>
            </a:pPr>
            <a:r>
              <a:rPr lang="en-US" dirty="0"/>
              <a:t>Facial expressions</a:t>
            </a:r>
            <a:r>
              <a:rPr lang="en-US" dirty="0">
                <a:cs typeface="Arial" charset="0"/>
              </a:rPr>
              <a:t>—these should be </a:t>
            </a:r>
            <a:r>
              <a:rPr lang="en-US" dirty="0"/>
              <a:t>appropriate to content.</a:t>
            </a:r>
          </a:p>
          <a:p>
            <a:pPr marL="800100" lvl="1">
              <a:tabLst>
                <a:tab pos="1028700" algn="l"/>
              </a:tabLst>
            </a:pPr>
            <a:r>
              <a:rPr lang="en-US" dirty="0"/>
              <a:t>Eye contact</a:t>
            </a:r>
            <a:r>
              <a:rPr lang="en-US" dirty="0">
                <a:cs typeface="Arial" charset="0"/>
              </a:rPr>
              <a:t>—</a:t>
            </a:r>
            <a:r>
              <a:rPr lang="en-US" dirty="0"/>
              <a:t>look for an “ally” in the group.</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38</a:t>
            </a:fld>
            <a:endParaRPr lang="en-US" dirty="0"/>
          </a:p>
        </p:txBody>
      </p:sp>
    </p:spTree>
    <p:extLst>
      <p:ext uri="{BB962C8B-B14F-4D97-AF65-F5344CB8AC3E}">
        <p14:creationId xmlns:p14="http://schemas.microsoft.com/office/powerpoint/2010/main" val="9246310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Public Education (cont. 5)</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tabLst>
                <a:tab pos="1028700" algn="l"/>
              </a:tabLst>
            </a:pPr>
            <a:r>
              <a:rPr lang="en-US" dirty="0"/>
              <a:t>Activity instructions:</a:t>
            </a:r>
          </a:p>
          <a:p>
            <a:pPr eaLnBrk="1" hangingPunct="1">
              <a:buFontTx/>
              <a:buChar char="•"/>
              <a:tabLst>
                <a:tab pos="1028700" algn="l"/>
              </a:tabLst>
            </a:pPr>
            <a:r>
              <a:rPr lang="en-US" sz="2400" dirty="0"/>
              <a:t>For the audience or venue assigned to your group, prepare a 3- to 5-minute public education presentation.</a:t>
            </a:r>
          </a:p>
          <a:p>
            <a:pPr eaLnBrk="1" hangingPunct="1">
              <a:buFontTx/>
              <a:buChar char="•"/>
              <a:tabLst>
                <a:tab pos="1028700" algn="l"/>
              </a:tabLst>
            </a:pPr>
            <a:r>
              <a:rPr lang="en-US" sz="2400" dirty="0"/>
              <a:t>Discuss what you know about your audience.</a:t>
            </a:r>
          </a:p>
          <a:p>
            <a:pPr eaLnBrk="1" hangingPunct="1">
              <a:buFontTx/>
              <a:buChar char="•"/>
              <a:tabLst>
                <a:tab pos="1028700" algn="l"/>
              </a:tabLst>
            </a:pPr>
            <a:r>
              <a:rPr lang="en-US" sz="2400" dirty="0"/>
              <a:t>Plan the presentation.</a:t>
            </a:r>
          </a:p>
          <a:p>
            <a:pPr eaLnBrk="1" hangingPunct="1">
              <a:buFontTx/>
              <a:buChar char="•"/>
              <a:tabLst>
                <a:tab pos="1028700" algn="l"/>
              </a:tabLst>
            </a:pPr>
            <a:r>
              <a:rPr lang="en-US" sz="2400" dirty="0"/>
              <a:t>Identify someone in your group to deliver the message.</a:t>
            </a:r>
          </a:p>
          <a:p>
            <a:pPr eaLnBrk="1" hangingPunct="1">
              <a:buFontTx/>
              <a:buChar char="•"/>
              <a:tabLst>
                <a:tab pos="1028700" algn="l"/>
              </a:tabLst>
            </a:pPr>
            <a:r>
              <a:rPr lang="en-US" sz="2400" dirty="0"/>
              <a:t>Take 15 minutes to prepare.</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39</a:t>
            </a:fld>
            <a:endParaRPr lang="en-US" dirty="0"/>
          </a:p>
        </p:txBody>
      </p:sp>
    </p:spTree>
    <p:extLst>
      <p:ext uri="{BB962C8B-B14F-4D97-AF65-F5344CB8AC3E}">
        <p14:creationId xmlns:p14="http://schemas.microsoft.com/office/powerpoint/2010/main" val="22956186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Public Education (cont. 6)</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tabLst>
                <a:tab pos="1028700" algn="l"/>
              </a:tabLst>
            </a:pPr>
            <a:r>
              <a:rPr lang="en-US" dirty="0"/>
              <a:t>Presentations:</a:t>
            </a:r>
          </a:p>
          <a:p>
            <a:pPr eaLnBrk="1" hangingPunct="1">
              <a:buFontTx/>
              <a:buChar char="•"/>
              <a:tabLst>
                <a:tab pos="1028700" algn="l"/>
              </a:tabLst>
            </a:pPr>
            <a:r>
              <a:rPr lang="en-US" sz="2400" dirty="0"/>
              <a:t>As you observe the other two groups’ presentations, take notes on the observer worksheets in your workbook, page </a:t>
            </a:r>
            <a:r>
              <a:rPr lang="en-US" sz="2400" dirty="0">
                <a:highlight>
                  <a:srgbClr val="FFFF00"/>
                </a:highlight>
              </a:rPr>
              <a:t>XX</a:t>
            </a:r>
            <a:r>
              <a:rPr lang="en-US" sz="2400" dirty="0"/>
              <a:t>.</a:t>
            </a:r>
          </a:p>
          <a:p>
            <a:pPr eaLnBrk="1" hangingPunct="1">
              <a:buFontTx/>
              <a:buChar char="•"/>
              <a:tabLst>
                <a:tab pos="1028700" algn="l"/>
              </a:tabLst>
            </a:pPr>
            <a:r>
              <a:rPr lang="en-US" sz="2400" dirty="0"/>
              <a:t>Be prepared to give positive and constructive feedback to the presenter and his or her group.</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40</a:t>
            </a:fld>
            <a:endParaRPr lang="en-US" dirty="0"/>
          </a:p>
        </p:txBody>
      </p:sp>
    </p:spTree>
    <p:extLst>
      <p:ext uri="{BB962C8B-B14F-4D97-AF65-F5344CB8AC3E}">
        <p14:creationId xmlns:p14="http://schemas.microsoft.com/office/powerpoint/2010/main" val="31066296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sz="3200" dirty="0"/>
              <a:t>Section 4</a:t>
            </a:r>
            <a:r>
              <a:rPr lang="en-US" sz="3200" dirty="0">
                <a:cs typeface="Arial" charset="0"/>
              </a:rPr>
              <a:t>: Program Management</a:t>
            </a:r>
            <a:endParaRPr lang="en-US" dirty="0"/>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eaLnBrk="1" hangingPunct="1">
              <a:lnSpc>
                <a:spcPct val="90000"/>
              </a:lnSpc>
              <a:spcBef>
                <a:spcPct val="40000"/>
              </a:spcBef>
            </a:pPr>
            <a:r>
              <a:rPr lang="en-US" sz="2800" dirty="0"/>
              <a:t>Communication </a:t>
            </a:r>
          </a:p>
          <a:p>
            <a:pPr eaLnBrk="1" hangingPunct="1">
              <a:lnSpc>
                <a:spcPct val="90000"/>
              </a:lnSpc>
              <a:spcBef>
                <a:spcPct val="40000"/>
              </a:spcBef>
            </a:pPr>
            <a:r>
              <a:rPr lang="en-US" sz="2800" dirty="0"/>
              <a:t>Quality Assurance</a:t>
            </a:r>
          </a:p>
          <a:p>
            <a:pPr eaLnBrk="1" hangingPunct="1">
              <a:lnSpc>
                <a:spcPct val="90000"/>
              </a:lnSpc>
              <a:spcBef>
                <a:spcPct val="40000"/>
              </a:spcBef>
            </a:pPr>
            <a:r>
              <a:rPr lang="en-US" sz="2800" dirty="0"/>
              <a:t>Data Collection and Program Evaluation</a:t>
            </a:r>
          </a:p>
          <a:p>
            <a:pPr eaLnBrk="1" hangingPunct="1">
              <a:lnSpc>
                <a:spcPct val="90000"/>
              </a:lnSpc>
              <a:spcBef>
                <a:spcPct val="40000"/>
              </a:spcBef>
            </a:pPr>
            <a:r>
              <a:rPr lang="en-US" sz="2800" dirty="0"/>
              <a:t>Supervision</a:t>
            </a:r>
          </a:p>
          <a:p>
            <a:pPr eaLnBrk="1" hangingPunct="1">
              <a:lnSpc>
                <a:spcPct val="90000"/>
              </a:lnSpc>
              <a:spcBef>
                <a:spcPct val="40000"/>
              </a:spcBef>
            </a:pPr>
            <a:r>
              <a:rPr lang="en-US" sz="2800" dirty="0"/>
              <a:t>Training</a:t>
            </a:r>
          </a:p>
          <a:p>
            <a:pPr eaLnBrk="1" hangingPunct="1">
              <a:lnSpc>
                <a:spcPct val="90000"/>
              </a:lnSpc>
              <a:spcBef>
                <a:spcPct val="40000"/>
              </a:spcBef>
            </a:pPr>
            <a:r>
              <a:rPr lang="en-US" sz="2800" dirty="0"/>
              <a:t>Preparation for Phasedown</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41</a:t>
            </a:fld>
            <a:endParaRPr lang="en-US" dirty="0"/>
          </a:p>
        </p:txBody>
      </p:sp>
    </p:spTree>
    <p:extLst>
      <p:ext uri="{BB962C8B-B14F-4D97-AF65-F5344CB8AC3E}">
        <p14:creationId xmlns:p14="http://schemas.microsoft.com/office/powerpoint/2010/main" val="30362428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Section 4</a:t>
            </a:r>
            <a:r>
              <a:rPr lang="en-US" sz="3600" dirty="0">
                <a:cs typeface="Arial" charset="0"/>
              </a:rPr>
              <a:t>: </a:t>
            </a:r>
            <a:r>
              <a:rPr lang="en-US" dirty="0"/>
              <a:t>Objective</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r>
              <a:rPr lang="en-US" sz="2400" dirty="0"/>
              <a:t>Identify effective approaches to program management.</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42</a:t>
            </a:fld>
            <a:endParaRPr lang="en-US" dirty="0"/>
          </a:p>
        </p:txBody>
      </p:sp>
    </p:spTree>
    <p:extLst>
      <p:ext uri="{BB962C8B-B14F-4D97-AF65-F5344CB8AC3E}">
        <p14:creationId xmlns:p14="http://schemas.microsoft.com/office/powerpoint/2010/main" val="25107311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Communication</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r>
              <a:rPr lang="en-US" dirty="0"/>
              <a:t>Who is responsible for ensuring an effective overall system of communication?</a:t>
            </a:r>
          </a:p>
          <a:p>
            <a:r>
              <a:rPr lang="en-US" dirty="0"/>
              <a:t>What is the communication structure?</a:t>
            </a:r>
          </a:p>
          <a:p>
            <a:r>
              <a:rPr lang="en-US" dirty="0"/>
              <a:t>How does it operate on a state, provider, and team level?</a:t>
            </a:r>
          </a:p>
          <a:p>
            <a:r>
              <a:rPr lang="en-US" dirty="0"/>
              <a:t>Have there been breakdowns in communication? </a:t>
            </a:r>
          </a:p>
          <a:p>
            <a:pPr lvl="1"/>
            <a:r>
              <a:rPr lang="en-US" dirty="0"/>
              <a:t>Where?</a:t>
            </a:r>
          </a:p>
          <a:p>
            <a:pPr lvl="1"/>
            <a:r>
              <a:rPr lang="en-US" dirty="0"/>
              <a:t>When?</a:t>
            </a:r>
          </a:p>
          <a:p>
            <a:pPr lvl="1"/>
            <a:r>
              <a:rPr lang="en-US" dirty="0"/>
              <a:t>How can they be resolved?</a:t>
            </a:r>
          </a:p>
          <a:p>
            <a:r>
              <a:rPr lang="en-US" dirty="0"/>
              <a:t>Are crisis counselors getting the information and support they need?</a:t>
            </a:r>
          </a:p>
          <a:p>
            <a:r>
              <a:rPr lang="en-US" dirty="0"/>
              <a:t>How can program communication be improved?</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43</a:t>
            </a:fld>
            <a:endParaRPr lang="en-US" dirty="0"/>
          </a:p>
        </p:txBody>
      </p:sp>
    </p:spTree>
    <p:extLst>
      <p:ext uri="{BB962C8B-B14F-4D97-AF65-F5344CB8AC3E}">
        <p14:creationId xmlns:p14="http://schemas.microsoft.com/office/powerpoint/2010/main" val="4737459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Quality Assurance</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pPr>
            <a:r>
              <a:rPr lang="en-US" dirty="0"/>
              <a:t>How does your program demonstrate:</a:t>
            </a:r>
          </a:p>
          <a:p>
            <a:r>
              <a:rPr lang="en-US" dirty="0"/>
              <a:t>Adherence to the CCP model?</a:t>
            </a:r>
          </a:p>
          <a:p>
            <a:r>
              <a:rPr lang="en-US" dirty="0"/>
              <a:t>An effective communication system?</a:t>
            </a:r>
          </a:p>
          <a:p>
            <a:r>
              <a:rPr lang="en-US" dirty="0"/>
              <a:t>Regularly scheduled team meetings? </a:t>
            </a:r>
          </a:p>
          <a:p>
            <a:r>
              <a:rPr lang="en-US" dirty="0"/>
              <a:t>Effective management and supervision?</a:t>
            </a:r>
          </a:p>
          <a:p>
            <a:r>
              <a:rPr lang="en-US" dirty="0"/>
              <a:t>Collection, analysis, and utilization of data? </a:t>
            </a:r>
          </a:p>
          <a:p>
            <a:r>
              <a:rPr lang="en-US" dirty="0"/>
              <a:t>Identification of problems and gaps in service?</a:t>
            </a:r>
          </a:p>
          <a:p>
            <a:r>
              <a:rPr lang="en-US" dirty="0"/>
              <a:t>Ongoing needs assessment?</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44</a:t>
            </a:fld>
            <a:endParaRPr lang="en-US" dirty="0"/>
          </a:p>
        </p:txBody>
      </p:sp>
    </p:spTree>
    <p:extLst>
      <p:ext uri="{BB962C8B-B14F-4D97-AF65-F5344CB8AC3E}">
        <p14:creationId xmlns:p14="http://schemas.microsoft.com/office/powerpoint/2010/main" val="34055471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Data Collection and Program Evaluation</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pPr>
            <a:r>
              <a:rPr lang="en-US" dirty="0"/>
              <a:t>How have data collection and analysis:</a:t>
            </a:r>
          </a:p>
          <a:p>
            <a:r>
              <a:rPr lang="en-US" dirty="0"/>
              <a:t>Assisted program managers/team leaders?</a:t>
            </a:r>
          </a:p>
          <a:p>
            <a:r>
              <a:rPr lang="en-US" dirty="0"/>
              <a:t>Assisted crisis counselors?</a:t>
            </a:r>
          </a:p>
          <a:p>
            <a:r>
              <a:rPr lang="en-US" dirty="0"/>
              <a:t>Assisted in identifying program trends and survivor needs?</a:t>
            </a:r>
          </a:p>
          <a:p>
            <a:r>
              <a:rPr lang="en-US" dirty="0"/>
              <a:t>Documented the program’s accomplishments?</a:t>
            </a:r>
          </a:p>
          <a:p>
            <a:r>
              <a:rPr lang="en-US" dirty="0"/>
              <a:t>Provided accountability to stakeholders (e.g., Congress, Government Accountability Office, federal agencies)?</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45</a:t>
            </a:fld>
            <a:endParaRPr lang="en-US" dirty="0"/>
          </a:p>
        </p:txBody>
      </p:sp>
    </p:spTree>
    <p:extLst>
      <p:ext uri="{BB962C8B-B14F-4D97-AF65-F5344CB8AC3E}">
        <p14:creationId xmlns:p14="http://schemas.microsoft.com/office/powerpoint/2010/main" val="42011256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Supervision</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pPr>
            <a:r>
              <a:rPr lang="en-US" dirty="0"/>
              <a:t>How is your program/team:</a:t>
            </a:r>
          </a:p>
          <a:p>
            <a:r>
              <a:rPr lang="en-US" dirty="0"/>
              <a:t>Conducting group meetings to discuss staff needs?</a:t>
            </a:r>
          </a:p>
          <a:p>
            <a:r>
              <a:rPr lang="en-US" dirty="0"/>
              <a:t>Conducting regularly scheduled individual supervision sessions?</a:t>
            </a:r>
          </a:p>
          <a:p>
            <a:r>
              <a:rPr lang="en-US" dirty="0"/>
              <a:t>Ensuring availability of needed supplies and equipment?</a:t>
            </a:r>
          </a:p>
          <a:p>
            <a:r>
              <a:rPr lang="en-US" dirty="0"/>
              <a:t>Providing ongoing training opportunities on CCP-specific topics?</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46</a:t>
            </a:fld>
            <a:endParaRPr lang="en-US" dirty="0"/>
          </a:p>
        </p:txBody>
      </p:sp>
    </p:spTree>
    <p:extLst>
      <p:ext uri="{BB962C8B-B14F-4D97-AF65-F5344CB8AC3E}">
        <p14:creationId xmlns:p14="http://schemas.microsoft.com/office/powerpoint/2010/main" val="626630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Training</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pPr>
            <a:r>
              <a:rPr lang="en-US" dirty="0"/>
              <a:t>How is your program/team:</a:t>
            </a:r>
          </a:p>
          <a:p>
            <a:r>
              <a:rPr lang="en-US" dirty="0"/>
              <a:t>Using team meetings/supervision to identify gaps in training?</a:t>
            </a:r>
          </a:p>
          <a:p>
            <a:r>
              <a:rPr lang="en-US" dirty="0"/>
              <a:t>Assisting with the development of crisis counseling skills?</a:t>
            </a:r>
          </a:p>
          <a:p>
            <a:r>
              <a:rPr lang="en-US" dirty="0"/>
              <a:t>Identifying and educating crisis counselors in other program areas (culture, geography, physical safety)?</a:t>
            </a:r>
          </a:p>
          <a:p>
            <a:r>
              <a:rPr lang="en-US" dirty="0"/>
              <a:t>Improving techniques to teach survivor tools?</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47</a:t>
            </a:fld>
            <a:endParaRPr lang="en-US" dirty="0"/>
          </a:p>
        </p:txBody>
      </p:sp>
    </p:spTree>
    <p:extLst>
      <p:ext uri="{BB962C8B-B14F-4D97-AF65-F5344CB8AC3E}">
        <p14:creationId xmlns:p14="http://schemas.microsoft.com/office/powerpoint/2010/main" val="13061690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Preparation for Phasedown </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r>
              <a:rPr lang="en-US" dirty="0"/>
              <a:t>The CCP is a time-limited program.</a:t>
            </a:r>
          </a:p>
          <a:p>
            <a:r>
              <a:rPr lang="en-US" dirty="0"/>
              <a:t>The CCP supports, but does not replace, community infrastructure. </a:t>
            </a:r>
          </a:p>
          <a:p>
            <a:r>
              <a:rPr lang="en-US" dirty="0"/>
              <a:t>Bridging and transitioning needs and services back to communities is a key part of the CCP.</a:t>
            </a:r>
          </a:p>
          <a:p>
            <a:r>
              <a:rPr lang="en-US" dirty="0"/>
              <a:t>Crisis counselors should facilitate community response to individual and community needs. </a:t>
            </a:r>
          </a:p>
          <a:p>
            <a:r>
              <a:rPr lang="en-US" dirty="0"/>
              <a:t>Active community involvement is an important sign of recovery and critical to successful phasedown efforts.</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48</a:t>
            </a:fld>
            <a:endParaRPr lang="en-US" dirty="0"/>
          </a:p>
        </p:txBody>
      </p:sp>
    </p:spTree>
    <p:extLst>
      <p:ext uri="{BB962C8B-B14F-4D97-AF65-F5344CB8AC3E}">
        <p14:creationId xmlns:p14="http://schemas.microsoft.com/office/powerpoint/2010/main" val="12013243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sz="3600" dirty="0"/>
              <a:t>Section 5</a:t>
            </a:r>
            <a:r>
              <a:rPr lang="en-US" sz="3600" dirty="0">
                <a:cs typeface="Arial" charset="0"/>
              </a:rPr>
              <a:t>: Stress Management</a:t>
            </a:r>
            <a:endParaRPr lang="en-US" dirty="0"/>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r>
              <a:rPr lang="en-US" sz="3200" dirty="0"/>
              <a:t>Stress Management Techniques</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49</a:t>
            </a:fld>
            <a:endParaRPr lang="en-US" dirty="0"/>
          </a:p>
        </p:txBody>
      </p:sp>
    </p:spTree>
    <p:extLst>
      <p:ext uri="{BB962C8B-B14F-4D97-AF65-F5344CB8AC3E}">
        <p14:creationId xmlns:p14="http://schemas.microsoft.com/office/powerpoint/2010/main" val="22309262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Section 5</a:t>
            </a:r>
            <a:r>
              <a:rPr lang="en-US" sz="3600" dirty="0">
                <a:cs typeface="Arial" charset="0"/>
              </a:rPr>
              <a:t>: </a:t>
            </a:r>
            <a:r>
              <a:rPr lang="en-US" dirty="0"/>
              <a:t>Objective</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r>
              <a:rPr lang="en-US" sz="2400" dirty="0"/>
              <a:t>Apply techniques for managing stress.</a:t>
            </a:r>
            <a:endParaRPr lang="en-US" dirty="0"/>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50</a:t>
            </a:fld>
            <a:endParaRPr lang="en-US" dirty="0"/>
          </a:p>
        </p:txBody>
      </p:sp>
    </p:spTree>
    <p:extLst>
      <p:ext uri="{BB962C8B-B14F-4D97-AF65-F5344CB8AC3E}">
        <p14:creationId xmlns:p14="http://schemas.microsoft.com/office/powerpoint/2010/main" val="14482665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Stress Management Techniques</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a:xfrm>
            <a:off x="838200" y="1158763"/>
            <a:ext cx="10515600" cy="2946548"/>
          </a:xfrm>
        </p:spPr>
        <p:txBody>
          <a:bodyPr/>
          <a:lstStyle/>
          <a:p>
            <a:r>
              <a:rPr lang="en-US" dirty="0"/>
              <a:t>What stress management techniques work well for you?</a:t>
            </a:r>
          </a:p>
          <a:p>
            <a:r>
              <a:rPr lang="en-US" dirty="0"/>
              <a:t>What techniques have you introduced to survivors?</a:t>
            </a:r>
          </a:p>
          <a:p>
            <a:pPr marL="114300" lvl="1" indent="0" eaLnBrk="1" hangingPunct="1">
              <a:spcBef>
                <a:spcPts val="2400"/>
              </a:spcBef>
              <a:buNone/>
            </a:pPr>
            <a:r>
              <a:rPr lang="en-US" dirty="0"/>
              <a:t>Stress Management Techniques video:</a:t>
            </a:r>
          </a:p>
          <a:p>
            <a:pPr marL="114300" lvl="1" indent="0" eaLnBrk="1" hangingPunct="1">
              <a:buNone/>
            </a:pPr>
            <a:r>
              <a:rPr lang="en-US" dirty="0">
                <a:hlinkClick r:id="rId3"/>
              </a:rPr>
              <a:t>https://www.youtube.com/watch?v=IqpCCnmwNVY</a:t>
            </a:r>
            <a:endParaRPr lang="en-US" dirty="0"/>
          </a:p>
          <a:p>
            <a:endParaRPr lang="en-US" dirty="0"/>
          </a:p>
        </p:txBody>
      </p:sp>
      <p:pic>
        <p:nvPicPr>
          <p:cNvPr id="6" name="Picture 5" descr="Stress Management Techniques, Healthy Coping Strategies, Breathing Exercise video.">
            <a:extLst>
              <a:ext uri="{FF2B5EF4-FFF2-40B4-BE49-F238E27FC236}">
                <a16:creationId xmlns:a16="http://schemas.microsoft.com/office/drawing/2014/main" id="{08FA826B-8C1B-DDF7-A94B-35C11DD695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6464" y="4105311"/>
            <a:ext cx="3815992" cy="2147838"/>
          </a:xfrm>
          <a:prstGeom prst="rect">
            <a:avLst/>
          </a:prstGeom>
          <a:ln>
            <a:solidFill>
              <a:schemeClr val="tx1"/>
            </a:solidFill>
          </a:ln>
        </p:spPr>
      </p:pic>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51</a:t>
            </a:fld>
            <a:endParaRPr lang="en-US" dirty="0"/>
          </a:p>
        </p:txBody>
      </p:sp>
    </p:spTree>
    <p:extLst>
      <p:ext uri="{BB962C8B-B14F-4D97-AF65-F5344CB8AC3E}">
        <p14:creationId xmlns:p14="http://schemas.microsoft.com/office/powerpoint/2010/main" val="42372485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p:txBody>
          <a:bodyPr/>
          <a:lstStyle/>
          <a:p>
            <a:r>
              <a:rPr lang="en-US" dirty="0"/>
              <a:t>Stress Management Techniques (cont.)</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p:txBody>
          <a:bodyPr/>
          <a:lstStyle/>
          <a:p>
            <a:pPr marL="0" indent="0" eaLnBrk="1" hangingPunct="1">
              <a:buNone/>
            </a:pPr>
            <a:r>
              <a:rPr lang="en-US" dirty="0"/>
              <a:t>Stress Management Marketplace Activity</a:t>
            </a:r>
          </a:p>
          <a:p>
            <a:r>
              <a:rPr lang="en-US" dirty="0"/>
              <a:t>With your group, share your stress management techniques.</a:t>
            </a:r>
          </a:p>
          <a:p>
            <a:r>
              <a:rPr lang="en-US" dirty="0"/>
              <a:t>Choose one you’d like to market to the rest of the group.</a:t>
            </a:r>
          </a:p>
          <a:p>
            <a:r>
              <a:rPr lang="en-US" dirty="0"/>
              <a:t>Create a poster advertising this technique.</a:t>
            </a:r>
          </a:p>
          <a:p>
            <a:r>
              <a:rPr lang="en-US" dirty="0"/>
              <a:t>Identify two spokespersons.</a:t>
            </a:r>
          </a:p>
          <a:p>
            <a:r>
              <a:rPr lang="en-US" dirty="0"/>
              <a:t>Share your findings with the larger group.</a:t>
            </a: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52</a:t>
            </a:fld>
            <a:endParaRPr lang="en-US" dirty="0"/>
          </a:p>
        </p:txBody>
      </p:sp>
    </p:spTree>
    <p:extLst>
      <p:ext uri="{BB962C8B-B14F-4D97-AF65-F5344CB8AC3E}">
        <p14:creationId xmlns:p14="http://schemas.microsoft.com/office/powerpoint/2010/main" val="19338167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70AAD6-74FE-621A-EDE4-DBBB0A45D825}"/>
              </a:ext>
            </a:extLst>
          </p:cNvPr>
          <p:cNvSpPr>
            <a:spLocks noGrp="1"/>
          </p:cNvSpPr>
          <p:nvPr>
            <p:ph type="title"/>
          </p:nvPr>
        </p:nvSpPr>
        <p:spPr>
          <a:xfrm>
            <a:off x="838200" y="-1"/>
            <a:ext cx="10515600" cy="2121239"/>
          </a:xfrm>
        </p:spPr>
        <p:txBody>
          <a:bodyPr>
            <a:normAutofit/>
          </a:bodyPr>
          <a:lstStyle/>
          <a:p>
            <a:r>
              <a:rPr lang="en-US" dirty="0"/>
              <a:t>Substance Abuse and Mental Health Services Administration (SAMHSA) Disaster Technical Assistance Center (DTAC)</a:t>
            </a:r>
          </a:p>
        </p:txBody>
      </p:sp>
      <p:sp>
        <p:nvSpPr>
          <p:cNvPr id="4" name="Content Placeholder 3">
            <a:extLst>
              <a:ext uri="{FF2B5EF4-FFF2-40B4-BE49-F238E27FC236}">
                <a16:creationId xmlns:a16="http://schemas.microsoft.com/office/drawing/2014/main" id="{1F1B0684-4081-2419-3FD8-FA412368A98A}"/>
              </a:ext>
            </a:extLst>
          </p:cNvPr>
          <p:cNvSpPr>
            <a:spLocks noGrp="1"/>
          </p:cNvSpPr>
          <p:nvPr>
            <p:ph idx="1"/>
          </p:nvPr>
        </p:nvSpPr>
        <p:spPr>
          <a:xfrm>
            <a:off x="838200" y="2498501"/>
            <a:ext cx="10515600" cy="3651445"/>
          </a:xfrm>
        </p:spPr>
        <p:txBody>
          <a:bodyPr/>
          <a:lstStyle/>
          <a:p>
            <a:pPr marL="0" indent="0" algn="l" eaLnBrk="1" hangingPunct="1">
              <a:buNone/>
              <a:defRPr/>
            </a:pPr>
            <a:r>
              <a:rPr lang="en-US" dirty="0"/>
              <a:t>SAMHSA DTAC supports SAMHSA’s efforts to prepare states, territories, and local entities to deliver an effective behavioral health response during disasters.</a:t>
            </a:r>
            <a:endParaRPr lang="en-US" b="1" dirty="0">
              <a:solidFill>
                <a:schemeClr val="accent2"/>
              </a:solidFill>
            </a:endParaRPr>
          </a:p>
          <a:p>
            <a:pPr marL="1662113" indent="0">
              <a:buNone/>
              <a:defRPr/>
            </a:pPr>
            <a:r>
              <a:rPr lang="en-US" sz="2400" b="1" dirty="0"/>
              <a:t>Toll-free: 1–800–308–3515     </a:t>
            </a:r>
          </a:p>
          <a:p>
            <a:pPr marL="1662113" indent="0">
              <a:buNone/>
              <a:defRPr/>
            </a:pPr>
            <a:r>
              <a:rPr lang="en-US" sz="2400" b="1" dirty="0"/>
              <a:t>Email: </a:t>
            </a:r>
            <a:r>
              <a:rPr lang="en-US" sz="2400" b="1" dirty="0">
                <a:solidFill>
                  <a:srgbClr val="000066"/>
                </a:solidFill>
                <a:hlinkClick r:id="rId3"/>
              </a:rPr>
              <a:t>DTAC@samhsa.hhs.gov</a:t>
            </a:r>
            <a:endParaRPr lang="en-US" sz="2400" b="1" dirty="0">
              <a:solidFill>
                <a:srgbClr val="000066"/>
              </a:solidFill>
            </a:endParaRPr>
          </a:p>
          <a:p>
            <a:pPr marL="1662113" indent="0">
              <a:buNone/>
              <a:defRPr/>
            </a:pPr>
            <a:r>
              <a:rPr lang="en-US" sz="2400" b="1" dirty="0"/>
              <a:t>Web: </a:t>
            </a:r>
            <a:r>
              <a:rPr lang="en-US" sz="2400" b="1" dirty="0">
                <a:solidFill>
                  <a:srgbClr val="000066"/>
                </a:solidFill>
                <a:hlinkClick r:id="rId4" tooltip="SAMHSA Website"/>
              </a:rPr>
              <a:t>http://www.samhsa.gov/dtac</a:t>
            </a:r>
            <a:endParaRPr lang="en-US" sz="2400" b="1" dirty="0">
              <a:solidFill>
                <a:srgbClr val="000066"/>
              </a:solidFill>
            </a:endParaRPr>
          </a:p>
          <a:p>
            <a:endParaRPr lang="en-US" dirty="0"/>
          </a:p>
        </p:txBody>
      </p:sp>
      <p:sp>
        <p:nvSpPr>
          <p:cNvPr id="5" name="Slide Number Placeholder 3">
            <a:extLst>
              <a:ext uri="{FF2B5EF4-FFF2-40B4-BE49-F238E27FC236}">
                <a16:creationId xmlns:a16="http://schemas.microsoft.com/office/drawing/2014/main" id="{503A7912-C190-145A-06F3-211107B198F9}"/>
              </a:ext>
              <a:ext uri="{C183D7F6-B498-43B3-948B-1728B52AA6E4}">
                <adec:decorative xmlns:adec="http://schemas.microsoft.com/office/drawing/2017/decorative" val="1"/>
              </a:ext>
            </a:extLst>
          </p:cNvPr>
          <p:cNvSpPr txBox="1">
            <a:spLocks/>
          </p:cNvSpPr>
          <p:nvPr/>
        </p:nvSpPr>
        <p:spPr>
          <a:xfrm>
            <a:off x="5773491" y="6356350"/>
            <a:ext cx="50857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395D79-CA4D-4B09-8FD0-20EC890A3AFA}" type="slidenum">
              <a:rPr lang="en-US" smtClean="0"/>
              <a:pPr/>
              <a:t>53</a:t>
            </a:fld>
            <a:endParaRPr lang="en-US" dirty="0"/>
          </a:p>
        </p:txBody>
      </p:sp>
    </p:spTree>
    <p:extLst>
      <p:ext uri="{BB962C8B-B14F-4D97-AF65-F5344CB8AC3E}">
        <p14:creationId xmlns:p14="http://schemas.microsoft.com/office/powerpoint/2010/main" val="315691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8b73e22-e4cb-4a89-af21-f232e6ab8abc" xsi:nil="true"/>
    <Details xmlns="c0496fc8-606a-4050-a12b-91a7d5c66d71" xsi:nil="true"/>
    <lcf76f155ced4ddcb4097134ff3c332f xmlns="c0496fc8-606a-4050-a12b-91a7d5c66d7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720CFCB319E7C42B90B429FDBC6C7B2" ma:contentTypeVersion="14" ma:contentTypeDescription="Create a new document." ma:contentTypeScope="" ma:versionID="e20dc3c94f089c48c7a10ee1f12f855f">
  <xsd:schema xmlns:xsd="http://www.w3.org/2001/XMLSchema" xmlns:xs="http://www.w3.org/2001/XMLSchema" xmlns:p="http://schemas.microsoft.com/office/2006/metadata/properties" xmlns:ns2="c0496fc8-606a-4050-a12b-91a7d5c66d71" xmlns:ns3="38b73e22-e4cb-4a89-af21-f232e6ab8abc" targetNamespace="http://schemas.microsoft.com/office/2006/metadata/properties" ma:root="true" ma:fieldsID="dfcee832551c476e458e34bd8a7584af" ns2:_="" ns3:_="">
    <xsd:import namespace="c0496fc8-606a-4050-a12b-91a7d5c66d71"/>
    <xsd:import namespace="38b73e22-e4cb-4a89-af21-f232e6ab8ab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2: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496fc8-606a-4050-a12b-91a7d5c66d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1b832a3-9399-4a86-9e0f-2408db29f148"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Details" ma:index="20" nillable="true" ma:displayName="Details" ma:format="Dropdown" ma:internalName="Detail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8b73e22-e4cb-4a89-af21-f232e6ab8ab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a575e63-eef8-4103-9d83-af8406710f4f}" ma:internalName="TaxCatchAll" ma:showField="CatchAllData" ma:web="38b73e22-e4cb-4a89-af21-f232e6ab8a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C9F682-E8D0-4A59-A366-BBB64B415020}">
  <ds:schemaRefs>
    <ds:schemaRef ds:uri="http://schemas.microsoft.com/office/infopath/2007/PartnerControls"/>
    <ds:schemaRef ds:uri="http://purl.org/dc/dcmitype/"/>
    <ds:schemaRef ds:uri="http://www.w3.org/XML/1998/namespace"/>
    <ds:schemaRef ds:uri="38b73e22-e4cb-4a89-af21-f232e6ab8abc"/>
    <ds:schemaRef ds:uri="http://schemas.microsoft.com/office/2006/documentManagement/types"/>
    <ds:schemaRef ds:uri="c0496fc8-606a-4050-a12b-91a7d5c66d71"/>
    <ds:schemaRef ds:uri="http://schemas.microsoft.com/office/2006/metadata/properties"/>
    <ds:schemaRef ds:uri="http://purl.org/dc/term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EDC13409-B11C-4220-9E5B-A574CE7C55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496fc8-606a-4050-a12b-91a7d5c66d71"/>
    <ds:schemaRef ds:uri="38b73e22-e4cb-4a89-af21-f232e6ab8a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71ABA71-FFC2-48F9-A965-DE8DA36E76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2436</TotalTime>
  <Words>10894</Words>
  <Application>Microsoft Office PowerPoint</Application>
  <PresentationFormat>Widescreen</PresentationFormat>
  <Paragraphs>962</Paragraphs>
  <Slides>53</Slides>
  <Notes>53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53</vt:i4>
      </vt:variant>
    </vt:vector>
  </HeadingPairs>
  <TitlesOfParts>
    <vt:vector size="65" baseType="lpstr">
      <vt:lpstr>Yu Gothic Medium</vt:lpstr>
      <vt:lpstr>Yu Gothic UI Semibold</vt:lpstr>
      <vt:lpstr>Arial</vt:lpstr>
      <vt:lpstr>Calibri</vt:lpstr>
      <vt:lpstr>Calibri Light</vt:lpstr>
      <vt:lpstr>Candara</vt:lpstr>
      <vt:lpstr>Courier New</vt:lpstr>
      <vt:lpstr>Segoe UI</vt:lpstr>
      <vt:lpstr>Symbol</vt:lpstr>
      <vt:lpstr>Wingdings</vt:lpstr>
      <vt:lpstr>Office Theme</vt:lpstr>
      <vt:lpstr>Custom Design</vt:lpstr>
      <vt:lpstr>Regular Services Program (RSP) Midprogram Training</vt:lpstr>
      <vt:lpstr>Introductions</vt:lpstr>
      <vt:lpstr>Objectives</vt:lpstr>
      <vt:lpstr>Agenda</vt:lpstr>
      <vt:lpstr>Guidelines for Working Together</vt:lpstr>
      <vt:lpstr>Section 1: Program Assessment</vt:lpstr>
      <vt:lpstr>Section 1: Objective</vt:lpstr>
      <vt:lpstr>Program Successes and Challenges</vt:lpstr>
      <vt:lpstr>Using Program Data</vt:lpstr>
      <vt:lpstr>Using Program Data (cont. 1)</vt:lpstr>
      <vt:lpstr>Using Program Data (cont. 2)</vt:lpstr>
      <vt:lpstr>Section 2: Individual, Community, and Staff Needs</vt:lpstr>
      <vt:lpstr>Section 2: Objective</vt:lpstr>
      <vt:lpstr>Current and Upcoming Phases of the Disaster</vt:lpstr>
      <vt:lpstr>Current and Upcoming Phases of the Disaster (cont. 1)</vt:lpstr>
      <vt:lpstr>Current and Upcoming Phases of the Disaster (cont. 2)</vt:lpstr>
      <vt:lpstr>Working Group Discussions</vt:lpstr>
      <vt:lpstr>Working Group Presentations</vt:lpstr>
      <vt:lpstr>Section 3: Crisis Counseling Services and Skills</vt:lpstr>
      <vt:lpstr>Section 3: Objective</vt:lpstr>
      <vt:lpstr>Crisis Counseling Services at Midprogram</vt:lpstr>
      <vt:lpstr>Crisis Counseling Services at Midprogram (cont. 1)</vt:lpstr>
      <vt:lpstr>Crisis Counseling Services at Midprogram (cont. 2)</vt:lpstr>
      <vt:lpstr>Crisis Counseling Services at Midprogram (cont. 3)</vt:lpstr>
      <vt:lpstr>Group Crisis Counseling</vt:lpstr>
      <vt:lpstr>Group Crisis Counseling (cont.)</vt:lpstr>
      <vt:lpstr>Community Networking</vt:lpstr>
      <vt:lpstr>Assessment and Referral</vt:lpstr>
      <vt:lpstr>Assessment and Referral (cont. 1)</vt:lpstr>
      <vt:lpstr>Assessment and Referral (cont. 2)</vt:lpstr>
      <vt:lpstr>Assessment and Referral (cont. 3)</vt:lpstr>
      <vt:lpstr>Assessment and Referral (cont. 4)</vt:lpstr>
      <vt:lpstr>Assessment and Referral (cont. 5)</vt:lpstr>
      <vt:lpstr>Public Education</vt:lpstr>
      <vt:lpstr>Public Education (cont. 1)</vt:lpstr>
      <vt:lpstr>Public Education (cont. 2)</vt:lpstr>
      <vt:lpstr>Public Education (cont. 3)</vt:lpstr>
      <vt:lpstr>Public Education (cont. 4)</vt:lpstr>
      <vt:lpstr>Public Education (cont. 5)</vt:lpstr>
      <vt:lpstr>Public Education (cont. 6)</vt:lpstr>
      <vt:lpstr>Section 4: Program Management</vt:lpstr>
      <vt:lpstr>Section 4: Objective</vt:lpstr>
      <vt:lpstr>Communication</vt:lpstr>
      <vt:lpstr>Quality Assurance</vt:lpstr>
      <vt:lpstr>Data Collection and Program Evaluation</vt:lpstr>
      <vt:lpstr>Supervision</vt:lpstr>
      <vt:lpstr>Training</vt:lpstr>
      <vt:lpstr>Preparation for Phasedown </vt:lpstr>
      <vt:lpstr>Section 5: Stress Management</vt:lpstr>
      <vt:lpstr>Section 5: Objective</vt:lpstr>
      <vt:lpstr>Stress Management Techniques</vt:lpstr>
      <vt:lpstr>Stress Management Techniques (cont.)</vt:lpstr>
      <vt:lpstr>Substance Abuse and Mental Health Services Administration (SAMHSA) Disaster Technical Assistance Center (DTAC)</vt:lpstr>
    </vt:vector>
  </TitlesOfParts>
  <Company>IQ Solutions,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Regular Services Program (RSP) Midprogram Training</dc:title>
  <dc:subject>Presentation to be used for Regular Services Program Midprogram Training.</dc:subject>
  <dc:creator>Substance Abuse and Mental Health Services Administration;Disaster Technical Assistance Center</dc:creator>
  <cp:keywords>Crisis Counseling Program, Training, Disaster Behavioral Health</cp:keywords>
  <cp:lastModifiedBy>Kate Hough (EXTERNAL)</cp:lastModifiedBy>
  <cp:revision>59</cp:revision>
  <dcterms:created xsi:type="dcterms:W3CDTF">2023-02-16T15:40:37Z</dcterms:created>
  <dcterms:modified xsi:type="dcterms:W3CDTF">2024-09-04T14:23:57Z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0x0101006720CFCB319E7C42B90B429FDBC6C7B2</vt:lpwstr>
  </property>
</Properties>
</file>