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1"/>
  </p:sldMasterIdLst>
  <p:notesMasterIdLst>
    <p:notesMasterId r:id="rId34"/>
  </p:notesMasterIdLst>
  <p:sldIdLst>
    <p:sldId id="331" r:id="rId2"/>
    <p:sldId id="555" r:id="rId3"/>
    <p:sldId id="559" r:id="rId4"/>
    <p:sldId id="522" r:id="rId5"/>
    <p:sldId id="551" r:id="rId6"/>
    <p:sldId id="545" r:id="rId7"/>
    <p:sldId id="526" r:id="rId8"/>
    <p:sldId id="552" r:id="rId9"/>
    <p:sldId id="527" r:id="rId10"/>
    <p:sldId id="271" r:id="rId11"/>
    <p:sldId id="338" r:id="rId12"/>
    <p:sldId id="276" r:id="rId13"/>
    <p:sldId id="274" r:id="rId14"/>
    <p:sldId id="500" r:id="rId15"/>
    <p:sldId id="501" r:id="rId16"/>
    <p:sldId id="502" r:id="rId17"/>
    <p:sldId id="339" r:id="rId18"/>
    <p:sldId id="534" r:id="rId19"/>
    <p:sldId id="293" r:id="rId20"/>
    <p:sldId id="514" r:id="rId21"/>
    <p:sldId id="314" r:id="rId22"/>
    <p:sldId id="342" r:id="rId23"/>
    <p:sldId id="537" r:id="rId24"/>
    <p:sldId id="515" r:id="rId25"/>
    <p:sldId id="343" r:id="rId26"/>
    <p:sldId id="548" r:id="rId27"/>
    <p:sldId id="305" r:id="rId28"/>
    <p:sldId id="519" r:id="rId29"/>
    <p:sldId id="546" r:id="rId30"/>
    <p:sldId id="547" r:id="rId31"/>
    <p:sldId id="351" r:id="rId32"/>
    <p:sldId id="538" r:id="rId33"/>
  </p:sldIdLst>
  <p:sldSz cx="12192000" cy="6858000"/>
  <p:notesSz cx="7007225" cy="9293225"/>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pos="192" userDrawn="1">
          <p15:clr>
            <a:srgbClr val="A4A3A4"/>
          </p15:clr>
        </p15:guide>
        <p15:guide id="2" orient="horz" pos="432" userDrawn="1">
          <p15:clr>
            <a:srgbClr val="A4A3A4"/>
          </p15:clr>
        </p15:guide>
        <p15:guide id="3" orient="horz" pos="3888" userDrawn="1">
          <p15:clr>
            <a:srgbClr val="A4A3A4"/>
          </p15:clr>
        </p15:guide>
        <p15:guide id="4" pos="4992" userDrawn="1">
          <p15:clr>
            <a:srgbClr val="A4A3A4"/>
          </p15:clr>
        </p15:guide>
        <p15:guide id="5" pos="7488" userDrawn="1">
          <p15:clr>
            <a:srgbClr val="A4A3A4"/>
          </p15:clr>
        </p15:guide>
        <p15:guide id="6" orient="horz" pos="2160" userDrawn="1">
          <p15:clr>
            <a:srgbClr val="A4A3A4"/>
          </p15:clr>
        </p15:guide>
        <p15:guide id="7" pos="3216" userDrawn="1">
          <p15:clr>
            <a:srgbClr val="A4A3A4"/>
          </p15:clr>
        </p15:guide>
        <p15:guide id="8" orient="horz" pos="3696" userDrawn="1">
          <p15:clr>
            <a:srgbClr val="A4A3A4"/>
          </p15:clr>
        </p15:guide>
        <p15:guide id="9" orient="horz" pos="816" userDrawn="1">
          <p15:clr>
            <a:srgbClr val="A4A3A4"/>
          </p15:clr>
        </p15:guide>
        <p15:guide id="10" orient="horz" pos="2256" userDrawn="1">
          <p15:clr>
            <a:srgbClr val="A4A3A4"/>
          </p15:clr>
        </p15:guide>
        <p15:guide id="11" pos="51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E4D53E-7D32-8FEE-2D4D-D4591FBC6BF7}" name="Richesson, Douglas (SAMHSA/CBHSQ)" initials="RD(" userId="S::Douglas.Richesson@samhsa.hhs.gov::0e1c5c45-5980-4506-bc3b-d51cdcbeaaf8" providerId="AD"/>
  <p188:author id="{6D04E0D0-7B4E-9D76-99F3-2A4414404651}" name="Cooney, Jennifer" initials="CJ" userId="S::jgratton@rti.org::93b69e46-d501-4fcb-b186-0b2a8ca6bea8" providerId="AD"/>
  <p188:author id="{A309FED6-0D6F-F533-E767-6136CAEA50BC}" name="Burch, Jessica" initials="BJ" userId="S::jburch@rti.org::6e809129-7c6d-4093-89ba-289a7ddc755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enig, Jennifer (SAMHSA)" initials="HJ(" lastIdx="3" clrIdx="0">
    <p:extLst>
      <p:ext uri="{19B8F6BF-5375-455C-9EA6-DF929625EA0E}">
        <p15:presenceInfo xmlns:p15="http://schemas.microsoft.com/office/powerpoint/2012/main" userId="S::Jennifer.Hoenig@samhsa.hhs.gov::591245e4-a07d-4f50-ad3c-01eb1fe0949b" providerId="AD"/>
      </p:ext>
    </p:extLst>
  </p:cmAuthor>
  <p:cmAuthor id="2" name="Brown, Samantha (SAMHSA/CBHSQ)" initials="BS(" lastIdx="70" clrIdx="1">
    <p:extLst>
      <p:ext uri="{19B8F6BF-5375-455C-9EA6-DF929625EA0E}">
        <p15:presenceInfo xmlns:p15="http://schemas.microsoft.com/office/powerpoint/2012/main" userId="S::Samantha.Brown@samhsa.hhs.gov::884a213b-9bb7-4c56-bf2f-2be3cc2051ff" providerId="AD"/>
      </p:ext>
    </p:extLst>
  </p:cmAuthor>
  <p:cmAuthor id="3" name="Magas, Iva (SAMHSA/CBHSQ)" initials="MI(" lastIdx="59" clrIdx="2">
    <p:extLst>
      <p:ext uri="{19B8F6BF-5375-455C-9EA6-DF929625EA0E}">
        <p15:presenceInfo xmlns:p15="http://schemas.microsoft.com/office/powerpoint/2012/main" userId="S::Iva.Magas@samhsa.hhs.gov::faa578fe-080e-49fd-824d-7774e0974112" providerId="AD"/>
      </p:ext>
    </p:extLst>
  </p:cmAuthor>
  <p:cmAuthor id="4" name="Richesson, Douglas (SAMHSA)" initials="RD(" lastIdx="39" clrIdx="3">
    <p:extLst>
      <p:ext uri="{19B8F6BF-5375-455C-9EA6-DF929625EA0E}">
        <p15:presenceInfo xmlns:p15="http://schemas.microsoft.com/office/powerpoint/2012/main" userId="S::Douglas.Richesson@samhsa.hhs.gov::0e1c5c45-5980-4506-bc3b-d51cdcbeaaf8" providerId="AD"/>
      </p:ext>
    </p:extLst>
  </p:cmAuthor>
  <p:cmAuthor id="5" name="Cooney, Jennifer" initials="CJ" lastIdx="41" clrIdx="4">
    <p:extLst>
      <p:ext uri="{19B8F6BF-5375-455C-9EA6-DF929625EA0E}">
        <p15:presenceInfo xmlns:p15="http://schemas.microsoft.com/office/powerpoint/2012/main" userId="S::jgratton@rti.org::93b69e46-d501-4fcb-b186-0b2a8ca6bea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749"/>
    <a:srgbClr val="1A6986"/>
    <a:srgbClr val="CD3835"/>
    <a:srgbClr val="4F91CD"/>
    <a:srgbClr val="C00000"/>
    <a:srgbClr val="709F31"/>
    <a:srgbClr val="96CA50"/>
    <a:srgbClr val="A89400"/>
    <a:srgbClr val="FFEF80"/>
    <a:srgbClr val="8E8E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42" autoAdjust="0"/>
    <p:restoredTop sz="97112" autoAdjust="0"/>
  </p:normalViewPr>
  <p:slideViewPr>
    <p:cSldViewPr>
      <p:cViewPr varScale="1">
        <p:scale>
          <a:sx n="83" d="100"/>
          <a:sy n="83" d="100"/>
        </p:scale>
        <p:origin x="120" y="606"/>
      </p:cViewPr>
      <p:guideLst>
        <p:guide pos="192"/>
        <p:guide orient="horz" pos="432"/>
        <p:guide orient="horz" pos="3888"/>
        <p:guide pos="4992"/>
        <p:guide pos="7488"/>
        <p:guide orient="horz" pos="2160"/>
        <p:guide pos="3216"/>
        <p:guide orient="horz" pos="3696"/>
        <p:guide orient="horz" pos="816"/>
        <p:guide orient="horz" pos="2256"/>
        <p:guide pos="5184"/>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68750" y="0"/>
            <a:ext cx="3036888" cy="465138"/>
          </a:xfrm>
          <a:prstGeom prst="rect">
            <a:avLst/>
          </a:prstGeom>
        </p:spPr>
        <p:txBody>
          <a:bodyPr vert="horz" lIns="91440" tIns="45720" rIns="91440" bIns="45720" rtlCol="0"/>
          <a:lstStyle>
            <a:lvl1pPr algn="r">
              <a:defRPr sz="1200"/>
            </a:lvl1pPr>
          </a:lstStyle>
          <a:p>
            <a:fld id="{96CE177C-57E2-4311-A944-6D50D96DB171}" type="datetimeFigureOut">
              <a:rPr lang="en-US" smtClean="0"/>
              <a:t>11/25/2024</a:t>
            </a:fld>
            <a:endParaRPr lang="en-US" dirty="0"/>
          </a:p>
        </p:txBody>
      </p:sp>
      <p:sp>
        <p:nvSpPr>
          <p:cNvPr id="4" name="Slide Image Placeholder 3"/>
          <p:cNvSpPr>
            <a:spLocks noGrp="1" noRot="1" noChangeAspect="1"/>
          </p:cNvSpPr>
          <p:nvPr>
            <p:ph type="sldImg" idx="2"/>
          </p:nvPr>
        </p:nvSpPr>
        <p:spPr>
          <a:xfrm>
            <a:off x="715963" y="1162050"/>
            <a:ext cx="5575300" cy="31353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0088" y="4471988"/>
            <a:ext cx="5607050" cy="365918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8088"/>
            <a:ext cx="3036888" cy="4651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8750" y="8828088"/>
            <a:ext cx="3036888" cy="465137"/>
          </a:xfrm>
          <a:prstGeom prst="rect">
            <a:avLst/>
          </a:prstGeom>
        </p:spPr>
        <p:txBody>
          <a:bodyPr vert="horz" lIns="91440" tIns="45720" rIns="91440" bIns="45720" rtlCol="0" anchor="b"/>
          <a:lstStyle>
            <a:lvl1pPr algn="r">
              <a:defRPr sz="1200"/>
            </a:lvl1pPr>
          </a:lstStyle>
          <a:p>
            <a:fld id="{B3D18918-CD39-4C82-974B-8F09DDD24D1A}" type="slidenum">
              <a:rPr lang="en-US" smtClean="0"/>
              <a:t>‹#›</a:t>
            </a:fld>
            <a:endParaRPr lang="en-US" dirty="0"/>
          </a:p>
        </p:txBody>
      </p:sp>
    </p:spTree>
    <p:extLst>
      <p:ext uri="{BB962C8B-B14F-4D97-AF65-F5344CB8AC3E}">
        <p14:creationId xmlns:p14="http://schemas.microsoft.com/office/powerpoint/2010/main" val="109361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a:t>
            </a:fld>
            <a:endParaRPr lang="en-US" dirty="0"/>
          </a:p>
        </p:txBody>
      </p:sp>
    </p:spTree>
    <p:extLst>
      <p:ext uri="{BB962C8B-B14F-4D97-AF65-F5344CB8AC3E}">
        <p14:creationId xmlns:p14="http://schemas.microsoft.com/office/powerpoint/2010/main" val="3323391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5"/>
          </p:nvPr>
        </p:nvSpPr>
        <p:spPr/>
        <p:txBody>
          <a:bodyPr/>
          <a:lstStyle/>
          <a:p>
            <a:fld id="{A40EBAF4-6631-432C-983A-58CA6AC87A91}" type="slidenum">
              <a:rPr lang="en-US" smtClean="0"/>
              <a:t>2</a:t>
            </a:fld>
            <a:endParaRPr lang="en-US" dirty="0"/>
          </a:p>
        </p:txBody>
      </p:sp>
    </p:spTree>
    <p:extLst>
      <p:ext uri="{BB962C8B-B14F-4D97-AF65-F5344CB8AC3E}">
        <p14:creationId xmlns:p14="http://schemas.microsoft.com/office/powerpoint/2010/main" val="3385040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5"/>
          </p:nvPr>
        </p:nvSpPr>
        <p:spPr/>
        <p:txBody>
          <a:bodyPr/>
          <a:lstStyle/>
          <a:p>
            <a:fld id="{A40EBAF4-6631-432C-983A-58CA6AC87A91}" type="slidenum">
              <a:rPr lang="en-US" smtClean="0"/>
              <a:t>3</a:t>
            </a:fld>
            <a:endParaRPr lang="en-US" dirty="0"/>
          </a:p>
        </p:txBody>
      </p:sp>
    </p:spTree>
    <p:extLst>
      <p:ext uri="{BB962C8B-B14F-4D97-AF65-F5344CB8AC3E}">
        <p14:creationId xmlns:p14="http://schemas.microsoft.com/office/powerpoint/2010/main" val="3008598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BDD4D8-51E3-41A7-8E1E-2B0FD5C81E29}" type="slidenum">
              <a:rPr lang="en-US" smtClean="0"/>
              <a:t>4</a:t>
            </a:fld>
            <a:endParaRPr lang="en-US" dirty="0"/>
          </a:p>
        </p:txBody>
      </p:sp>
    </p:spTree>
    <p:extLst>
      <p:ext uri="{BB962C8B-B14F-4D97-AF65-F5344CB8AC3E}">
        <p14:creationId xmlns:p14="http://schemas.microsoft.com/office/powerpoint/2010/main" val="511541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BDD4D8-51E3-41A7-8E1E-2B0FD5C81E29}" type="slidenum">
              <a:rPr lang="en-US" smtClean="0"/>
              <a:t>5</a:t>
            </a:fld>
            <a:endParaRPr lang="en-US" dirty="0"/>
          </a:p>
        </p:txBody>
      </p:sp>
    </p:spTree>
    <p:extLst>
      <p:ext uri="{BB962C8B-B14F-4D97-AF65-F5344CB8AC3E}">
        <p14:creationId xmlns:p14="http://schemas.microsoft.com/office/powerpoint/2010/main" val="1497919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6</a:t>
            </a:fld>
            <a:endParaRPr lang="en-US" dirty="0"/>
          </a:p>
        </p:txBody>
      </p:sp>
    </p:spTree>
    <p:extLst>
      <p:ext uri="{BB962C8B-B14F-4D97-AF65-F5344CB8AC3E}">
        <p14:creationId xmlns:p14="http://schemas.microsoft.com/office/powerpoint/2010/main" val="3842140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7</a:t>
            </a:fld>
            <a:endParaRPr lang="en-US" dirty="0"/>
          </a:p>
        </p:txBody>
      </p:sp>
    </p:spTree>
    <p:extLst>
      <p:ext uri="{BB962C8B-B14F-4D97-AF65-F5344CB8AC3E}">
        <p14:creationId xmlns:p14="http://schemas.microsoft.com/office/powerpoint/2010/main" val="2191377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8</a:t>
            </a:fld>
            <a:endParaRPr lang="en-US" dirty="0"/>
          </a:p>
        </p:txBody>
      </p:sp>
    </p:spTree>
    <p:extLst>
      <p:ext uri="{BB962C8B-B14F-4D97-AF65-F5344CB8AC3E}">
        <p14:creationId xmlns:p14="http://schemas.microsoft.com/office/powerpoint/2010/main" val="2625940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9</a:t>
            </a:fld>
            <a:endParaRPr lang="en-US" dirty="0"/>
          </a:p>
        </p:txBody>
      </p:sp>
    </p:spTree>
    <p:extLst>
      <p:ext uri="{BB962C8B-B14F-4D97-AF65-F5344CB8AC3E}">
        <p14:creationId xmlns:p14="http://schemas.microsoft.com/office/powerpoint/2010/main" val="1051708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11</a:t>
            </a:fld>
            <a:endParaRPr lang="en-US" dirty="0"/>
          </a:p>
        </p:txBody>
      </p:sp>
    </p:spTree>
    <p:extLst>
      <p:ext uri="{BB962C8B-B14F-4D97-AF65-F5344CB8AC3E}">
        <p14:creationId xmlns:p14="http://schemas.microsoft.com/office/powerpoint/2010/main" val="1532063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12</a:t>
            </a:fld>
            <a:endParaRPr lang="en-US" dirty="0"/>
          </a:p>
        </p:txBody>
      </p:sp>
    </p:spTree>
    <p:extLst>
      <p:ext uri="{BB962C8B-B14F-4D97-AF65-F5344CB8AC3E}">
        <p14:creationId xmlns:p14="http://schemas.microsoft.com/office/powerpoint/2010/main" val="2164103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13</a:t>
            </a:fld>
            <a:endParaRPr lang="en-US" dirty="0"/>
          </a:p>
        </p:txBody>
      </p:sp>
    </p:spTree>
    <p:extLst>
      <p:ext uri="{BB962C8B-B14F-4D97-AF65-F5344CB8AC3E}">
        <p14:creationId xmlns:p14="http://schemas.microsoft.com/office/powerpoint/2010/main" val="2425951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14</a:t>
            </a:fld>
            <a:endParaRPr lang="en-US" dirty="0"/>
          </a:p>
        </p:txBody>
      </p:sp>
    </p:spTree>
    <p:extLst>
      <p:ext uri="{BB962C8B-B14F-4D97-AF65-F5344CB8AC3E}">
        <p14:creationId xmlns:p14="http://schemas.microsoft.com/office/powerpoint/2010/main" val="2708338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15</a:t>
            </a:fld>
            <a:endParaRPr lang="en-US" dirty="0"/>
          </a:p>
        </p:txBody>
      </p:sp>
    </p:spTree>
    <p:extLst>
      <p:ext uri="{BB962C8B-B14F-4D97-AF65-F5344CB8AC3E}">
        <p14:creationId xmlns:p14="http://schemas.microsoft.com/office/powerpoint/2010/main" val="236693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16</a:t>
            </a:fld>
            <a:endParaRPr lang="en-US" dirty="0"/>
          </a:p>
        </p:txBody>
      </p:sp>
    </p:spTree>
    <p:extLst>
      <p:ext uri="{BB962C8B-B14F-4D97-AF65-F5344CB8AC3E}">
        <p14:creationId xmlns:p14="http://schemas.microsoft.com/office/powerpoint/2010/main" val="419359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17</a:t>
            </a:fld>
            <a:endParaRPr lang="en-US" dirty="0"/>
          </a:p>
        </p:txBody>
      </p:sp>
    </p:spTree>
    <p:extLst>
      <p:ext uri="{BB962C8B-B14F-4D97-AF65-F5344CB8AC3E}">
        <p14:creationId xmlns:p14="http://schemas.microsoft.com/office/powerpoint/2010/main" val="1729150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18</a:t>
            </a:fld>
            <a:endParaRPr lang="en-US" dirty="0"/>
          </a:p>
        </p:txBody>
      </p:sp>
    </p:spTree>
    <p:extLst>
      <p:ext uri="{BB962C8B-B14F-4D97-AF65-F5344CB8AC3E}">
        <p14:creationId xmlns:p14="http://schemas.microsoft.com/office/powerpoint/2010/main" val="222473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solidFill>
                <a:srgbClr val="C00000"/>
              </a:solidFill>
              <a:latin typeface="+mj-lt"/>
            </a:endParaRPr>
          </a:p>
        </p:txBody>
      </p:sp>
      <p:sp>
        <p:nvSpPr>
          <p:cNvPr id="4" name="Slide Number Placeholder 3"/>
          <p:cNvSpPr>
            <a:spLocks noGrp="1"/>
          </p:cNvSpPr>
          <p:nvPr>
            <p:ph type="sldNum" sz="quarter" idx="5"/>
          </p:nvPr>
        </p:nvSpPr>
        <p:spPr/>
        <p:txBody>
          <a:bodyPr/>
          <a:lstStyle/>
          <a:p>
            <a:fld id="{B3D18918-CD39-4C82-974B-8F09DDD24D1A}" type="slidenum">
              <a:rPr lang="en-US" smtClean="0"/>
              <a:t>19</a:t>
            </a:fld>
            <a:endParaRPr lang="en-US" dirty="0"/>
          </a:p>
        </p:txBody>
      </p:sp>
    </p:spTree>
    <p:extLst>
      <p:ext uri="{BB962C8B-B14F-4D97-AF65-F5344CB8AC3E}">
        <p14:creationId xmlns:p14="http://schemas.microsoft.com/office/powerpoint/2010/main" val="1386657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20</a:t>
            </a:fld>
            <a:endParaRPr lang="en-US" dirty="0"/>
          </a:p>
        </p:txBody>
      </p:sp>
    </p:spTree>
    <p:extLst>
      <p:ext uri="{BB962C8B-B14F-4D97-AF65-F5344CB8AC3E}">
        <p14:creationId xmlns:p14="http://schemas.microsoft.com/office/powerpoint/2010/main" val="428470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21</a:t>
            </a:fld>
            <a:endParaRPr lang="en-US" dirty="0"/>
          </a:p>
        </p:txBody>
      </p:sp>
    </p:spTree>
    <p:extLst>
      <p:ext uri="{BB962C8B-B14F-4D97-AF65-F5344CB8AC3E}">
        <p14:creationId xmlns:p14="http://schemas.microsoft.com/office/powerpoint/2010/main" val="2414414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22</a:t>
            </a:fld>
            <a:endParaRPr lang="en-US" dirty="0"/>
          </a:p>
        </p:txBody>
      </p:sp>
    </p:spTree>
    <p:extLst>
      <p:ext uri="{BB962C8B-B14F-4D97-AF65-F5344CB8AC3E}">
        <p14:creationId xmlns:p14="http://schemas.microsoft.com/office/powerpoint/2010/main" val="2109946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23</a:t>
            </a:fld>
            <a:endParaRPr lang="en-US" dirty="0"/>
          </a:p>
        </p:txBody>
      </p:sp>
    </p:spTree>
    <p:extLst>
      <p:ext uri="{BB962C8B-B14F-4D97-AF65-F5344CB8AC3E}">
        <p14:creationId xmlns:p14="http://schemas.microsoft.com/office/powerpoint/2010/main" val="29541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dirty="0">
              <a:latin typeface="+mj-lt"/>
            </a:endParaRPr>
          </a:p>
        </p:txBody>
      </p:sp>
      <p:sp>
        <p:nvSpPr>
          <p:cNvPr id="4" name="Slide Number Placeholder 3"/>
          <p:cNvSpPr>
            <a:spLocks noGrp="1"/>
          </p:cNvSpPr>
          <p:nvPr>
            <p:ph type="sldNum" sz="quarter" idx="5"/>
          </p:nvPr>
        </p:nvSpPr>
        <p:spPr/>
        <p:txBody>
          <a:bodyPr/>
          <a:lstStyle/>
          <a:p>
            <a:fld id="{B3D18918-CD39-4C82-974B-8F09DDD24D1A}" type="slidenum">
              <a:rPr lang="en-US" smtClean="0"/>
              <a:t>24</a:t>
            </a:fld>
            <a:endParaRPr lang="en-US" dirty="0"/>
          </a:p>
        </p:txBody>
      </p:sp>
    </p:spTree>
    <p:extLst>
      <p:ext uri="{BB962C8B-B14F-4D97-AF65-F5344CB8AC3E}">
        <p14:creationId xmlns:p14="http://schemas.microsoft.com/office/powerpoint/2010/main" val="3703297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25</a:t>
            </a:fld>
            <a:endParaRPr lang="en-US" dirty="0"/>
          </a:p>
        </p:txBody>
      </p:sp>
    </p:spTree>
    <p:extLst>
      <p:ext uri="{BB962C8B-B14F-4D97-AF65-F5344CB8AC3E}">
        <p14:creationId xmlns:p14="http://schemas.microsoft.com/office/powerpoint/2010/main" val="874099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a:p>
            <a:pPr algn="l"/>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26</a:t>
            </a:fld>
            <a:endParaRPr lang="en-US" dirty="0"/>
          </a:p>
        </p:txBody>
      </p:sp>
    </p:spTree>
    <p:extLst>
      <p:ext uri="{BB962C8B-B14F-4D97-AF65-F5344CB8AC3E}">
        <p14:creationId xmlns:p14="http://schemas.microsoft.com/office/powerpoint/2010/main" val="539370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27</a:t>
            </a:fld>
            <a:endParaRPr lang="en-US" dirty="0"/>
          </a:p>
        </p:txBody>
      </p:sp>
    </p:spTree>
    <p:extLst>
      <p:ext uri="{BB962C8B-B14F-4D97-AF65-F5344CB8AC3E}">
        <p14:creationId xmlns:p14="http://schemas.microsoft.com/office/powerpoint/2010/main" val="3880136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28</a:t>
            </a:fld>
            <a:endParaRPr lang="en-US" dirty="0"/>
          </a:p>
        </p:txBody>
      </p:sp>
    </p:spTree>
    <p:extLst>
      <p:ext uri="{BB962C8B-B14F-4D97-AF65-F5344CB8AC3E}">
        <p14:creationId xmlns:p14="http://schemas.microsoft.com/office/powerpoint/2010/main" val="859045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29</a:t>
            </a:fld>
            <a:endParaRPr lang="en-US" dirty="0"/>
          </a:p>
        </p:txBody>
      </p:sp>
    </p:spTree>
    <p:extLst>
      <p:ext uri="{BB962C8B-B14F-4D97-AF65-F5344CB8AC3E}">
        <p14:creationId xmlns:p14="http://schemas.microsoft.com/office/powerpoint/2010/main" val="1222834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30</a:t>
            </a:fld>
            <a:endParaRPr lang="en-US" dirty="0"/>
          </a:p>
        </p:txBody>
      </p:sp>
    </p:spTree>
    <p:extLst>
      <p:ext uri="{BB962C8B-B14F-4D97-AF65-F5344CB8AC3E}">
        <p14:creationId xmlns:p14="http://schemas.microsoft.com/office/powerpoint/2010/main" val="2054997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31</a:t>
            </a:fld>
            <a:endParaRPr lang="en-US" dirty="0"/>
          </a:p>
        </p:txBody>
      </p:sp>
    </p:spTree>
    <p:extLst>
      <p:ext uri="{BB962C8B-B14F-4D97-AF65-F5344CB8AC3E}">
        <p14:creationId xmlns:p14="http://schemas.microsoft.com/office/powerpoint/2010/main" val="5656274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D18918-CD39-4C82-974B-8F09DDD24D1A}" type="slidenum">
              <a:rPr lang="en-US" smtClean="0"/>
              <a:t>32</a:t>
            </a:fld>
            <a:endParaRPr lang="en-US" dirty="0"/>
          </a:p>
        </p:txBody>
      </p:sp>
    </p:spTree>
    <p:extLst>
      <p:ext uri="{BB962C8B-B14F-4D97-AF65-F5344CB8AC3E}">
        <p14:creationId xmlns:p14="http://schemas.microsoft.com/office/powerpoint/2010/main" val="1361051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214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346325" y="355432"/>
            <a:ext cx="9144000" cy="646331"/>
          </a:xfrm>
        </p:spPr>
        <p:txBody>
          <a:bodyPr anchor="t" anchorCtr="0">
            <a:spAutoFit/>
          </a:bodyPr>
          <a:lstStyle>
            <a:lvl1pPr algn="r">
              <a:defRPr sz="4000"/>
            </a:lvl1pPr>
          </a:lstStyle>
          <a:p>
            <a:r>
              <a:rPr lang="en-US"/>
              <a:t>Click to edit Master title style</a:t>
            </a:r>
            <a:endParaRPr lang="en-US" dirty="0"/>
          </a:p>
        </p:txBody>
      </p:sp>
      <p:sp>
        <p:nvSpPr>
          <p:cNvPr id="3" name="Subtitle 2"/>
          <p:cNvSpPr>
            <a:spLocks noGrp="1"/>
          </p:cNvSpPr>
          <p:nvPr>
            <p:ph type="subTitle" idx="1"/>
          </p:nvPr>
        </p:nvSpPr>
        <p:spPr>
          <a:xfrm>
            <a:off x="3535707" y="3109202"/>
            <a:ext cx="7954617" cy="1655762"/>
          </a:xfrm>
        </p:spPr>
        <p:txBody>
          <a:bodyPr anchor="ctr">
            <a:noAutofit/>
          </a:bodyPr>
          <a:lstStyle>
            <a:lvl1pPr marL="0" indent="0" algn="r">
              <a:lnSpc>
                <a:spcPct val="95000"/>
              </a:lnSpc>
              <a:spcBef>
                <a:spcPts val="8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32116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2pPr marL="685800" indent="-228600">
              <a:buFont typeface="Segoe UI" panose="020B0502040204020203" pitchFamily="34" charset="0"/>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0421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ne-graph_sig-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2"/>
          <p:cNvSpPr>
            <a:spLocks noGrp="1"/>
          </p:cNvSpPr>
          <p:nvPr>
            <p:ph type="body" sz="quarter" idx="10" hasCustomPrompt="1"/>
          </p:nvPr>
        </p:nvSpPr>
        <p:spPr>
          <a:xfrm>
            <a:off x="61026" y="67236"/>
            <a:ext cx="838200" cy="195158"/>
          </a:xfrm>
        </p:spPr>
        <p:txBody>
          <a:bodyPr wrap="square" anchor="b" anchorCtr="0">
            <a:noAutofit/>
          </a:bodyPr>
          <a:lstStyle>
            <a:lvl1pPr marL="114300" indent="-114300">
              <a:spcBef>
                <a:spcPts val="300"/>
              </a:spcBef>
              <a:buNone/>
              <a:defRPr sz="900" b="1">
                <a:solidFill>
                  <a:schemeClr val="bg1"/>
                </a:solidFill>
                <a:latin typeface="+mn-lt"/>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M-</a:t>
            </a:r>
          </a:p>
        </p:txBody>
      </p:sp>
      <p:sp>
        <p:nvSpPr>
          <p:cNvPr id="7" name="TextBox 6"/>
          <p:cNvSpPr txBox="1"/>
          <p:nvPr userDrawn="1"/>
        </p:nvSpPr>
        <p:spPr>
          <a:xfrm>
            <a:off x="10287000" y="5349875"/>
            <a:ext cx="1905000" cy="739738"/>
          </a:xfrm>
          <a:prstGeom prst="rect">
            <a:avLst/>
          </a:prstGeom>
          <a:noFill/>
        </p:spPr>
        <p:txBody>
          <a:bodyPr wrap="square" lIns="73152" rtlCol="0" anchor="b" anchorCtr="0">
            <a:noAutofit/>
          </a:bodyPr>
          <a:lstStyle/>
          <a:p>
            <a:pPr marL="109728" marR="0" indent="-109728" algn="l" rtl="0"/>
            <a:r>
              <a:rPr lang="en-US" sz="1100" b="0" i="0" u="none" strike="noStrike" baseline="0" dirty="0">
                <a:solidFill>
                  <a:srgbClr val="000000"/>
                </a:solidFill>
                <a:latin typeface="Arial Narrow" panose="020B0606020202030204" pitchFamily="34" charset="0"/>
              </a:rPr>
              <a:t>Note: There is no connecting line between 2019 and 2020 to indicate caution should be used when comparing estimates between 2020 and prior years because of methodological changes for 2020. Due to these changes, significance testing between 2020 and prior years was not performed.</a:t>
            </a:r>
          </a:p>
        </p:txBody>
      </p:sp>
      <p:sp>
        <p:nvSpPr>
          <p:cNvPr id="8" name="Content Placeholder 12"/>
          <p:cNvSpPr>
            <a:spLocks noGrp="1"/>
          </p:cNvSpPr>
          <p:nvPr>
            <p:ph sz="quarter" idx="15"/>
          </p:nvPr>
        </p:nvSpPr>
        <p:spPr>
          <a:xfrm>
            <a:off x="2256683" y="1234464"/>
            <a:ext cx="6764234" cy="4115411"/>
          </a:xfrm>
        </p:spPr>
        <p:txBody>
          <a:bodyPr/>
          <a:lstStyle>
            <a:lvl1pPr>
              <a:defRPr sz="1800"/>
            </a:lvl1pPr>
          </a:lstStyle>
          <a:p>
            <a:pPr lvl="0"/>
            <a:r>
              <a:rPr lang="en-US"/>
              <a:t>Edit Master text styles</a:t>
            </a:r>
          </a:p>
        </p:txBody>
      </p:sp>
      <p:sp>
        <p:nvSpPr>
          <p:cNvPr id="9" name="Text Placeholder 2"/>
          <p:cNvSpPr>
            <a:spLocks noGrp="1"/>
          </p:cNvSpPr>
          <p:nvPr>
            <p:ph type="body" sz="quarter" idx="11" hasCustomPrompt="1"/>
          </p:nvPr>
        </p:nvSpPr>
        <p:spPr>
          <a:xfrm>
            <a:off x="10287000" y="2971800"/>
            <a:ext cx="1676335" cy="1291338"/>
          </a:xfrm>
        </p:spPr>
        <p:txBody>
          <a:bodyPr lIns="73152" rIns="91440" anchor="b" anchorCtr="0">
            <a:noAutofit/>
          </a:bodyPr>
          <a:lstStyle>
            <a:lvl1pPr marL="111125" indent="-111125">
              <a:spcBef>
                <a:spcPts val="300"/>
              </a:spcBef>
              <a:buNone/>
              <a:defRPr sz="1100" b="0">
                <a:solidFill>
                  <a:schemeClr val="tx1"/>
                </a:solidFill>
                <a:latin typeface="Arial Narrow" panose="020B0606020202030204" pitchFamily="34" charset="0"/>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Notes:</a:t>
            </a:r>
          </a:p>
        </p:txBody>
      </p:sp>
    </p:spTree>
    <p:extLst>
      <p:ext uri="{BB962C8B-B14F-4D97-AF65-F5344CB8AC3E}">
        <p14:creationId xmlns:p14="http://schemas.microsoft.com/office/powerpoint/2010/main" val="3632723486"/>
      </p:ext>
    </p:extLst>
  </p:cSld>
  <p:clrMapOvr>
    <a:masterClrMapping/>
  </p:clrMapOvr>
  <p:extLst>
    <p:ext uri="{DCECCB84-F9BA-43D5-87BE-67443E8EF086}">
      <p15:sldGuideLst xmlns:p15="http://schemas.microsoft.com/office/powerpoint/2012/main">
        <p15:guide id="1" pos="3552" userDrawn="1">
          <p15:clr>
            <a:srgbClr val="FBAE40"/>
          </p15:clr>
        </p15:guide>
        <p15:guide id="2" orient="horz" pos="337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_and_text">
    <p:spTree>
      <p:nvGrpSpPr>
        <p:cNvPr id="1" name=""/>
        <p:cNvGrpSpPr/>
        <p:nvPr/>
      </p:nvGrpSpPr>
      <p:grpSpPr>
        <a:xfrm>
          <a:off x="0" y="0"/>
          <a:ext cx="0" cy="0"/>
          <a:chOff x="0" y="0"/>
          <a:chExt cx="0" cy="0"/>
        </a:xfrm>
      </p:grpSpPr>
      <p:sp>
        <p:nvSpPr>
          <p:cNvPr id="2" name="Title 1"/>
          <p:cNvSpPr>
            <a:spLocks noGrp="1"/>
          </p:cNvSpPr>
          <p:nvPr>
            <p:ph type="title"/>
          </p:nvPr>
        </p:nvSpPr>
        <p:spPr>
          <a:xfrm>
            <a:off x="701675" y="1"/>
            <a:ext cx="10652125" cy="914400"/>
          </a:xfrm>
        </p:spPr>
        <p:txBody>
          <a:bodyPr>
            <a:normAutofit/>
          </a:bodyPr>
          <a:lstStyle>
            <a:lvl1pPr>
              <a:defRPr sz="2800"/>
            </a:lvl1pPr>
          </a:lstStyle>
          <a:p>
            <a:r>
              <a:rPr lang="en-US" dirty="0"/>
              <a:t>Click to edit Master title style</a:t>
            </a:r>
          </a:p>
        </p:txBody>
      </p:sp>
      <p:sp>
        <p:nvSpPr>
          <p:cNvPr id="8" name="Content Placeholder 12"/>
          <p:cNvSpPr>
            <a:spLocks noGrp="1"/>
          </p:cNvSpPr>
          <p:nvPr>
            <p:ph sz="quarter" idx="15"/>
          </p:nvPr>
        </p:nvSpPr>
        <p:spPr>
          <a:xfrm>
            <a:off x="228600" y="1295400"/>
            <a:ext cx="7315200" cy="4572000"/>
          </a:xfrm>
        </p:spPr>
        <p:txBody>
          <a:bodyPr/>
          <a:lstStyle>
            <a:lvl1pPr>
              <a:defRPr sz="1800"/>
            </a:lvl1pPr>
          </a:lstStyle>
          <a:p>
            <a:pPr lvl="0"/>
            <a:r>
              <a:rPr lang="en-US" dirty="0"/>
              <a:t>Edit Master text styles</a:t>
            </a:r>
          </a:p>
        </p:txBody>
      </p:sp>
      <p:sp>
        <p:nvSpPr>
          <p:cNvPr id="9" name="Text Placeholder 2"/>
          <p:cNvSpPr>
            <a:spLocks noGrp="1"/>
          </p:cNvSpPr>
          <p:nvPr>
            <p:ph type="body" sz="quarter" idx="11" hasCustomPrompt="1"/>
          </p:nvPr>
        </p:nvSpPr>
        <p:spPr>
          <a:xfrm>
            <a:off x="609600" y="5943600"/>
            <a:ext cx="9677400" cy="762000"/>
          </a:xfrm>
        </p:spPr>
        <p:txBody>
          <a:bodyPr anchor="b" anchorCtr="0">
            <a:normAutofit/>
          </a:bodyPr>
          <a:lstStyle>
            <a:lvl1pPr marL="111125" indent="-111125">
              <a:lnSpc>
                <a:spcPct val="100000"/>
              </a:lnSpc>
              <a:spcBef>
                <a:spcPts val="300"/>
              </a:spcBef>
              <a:buNone/>
              <a:defRPr sz="1000" b="0">
                <a:solidFill>
                  <a:schemeClr val="tx1"/>
                </a:solidFill>
                <a:latin typeface="+mn-lt"/>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Notes:</a:t>
            </a:r>
          </a:p>
        </p:txBody>
      </p:sp>
      <p:sp>
        <p:nvSpPr>
          <p:cNvPr id="4" name="Text Placeholder 3">
            <a:extLst>
              <a:ext uri="{FF2B5EF4-FFF2-40B4-BE49-F238E27FC236}">
                <a16:creationId xmlns:a16="http://schemas.microsoft.com/office/drawing/2014/main" id="{8BA1BB33-BE60-48FA-A6FA-61F85537CB04}"/>
              </a:ext>
            </a:extLst>
          </p:cNvPr>
          <p:cNvSpPr>
            <a:spLocks noGrp="1"/>
          </p:cNvSpPr>
          <p:nvPr>
            <p:ph type="body" sz="quarter" idx="16"/>
          </p:nvPr>
        </p:nvSpPr>
        <p:spPr>
          <a:xfrm>
            <a:off x="7924800" y="1295400"/>
            <a:ext cx="3962400" cy="4495800"/>
          </a:xfrm>
        </p:spPr>
        <p:txBody>
          <a:bodyPr anchor="ctr" anchorCtr="0">
            <a:normAutofit/>
          </a:bodyPr>
          <a:lstStyle>
            <a:lvl1pPr marL="231775" indent="-231775">
              <a:lnSpc>
                <a:spcPct val="100000"/>
              </a:lnSpc>
              <a:spcBef>
                <a:spcPts val="800"/>
              </a:spcBef>
              <a:buClr>
                <a:schemeClr val="tx1"/>
              </a:buClr>
              <a:defRPr sz="2000">
                <a:latin typeface="+mj-lt"/>
              </a:defRPr>
            </a:lvl1pPr>
            <a:lvl2pPr marL="517525" indent="-228600">
              <a:lnSpc>
                <a:spcPct val="100000"/>
              </a:lnSpc>
              <a:buFont typeface="Segoe UI Semibold" panose="020B0702040204020203" pitchFamily="34" charset="0"/>
              <a:buChar char="–"/>
              <a:defRPr sz="2000">
                <a:latin typeface="+mj-lt"/>
              </a:defRPr>
            </a:lvl2pPr>
            <a:lvl3pPr>
              <a:lnSpc>
                <a:spcPct val="100000"/>
              </a:lnSpc>
              <a:defRPr sz="2000">
                <a:latin typeface="+mj-lt"/>
              </a:defRPr>
            </a:lvl3pPr>
            <a:lvl4pPr>
              <a:lnSpc>
                <a:spcPct val="100000"/>
              </a:lnSpc>
              <a:defRPr sz="2000">
                <a:latin typeface="+mj-lt"/>
              </a:defRPr>
            </a:lvl4pPr>
            <a:lvl5pPr>
              <a:lnSpc>
                <a:spcPct val="100000"/>
              </a:lnSpc>
              <a:defRPr sz="20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80208057"/>
      </p:ext>
    </p:extLst>
  </p:cSld>
  <p:clrMapOvr>
    <a:masterClrMapping/>
  </p:clrMapOvr>
  <p:extLst>
    <p:ext uri="{DCECCB84-F9BA-43D5-87BE-67443E8EF086}">
      <p15:sldGuideLst xmlns:p15="http://schemas.microsoft.com/office/powerpoint/2012/main">
        <p15:guide id="1" pos="4992" userDrawn="1">
          <p15:clr>
            <a:srgbClr val="FBAE40"/>
          </p15:clr>
        </p15:guide>
        <p15:guide id="2" orient="horz" pos="3648" userDrawn="1">
          <p15:clr>
            <a:srgbClr val="FBAE40"/>
          </p15:clr>
        </p15:guide>
        <p15:guide id="3" orient="horz" pos="816" userDrawn="1">
          <p15:clr>
            <a:srgbClr val="FBAE40"/>
          </p15:clr>
        </p15:guide>
        <p15:guide id="4" pos="4752" userDrawn="1">
          <p15:clr>
            <a:srgbClr val="FBAE40"/>
          </p15:clr>
        </p15:guide>
        <p15:guide id="5" pos="7488" userDrawn="1">
          <p15:clr>
            <a:srgbClr val="FBAE40"/>
          </p15:clr>
        </p15:guide>
        <p15:guide id="6" orient="horz" pos="4224" userDrawn="1">
          <p15:clr>
            <a:srgbClr val="FBAE40"/>
          </p15:clr>
        </p15:guide>
        <p15:guide id="7" pos="1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ther-figure_no-sig-not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8" name="Content Placeholder 12"/>
          <p:cNvSpPr>
            <a:spLocks noGrp="1"/>
          </p:cNvSpPr>
          <p:nvPr>
            <p:ph sz="quarter" idx="15"/>
          </p:nvPr>
        </p:nvSpPr>
        <p:spPr>
          <a:xfrm>
            <a:off x="1574350" y="1600220"/>
            <a:ext cx="8128900" cy="4114779"/>
          </a:xfrm>
        </p:spPr>
        <p:txBody>
          <a:bodyPr/>
          <a:lstStyle>
            <a:lvl1pPr>
              <a:defRPr sz="1800"/>
            </a:lvl1pPr>
          </a:lstStyle>
          <a:p>
            <a:pPr lvl="0"/>
            <a:r>
              <a:rPr lang="en-US"/>
              <a:t>Edit Master text styles</a:t>
            </a:r>
          </a:p>
        </p:txBody>
      </p:sp>
      <p:sp>
        <p:nvSpPr>
          <p:cNvPr id="9" name="Text Placeholder 2"/>
          <p:cNvSpPr>
            <a:spLocks noGrp="1"/>
          </p:cNvSpPr>
          <p:nvPr>
            <p:ph type="body" sz="quarter" idx="11" hasCustomPrompt="1"/>
          </p:nvPr>
        </p:nvSpPr>
        <p:spPr>
          <a:xfrm>
            <a:off x="1297116" y="6446486"/>
            <a:ext cx="8683367" cy="285509"/>
          </a:xfrm>
        </p:spPr>
        <p:txBody>
          <a:bodyPr anchor="b" anchorCtr="0">
            <a:noAutofit/>
          </a:bodyPr>
          <a:lstStyle>
            <a:lvl1pPr marL="111125" indent="-111125">
              <a:spcBef>
                <a:spcPts val="300"/>
              </a:spcBef>
              <a:buNone/>
              <a:defRPr sz="1100" b="0">
                <a:solidFill>
                  <a:schemeClr val="tx1"/>
                </a:solidFill>
                <a:latin typeface="Arial Narrow" panose="020B0606020202030204" pitchFamily="34" charset="0"/>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Notes:</a:t>
            </a:r>
          </a:p>
        </p:txBody>
      </p:sp>
      <p:sp>
        <p:nvSpPr>
          <p:cNvPr id="10" name="Text Placeholder 2"/>
          <p:cNvSpPr>
            <a:spLocks noGrp="1"/>
          </p:cNvSpPr>
          <p:nvPr>
            <p:ph type="body" sz="quarter" idx="10" hasCustomPrompt="1"/>
          </p:nvPr>
        </p:nvSpPr>
        <p:spPr>
          <a:xfrm>
            <a:off x="61026" y="67236"/>
            <a:ext cx="838200" cy="195158"/>
          </a:xfrm>
        </p:spPr>
        <p:txBody>
          <a:bodyPr wrap="square" anchor="b" anchorCtr="0">
            <a:noAutofit/>
          </a:bodyPr>
          <a:lstStyle>
            <a:lvl1pPr marL="114300" indent="-114300">
              <a:spcBef>
                <a:spcPts val="300"/>
              </a:spcBef>
              <a:buNone/>
              <a:defRPr sz="900" b="1">
                <a:solidFill>
                  <a:schemeClr val="bg1"/>
                </a:solidFill>
                <a:latin typeface="+mn-lt"/>
              </a:defRPr>
            </a:lvl1pPr>
            <a:lvl2pPr marL="341317" indent="0">
              <a:buNone/>
              <a:defRPr/>
            </a:lvl2pPr>
            <a:lvl3pPr marL="1018834" indent="0">
              <a:buNone/>
              <a:defRPr/>
            </a:lvl3pPr>
            <a:lvl4pPr marL="1528250" indent="0">
              <a:buNone/>
              <a:defRPr/>
            </a:lvl4pPr>
            <a:lvl5pPr marL="2037667" indent="0">
              <a:buNone/>
              <a:defRPr/>
            </a:lvl5pPr>
          </a:lstStyle>
          <a:p>
            <a:pPr lvl="0"/>
            <a:r>
              <a:rPr lang="en-US" dirty="0"/>
              <a:t>M-</a:t>
            </a:r>
          </a:p>
        </p:txBody>
      </p:sp>
    </p:spTree>
    <p:extLst>
      <p:ext uri="{BB962C8B-B14F-4D97-AF65-F5344CB8AC3E}">
        <p14:creationId xmlns:p14="http://schemas.microsoft.com/office/powerpoint/2010/main" val="1104055096"/>
      </p:ext>
    </p:extLst>
  </p:cSld>
  <p:clrMapOvr>
    <a:masterClrMapping/>
  </p:clrMapOvr>
  <p:extLst>
    <p:ext uri="{DCECCB84-F9BA-43D5-87BE-67443E8EF086}">
      <p15:sldGuideLst xmlns:p15="http://schemas.microsoft.com/office/powerpoint/2012/main">
        <p15:guide id="1" pos="3552">
          <p15:clr>
            <a:srgbClr val="FBAE40"/>
          </p15:clr>
        </p15:guide>
        <p15:guide id="2" orient="horz" pos="360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4"/>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701675" y="1"/>
            <a:ext cx="10652125" cy="9144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01675" y="1508125"/>
            <a:ext cx="10788650" cy="46688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61026" y="6504466"/>
            <a:ext cx="594296" cy="307777"/>
          </a:xfrm>
          <a:prstGeom prst="rect">
            <a:avLst/>
          </a:prstGeom>
          <a:noFill/>
        </p:spPr>
        <p:txBody>
          <a:bodyPr wrap="square" rtlCol="0">
            <a:spAutoFit/>
          </a:bodyPr>
          <a:lstStyle/>
          <a:p>
            <a:fld id="{4CE3A314-87DB-4872-AD32-2EBA0046D649}" type="slidenum">
              <a:rPr lang="en-US" sz="1400" smtClean="0">
                <a:latin typeface="+mj-lt"/>
              </a:rPr>
              <a:t>‹#›</a:t>
            </a:fld>
            <a:endParaRPr lang="en-US" sz="1400" dirty="0">
              <a:latin typeface="+mj-lt"/>
            </a:endParaRPr>
          </a:p>
        </p:txBody>
      </p:sp>
    </p:spTree>
    <p:extLst>
      <p:ext uri="{BB962C8B-B14F-4D97-AF65-F5344CB8AC3E}">
        <p14:creationId xmlns:p14="http://schemas.microsoft.com/office/powerpoint/2010/main" val="4213992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6" r:id="rId3"/>
    <p:sldLayoutId id="2147483692" r:id="rId4"/>
    <p:sldLayoutId id="2147483693" r:id="rId5"/>
  </p:sldLayoutIdLst>
  <p:hf hdr="0" ftr="0" dt="0"/>
  <p:txStyles>
    <p:titleStyle>
      <a:lvl1pPr algn="l" defTabSz="914400" rtl="0" eaLnBrk="1" latinLnBrk="0" hangingPunct="1">
        <a:lnSpc>
          <a:spcPct val="90000"/>
        </a:lnSpc>
        <a:spcBef>
          <a:spcPct val="0"/>
        </a:spcBef>
        <a:buNone/>
        <a:defRPr sz="3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amhsa.gov/data/report/2022-methodological-summary-and-definition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amhsa.gov/data/report/2023-methodological-summary-and-definition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5A1D8-E96E-49EB-840B-F46EB6DBC6EE}"/>
              </a:ext>
            </a:extLst>
          </p:cNvPr>
          <p:cNvSpPr>
            <a:spLocks noGrp="1"/>
          </p:cNvSpPr>
          <p:nvPr>
            <p:ph type="ctrTitle"/>
          </p:nvPr>
        </p:nvSpPr>
        <p:spPr>
          <a:xfrm>
            <a:off x="563218" y="355432"/>
            <a:ext cx="11429999" cy="2308324"/>
          </a:xfrm>
        </p:spPr>
        <p:txBody>
          <a:bodyPr/>
          <a:lstStyle/>
          <a:p>
            <a:r>
              <a:rPr lang="en-US" dirty="0"/>
              <a:t>2023 National Survey on Drug Use and Health: Among the American Indian or Alaska Native (AIAN) Population Aged 12 or Older</a:t>
            </a:r>
            <a:br>
              <a:rPr lang="en-US" dirty="0"/>
            </a:br>
            <a:endParaRPr lang="en-US" dirty="0"/>
          </a:p>
        </p:txBody>
      </p:sp>
      <p:sp>
        <p:nvSpPr>
          <p:cNvPr id="3" name="Subtitle 2">
            <a:extLst>
              <a:ext uri="{FF2B5EF4-FFF2-40B4-BE49-F238E27FC236}">
                <a16:creationId xmlns:a16="http://schemas.microsoft.com/office/drawing/2014/main" id="{4101BC2B-7C16-42CF-B075-EB91745246FF}"/>
              </a:ext>
            </a:extLst>
          </p:cNvPr>
          <p:cNvSpPr>
            <a:spLocks noGrp="1"/>
          </p:cNvSpPr>
          <p:nvPr>
            <p:ph type="subTitle" idx="1"/>
          </p:nvPr>
        </p:nvSpPr>
        <p:spPr>
          <a:xfrm>
            <a:off x="4038600" y="3112800"/>
            <a:ext cx="7954617" cy="1655762"/>
          </a:xfrm>
        </p:spPr>
        <p:txBody>
          <a:bodyPr/>
          <a:lstStyle/>
          <a:p>
            <a:r>
              <a:rPr lang="en-US" dirty="0"/>
              <a:t>Center for Behavioral Health Statistics and Quality</a:t>
            </a:r>
          </a:p>
          <a:p>
            <a:r>
              <a:rPr lang="en-US" dirty="0"/>
              <a:t>Substance Abuse and Mental Health Services Administration</a:t>
            </a:r>
          </a:p>
          <a:p>
            <a:r>
              <a:rPr lang="en-US" dirty="0"/>
              <a:t>U.S. Department of Health and Human Services</a:t>
            </a:r>
          </a:p>
        </p:txBody>
      </p:sp>
      <p:sp>
        <p:nvSpPr>
          <p:cNvPr id="5" name="TextBox 4">
            <a:extLst>
              <a:ext uri="{FF2B5EF4-FFF2-40B4-BE49-F238E27FC236}">
                <a16:creationId xmlns:a16="http://schemas.microsoft.com/office/drawing/2014/main" id="{761533A5-8545-418E-A604-173E0CD72613}"/>
              </a:ext>
            </a:extLst>
          </p:cNvPr>
          <p:cNvSpPr txBox="1"/>
          <p:nvPr/>
        </p:nvSpPr>
        <p:spPr>
          <a:xfrm>
            <a:off x="381000" y="5943600"/>
            <a:ext cx="4343400" cy="400110"/>
          </a:xfrm>
          <a:prstGeom prst="rect">
            <a:avLst/>
          </a:prstGeom>
          <a:noFill/>
        </p:spPr>
        <p:txBody>
          <a:bodyPr wrap="square" rtlCol="0">
            <a:spAutoFit/>
          </a:bodyPr>
          <a:lstStyle/>
          <a:p>
            <a:r>
              <a:rPr lang="en-US" sz="2000" dirty="0"/>
              <a:t>2024</a:t>
            </a:r>
          </a:p>
        </p:txBody>
      </p:sp>
    </p:spTree>
    <p:extLst>
      <p:ext uri="{BB962C8B-B14F-4D97-AF65-F5344CB8AC3E}">
        <p14:creationId xmlns:p14="http://schemas.microsoft.com/office/powerpoint/2010/main" val="3591977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447221-477D-4ADA-BCA6-0B7338F94C64}"/>
              </a:ext>
            </a:extLst>
          </p:cNvPr>
          <p:cNvSpPr>
            <a:spLocks noGrp="1"/>
          </p:cNvSpPr>
          <p:nvPr>
            <p:ph type="title"/>
          </p:nvPr>
        </p:nvSpPr>
        <p:spPr/>
        <p:txBody>
          <a:bodyPr/>
          <a:lstStyle/>
          <a:p>
            <a:r>
              <a:rPr lang="en-US" dirty="0"/>
              <a:t>NSDUH Scope and Target Population</a:t>
            </a:r>
          </a:p>
        </p:txBody>
      </p:sp>
      <p:sp>
        <p:nvSpPr>
          <p:cNvPr id="7" name="Content Placeholder 6">
            <a:extLst>
              <a:ext uri="{FF2B5EF4-FFF2-40B4-BE49-F238E27FC236}">
                <a16:creationId xmlns:a16="http://schemas.microsoft.com/office/drawing/2014/main" id="{33B1BE0B-392C-44D0-BD2B-56A113EDF72E}"/>
              </a:ext>
            </a:extLst>
          </p:cNvPr>
          <p:cNvSpPr>
            <a:spLocks noGrp="1"/>
          </p:cNvSpPr>
          <p:nvPr>
            <p:ph idx="1"/>
          </p:nvPr>
        </p:nvSpPr>
        <p:spPr>
          <a:xfrm>
            <a:off x="701675" y="1295400"/>
            <a:ext cx="10788650" cy="4668838"/>
          </a:xfrm>
        </p:spPr>
        <p:txBody>
          <a:bodyPr>
            <a:noAutofit/>
          </a:bodyPr>
          <a:lstStyle/>
          <a:p>
            <a:r>
              <a:rPr lang="en-US" dirty="0"/>
              <a:t>Conducted by the Federal Government since 1971</a:t>
            </a:r>
          </a:p>
          <a:p>
            <a:r>
              <a:rPr lang="en-US" dirty="0"/>
              <a:t>Comprehensive household interview survey of substance use, substance use disorders, mental health, and the receipt of treatment services for these disorders in the United States</a:t>
            </a:r>
          </a:p>
          <a:p>
            <a:r>
              <a:rPr lang="en-US" dirty="0"/>
              <a:t>Produces estimates representative of the population at national and state levels</a:t>
            </a:r>
          </a:p>
          <a:p>
            <a:r>
              <a:rPr lang="en-US" dirty="0"/>
              <a:t>Covers the civilian, noninstitutionalized population aged 12 or older in all 50 states and Washington, DC:</a:t>
            </a:r>
          </a:p>
          <a:p>
            <a:pPr lvl="1"/>
            <a:r>
              <a:rPr lang="en-US" dirty="0"/>
              <a:t>Includes households, college dorms, homeless in shelters, civilians on military bases </a:t>
            </a:r>
          </a:p>
          <a:p>
            <a:pPr lvl="1"/>
            <a:r>
              <a:rPr lang="en-US" dirty="0"/>
              <a:t>Excludes active military, long-term hospital residents, prison populations, homeless not in shelters</a:t>
            </a:r>
          </a:p>
          <a:p>
            <a:r>
              <a:rPr lang="en-US" dirty="0"/>
              <a:t>NSDUH 2023 sample included 67,679 people (including 1,310 AIAN people)</a:t>
            </a:r>
          </a:p>
        </p:txBody>
      </p:sp>
    </p:spTree>
    <p:extLst>
      <p:ext uri="{BB962C8B-B14F-4D97-AF65-F5344CB8AC3E}">
        <p14:creationId xmlns:p14="http://schemas.microsoft.com/office/powerpoint/2010/main" val="171410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447221-477D-4ADA-BCA6-0B7338F94C64}"/>
              </a:ext>
            </a:extLst>
          </p:cNvPr>
          <p:cNvSpPr>
            <a:spLocks noGrp="1"/>
          </p:cNvSpPr>
          <p:nvPr>
            <p:ph type="title"/>
          </p:nvPr>
        </p:nvSpPr>
        <p:spPr/>
        <p:txBody>
          <a:bodyPr/>
          <a:lstStyle/>
          <a:p>
            <a:r>
              <a:rPr lang="en-US" dirty="0"/>
              <a:t>Comparing Data Across Years</a:t>
            </a:r>
          </a:p>
        </p:txBody>
      </p:sp>
      <p:sp>
        <p:nvSpPr>
          <p:cNvPr id="7" name="Content Placeholder 6">
            <a:extLst>
              <a:ext uri="{FF2B5EF4-FFF2-40B4-BE49-F238E27FC236}">
                <a16:creationId xmlns:a16="http://schemas.microsoft.com/office/drawing/2014/main" id="{33B1BE0B-392C-44D0-BD2B-56A113EDF72E}"/>
              </a:ext>
            </a:extLst>
          </p:cNvPr>
          <p:cNvSpPr>
            <a:spLocks noGrp="1"/>
          </p:cNvSpPr>
          <p:nvPr>
            <p:ph idx="1"/>
          </p:nvPr>
        </p:nvSpPr>
        <p:spPr>
          <a:xfrm>
            <a:off x="701675" y="1295400"/>
            <a:ext cx="10788650" cy="4668838"/>
          </a:xfrm>
        </p:spPr>
        <p:txBody>
          <a:bodyPr>
            <a:noAutofit/>
          </a:bodyPr>
          <a:lstStyle/>
          <a:p>
            <a:r>
              <a:rPr lang="en-US" dirty="0"/>
              <a:t>A new trend line began in 2021 due to NSDUH data collection changing to a multimode design (web and in-person). </a:t>
            </a:r>
          </a:p>
          <a:p>
            <a:pPr lvl="1"/>
            <a:r>
              <a:rPr lang="en-US" dirty="0"/>
              <a:t>Do not compare 2021-2023 data with data from prior years.</a:t>
            </a:r>
            <a:endParaRPr lang="en-US" dirty="0">
              <a:solidFill>
                <a:schemeClr val="tx1"/>
              </a:solidFill>
              <a:cs typeface="Calibri"/>
            </a:endParaRPr>
          </a:p>
          <a:p>
            <a:r>
              <a:rPr lang="en-US" dirty="0">
                <a:cs typeface="Calibri"/>
              </a:rPr>
              <a:t>I</a:t>
            </a:r>
            <a:r>
              <a:rPr lang="en-US" dirty="0"/>
              <a:t>n 2022, weighting procedures were updated to stabilize the effect of mode on estimates across years.</a:t>
            </a:r>
            <a:r>
              <a:rPr lang="en-US" u="sng" baseline="30000" dirty="0">
                <a:solidFill>
                  <a:srgbClr val="1D4749"/>
                </a:solidFill>
              </a:rPr>
              <a:t>1</a:t>
            </a:r>
            <a:endParaRPr lang="en-US" u="sng" dirty="0">
              <a:solidFill>
                <a:srgbClr val="1D4749"/>
              </a:solidFill>
            </a:endParaRPr>
          </a:p>
          <a:p>
            <a:pPr lvl="1"/>
            <a:r>
              <a:rPr lang="en-US" dirty="0"/>
              <a:t>These procedures also were applied to the 2021 analysis weights.</a:t>
            </a:r>
          </a:p>
          <a:p>
            <a:pPr lvl="1"/>
            <a:r>
              <a:rPr lang="en-US" dirty="0"/>
              <a:t>Updated 2021 estimates were generated for the 2022 Detailed Tables to facilitate comparisons with 2022 estimates.</a:t>
            </a:r>
          </a:p>
          <a:p>
            <a:pPr lvl="1"/>
            <a:r>
              <a:rPr lang="en-US" dirty="0"/>
              <a:t>These updated 2021 estimates should be used for comparison with 2022 and 2023 estimates.</a:t>
            </a:r>
          </a:p>
        </p:txBody>
      </p:sp>
      <p:sp>
        <p:nvSpPr>
          <p:cNvPr id="2" name="TextBox 1">
            <a:extLst>
              <a:ext uri="{FF2B5EF4-FFF2-40B4-BE49-F238E27FC236}">
                <a16:creationId xmlns:a16="http://schemas.microsoft.com/office/drawing/2014/main" id="{DA1CB60E-031C-2956-22DA-674440757A22}"/>
              </a:ext>
            </a:extLst>
          </p:cNvPr>
          <p:cNvSpPr txBox="1"/>
          <p:nvPr/>
        </p:nvSpPr>
        <p:spPr>
          <a:xfrm>
            <a:off x="609600" y="6326088"/>
            <a:ext cx="9677400" cy="400110"/>
          </a:xfrm>
          <a:prstGeom prst="rect">
            <a:avLst/>
          </a:prstGeom>
          <a:noFill/>
        </p:spPr>
        <p:txBody>
          <a:bodyPr wrap="square" rtlCol="0" anchor="b" anchorCtr="0">
            <a:spAutoFit/>
          </a:bodyPr>
          <a:lstStyle/>
          <a:p>
            <a:pPr marL="114300" indent="-114300">
              <a:spcBef>
                <a:spcPts val="300"/>
              </a:spcBef>
            </a:pPr>
            <a:r>
              <a:rPr lang="en-US" sz="1000" u="sng" baseline="30000" dirty="0">
                <a:solidFill>
                  <a:srgbClr val="1D4749"/>
                </a:solidFill>
                <a:latin typeface="+mn-lt"/>
              </a:rPr>
              <a:t>1</a:t>
            </a:r>
            <a:r>
              <a:rPr lang="en-US" sz="1000" dirty="0">
                <a:latin typeface="+mn-lt"/>
              </a:rPr>
              <a:t> See Section 3.3.3 in the following reference: Center for Behavioral Health Statistics and Quality. (2023). </a:t>
            </a:r>
            <a:r>
              <a:rPr lang="en-US" sz="1000" i="1" dirty="0">
                <a:latin typeface="+mn-lt"/>
              </a:rPr>
              <a:t>2022 National Survey on Drug Use and Health (NSDUH): Methodological Summary and Definitions</a:t>
            </a:r>
            <a:r>
              <a:rPr lang="en-US" sz="1000" dirty="0">
                <a:latin typeface="+mn-lt"/>
              </a:rPr>
              <a:t>. </a:t>
            </a:r>
            <a:r>
              <a:rPr lang="en-US" sz="1000" dirty="0">
                <a:latin typeface="+mn-lt"/>
                <a:hlinkClick r:id="rId3"/>
              </a:rPr>
              <a:t>https://www.samhsa.gov/data/report/2022-methodological-summary-and-definitions</a:t>
            </a:r>
            <a:r>
              <a:rPr lang="en-US" sz="1000" dirty="0">
                <a:latin typeface="+mn-lt"/>
              </a:rPr>
              <a:t>. </a:t>
            </a:r>
          </a:p>
        </p:txBody>
      </p:sp>
    </p:spTree>
    <p:extLst>
      <p:ext uri="{BB962C8B-B14F-4D97-AF65-F5344CB8AC3E}">
        <p14:creationId xmlns:p14="http://schemas.microsoft.com/office/powerpoint/2010/main" val="2630403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01675" y="-19050"/>
            <a:ext cx="10652125" cy="960147"/>
          </a:xfrm>
        </p:spPr>
        <p:txBody>
          <a:bodyPr/>
          <a:lstStyle/>
          <a:p>
            <a:r>
              <a:rPr lang="en-US" dirty="0"/>
              <a:t>About This Presentation</a:t>
            </a:r>
          </a:p>
        </p:txBody>
      </p:sp>
      <p:sp>
        <p:nvSpPr>
          <p:cNvPr id="4" name="Content Placeholder 3"/>
          <p:cNvSpPr>
            <a:spLocks noGrp="1"/>
          </p:cNvSpPr>
          <p:nvPr>
            <p:ph idx="1"/>
          </p:nvPr>
        </p:nvSpPr>
        <p:spPr>
          <a:solidFill>
            <a:schemeClr val="bg1"/>
          </a:solidFill>
        </p:spPr>
        <p:txBody>
          <a:bodyPr>
            <a:noAutofit/>
          </a:bodyPr>
          <a:lstStyle/>
          <a:p>
            <a:pPr algn="l">
              <a:lnSpc>
                <a:spcPct val="95000"/>
              </a:lnSpc>
            </a:pPr>
            <a:r>
              <a:rPr lang="en-US" sz="1800" b="0" i="0" u="none" strike="noStrike" baseline="0" dirty="0"/>
              <a:t>The racial and ethnic groups discussed in this presentation are mutually exclusive. People who were of Hispanic or Latino ethnicity could be of any race but are not included in the estimates for any of the racial categories. Estimates for people who were not of Hispanic or Latino ethnicity are reported by race. People reporting two or more races and who were not of Hispanic or Latino ethnicity are noted as “Multiracial” in this presentation. People reporting their race as Black or African American are subsequently referred to as Black. People reporting their ethnicity as Hispanic or Latino are subsequently referred to as Hispanic. </a:t>
            </a:r>
          </a:p>
          <a:p>
            <a:pPr algn="l">
              <a:lnSpc>
                <a:spcPct val="95000"/>
              </a:lnSpc>
            </a:pPr>
            <a:r>
              <a:rPr lang="en-US" sz="1800" b="0" i="0" u="none" strike="noStrike" baseline="0" dirty="0"/>
              <a:t>Statistical testing was performed for comparisons of estimates across age groups and among racial and ethnic groups according to procedures described in the 2023 Methodological Summary and Definitions report.</a:t>
            </a:r>
            <a:r>
              <a:rPr lang="en-US" sz="1800" b="0" i="0" u="sng" strike="noStrike" baseline="30000" dirty="0">
                <a:solidFill>
                  <a:srgbClr val="1D4749"/>
                </a:solidFill>
              </a:rPr>
              <a:t>2</a:t>
            </a:r>
            <a:r>
              <a:rPr lang="en-US" sz="1800" b="0" i="0" u="none" strike="noStrike" baseline="0" dirty="0"/>
              <a:t> For consistency with the typical criteria for statistical testing in NSDUH, age group differences were considered statistically significant at the .05 level of significance. For testing among racial and ethnic groups, a more conservative level of .01 was used for considering differences to be statistically significant. Statistically significant differences resulting from these testing procedures are described using terms such as “higher,” “lower,” “more likely,” or “less likely.” Statements use terms such as “similar” or “the same” when a difference was not statistically significant. When estimates are presented without reference to differences across groups, statistical significance is not implied.</a:t>
            </a:r>
            <a:endParaRPr lang="en-US" sz="2800" b="0" i="0" u="none" strike="noStrike" baseline="0" dirty="0">
              <a:solidFill>
                <a:srgbClr val="000000"/>
              </a:solidFill>
            </a:endParaRPr>
          </a:p>
        </p:txBody>
      </p:sp>
      <p:sp>
        <p:nvSpPr>
          <p:cNvPr id="2" name="TextBox 1">
            <a:extLst>
              <a:ext uri="{FF2B5EF4-FFF2-40B4-BE49-F238E27FC236}">
                <a16:creationId xmlns:a16="http://schemas.microsoft.com/office/drawing/2014/main" id="{40DA9FC5-2F0D-9FF0-5C1C-E5DD39507A73}"/>
              </a:ext>
            </a:extLst>
          </p:cNvPr>
          <p:cNvSpPr txBox="1"/>
          <p:nvPr/>
        </p:nvSpPr>
        <p:spPr>
          <a:xfrm>
            <a:off x="609600" y="6326088"/>
            <a:ext cx="9677400" cy="400110"/>
          </a:xfrm>
          <a:prstGeom prst="rect">
            <a:avLst/>
          </a:prstGeom>
          <a:noFill/>
        </p:spPr>
        <p:txBody>
          <a:bodyPr wrap="square" rtlCol="0" anchor="b" anchorCtr="0">
            <a:spAutoFit/>
          </a:bodyPr>
          <a:lstStyle/>
          <a:p>
            <a:pPr marL="114300" indent="-114300">
              <a:spcBef>
                <a:spcPts val="300"/>
              </a:spcBef>
            </a:pPr>
            <a:r>
              <a:rPr lang="en-US" sz="1000" u="sng" baseline="30000" dirty="0">
                <a:solidFill>
                  <a:srgbClr val="1D4749"/>
                </a:solidFill>
                <a:latin typeface="+mn-lt"/>
              </a:rPr>
              <a:t>2</a:t>
            </a:r>
            <a:r>
              <a:rPr lang="en-US" sz="1000" dirty="0">
                <a:latin typeface="+mn-lt"/>
              </a:rPr>
              <a:t> See Section 3.2.3 in the following reference: Center for Behavioral Health Statistics and Quality. (2024). </a:t>
            </a:r>
            <a:r>
              <a:rPr lang="en-US" sz="1000" i="1" dirty="0">
                <a:latin typeface="+mn-lt"/>
              </a:rPr>
              <a:t>2023 National Survey on Drug Use and Health (NSDUH): Methodological Summary and Definitions</a:t>
            </a:r>
            <a:r>
              <a:rPr lang="en-US" sz="1000" dirty="0">
                <a:latin typeface="+mn-lt"/>
              </a:rPr>
              <a:t>. </a:t>
            </a:r>
            <a:r>
              <a:rPr lang="en-US" sz="1000" dirty="0">
                <a:latin typeface="+mn-lt"/>
                <a:hlinkClick r:id="rId3"/>
              </a:rPr>
              <a:t>https://www.samhsa.gov/data/report/2023-methodological-summary-and-definitions</a:t>
            </a:r>
            <a:r>
              <a:rPr lang="en-US" sz="1000" dirty="0">
                <a:latin typeface="+mn-lt"/>
              </a:rPr>
              <a:t>. </a:t>
            </a:r>
          </a:p>
        </p:txBody>
      </p:sp>
    </p:spTree>
    <p:extLst>
      <p:ext uri="{BB962C8B-B14F-4D97-AF65-F5344CB8AC3E}">
        <p14:creationId xmlns:p14="http://schemas.microsoft.com/office/powerpoint/2010/main" val="28923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Suppression Due to Low Precision</a:t>
            </a:r>
          </a:p>
        </p:txBody>
      </p:sp>
      <p:sp>
        <p:nvSpPr>
          <p:cNvPr id="4" name="Content Placeholder 3"/>
          <p:cNvSpPr>
            <a:spLocks noGrp="1"/>
          </p:cNvSpPr>
          <p:nvPr>
            <p:ph idx="1"/>
          </p:nvPr>
        </p:nvSpPr>
        <p:spPr/>
        <p:txBody>
          <a:bodyPr/>
          <a:lstStyle/>
          <a:p>
            <a:r>
              <a:rPr lang="en-US" dirty="0"/>
              <a:t>The following estimates for AIAN people are not presented due to low precision:</a:t>
            </a:r>
          </a:p>
          <a:p>
            <a:pPr lvl="1"/>
            <a:r>
              <a:rPr lang="en-US" dirty="0"/>
              <a:t>Substance use</a:t>
            </a:r>
          </a:p>
          <a:p>
            <a:pPr lvl="2">
              <a:buSzPct val="90000"/>
              <a:buFont typeface="Wingdings" panose="05000000000000000000" pitchFamily="2" charset="2"/>
              <a:buChar char="§"/>
            </a:pPr>
            <a:r>
              <a:rPr lang="en-US" dirty="0"/>
              <a:t>past month: type of tobacco product use or nicotine vaping</a:t>
            </a:r>
          </a:p>
          <a:p>
            <a:pPr lvl="2">
              <a:buSzPct val="90000"/>
              <a:buFont typeface="Wingdings" panose="05000000000000000000" pitchFamily="2" charset="2"/>
              <a:buChar char="§"/>
            </a:pPr>
            <a:r>
              <a:rPr lang="en-US" dirty="0"/>
              <a:t>past year: illicit drug use and marijuana use by age group, use of prescription pain reliever subtypes</a:t>
            </a:r>
          </a:p>
          <a:p>
            <a:pPr lvl="1"/>
            <a:r>
              <a:rPr lang="en-US" dirty="0"/>
              <a:t>Substance use disorder by age groups or severity level</a:t>
            </a:r>
          </a:p>
          <a:p>
            <a:pPr lvl="1"/>
            <a:r>
              <a:rPr lang="en-US" dirty="0"/>
              <a:t>Mental health and mental health treatment among adolescents</a:t>
            </a:r>
          </a:p>
          <a:p>
            <a:pPr lvl="1"/>
            <a:r>
              <a:rPr lang="en-US" dirty="0"/>
              <a:t>Receipt of mental health services, substance use by mental illness, perceived recovery, and receipt of substance use treatment or mental health services among adults</a:t>
            </a:r>
          </a:p>
        </p:txBody>
      </p:sp>
      <p:sp>
        <p:nvSpPr>
          <p:cNvPr id="2" name="TextBox 1">
            <a:extLst>
              <a:ext uri="{FF2B5EF4-FFF2-40B4-BE49-F238E27FC236}">
                <a16:creationId xmlns:a16="http://schemas.microsoft.com/office/drawing/2014/main" id="{40DA9FC5-2F0D-9FF0-5C1C-E5DD39507A73}"/>
              </a:ext>
            </a:extLst>
          </p:cNvPr>
          <p:cNvSpPr txBox="1"/>
          <p:nvPr/>
        </p:nvSpPr>
        <p:spPr>
          <a:xfrm>
            <a:off x="609600" y="6479977"/>
            <a:ext cx="9677400" cy="246221"/>
          </a:xfrm>
          <a:prstGeom prst="rect">
            <a:avLst/>
          </a:prstGeom>
          <a:noFill/>
        </p:spPr>
        <p:txBody>
          <a:bodyPr wrap="square" rtlCol="0" anchor="b" anchorCtr="0">
            <a:spAutoFit/>
          </a:bodyPr>
          <a:lstStyle/>
          <a:p>
            <a:pPr marL="114300" indent="-114300">
              <a:spcBef>
                <a:spcPts val="300"/>
              </a:spcBef>
            </a:pPr>
            <a:endParaRPr lang="en-US" sz="1000" dirty="0">
              <a:latin typeface="+mn-lt"/>
            </a:endParaRPr>
          </a:p>
        </p:txBody>
      </p:sp>
    </p:spTree>
    <p:extLst>
      <p:ext uri="{BB962C8B-B14F-4D97-AF65-F5344CB8AC3E}">
        <p14:creationId xmlns:p14="http://schemas.microsoft.com/office/powerpoint/2010/main" val="1149896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26E0D-3C8F-471A-9457-85EEF3D8C11F}"/>
              </a:ext>
            </a:extLst>
          </p:cNvPr>
          <p:cNvSpPr>
            <a:spLocks noGrp="1"/>
          </p:cNvSpPr>
          <p:nvPr>
            <p:ph sz="quarter" idx="15"/>
          </p:nvPr>
        </p:nvSpPr>
        <p:spPr>
          <a:xfrm>
            <a:off x="0" y="2819410"/>
            <a:ext cx="12192000" cy="1219180"/>
          </a:xfrm>
        </p:spPr>
        <p:txBody>
          <a:bodyPr vert="horz" lIns="91440" tIns="45720" rIns="91440" bIns="45720" rtlCol="0">
            <a:noAutofit/>
          </a:bodyPr>
          <a:lstStyle/>
          <a:p>
            <a:pPr marL="0" indent="0" algn="ctr">
              <a:buNone/>
            </a:pPr>
            <a:r>
              <a:rPr lang="en-US" sz="4400" dirty="0"/>
              <a:t>Substance Use in the Past Month</a:t>
            </a:r>
          </a:p>
        </p:txBody>
      </p:sp>
    </p:spTree>
    <p:extLst>
      <p:ext uri="{BB962C8B-B14F-4D97-AF65-F5344CB8AC3E}">
        <p14:creationId xmlns:p14="http://schemas.microsoft.com/office/powerpoint/2010/main" val="3286134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3FC5BD6-4F63-42EC-8DAC-A5E1B8C87E59}"/>
              </a:ext>
            </a:extLst>
          </p:cNvPr>
          <p:cNvSpPr>
            <a:spLocks noGrp="1"/>
          </p:cNvSpPr>
          <p:nvPr>
            <p:ph type="title"/>
          </p:nvPr>
        </p:nvSpPr>
        <p:spPr>
          <a:xfrm>
            <a:off x="701675" y="1"/>
            <a:ext cx="11033125"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mj-cs"/>
              </a:defRPr>
            </a:lvl1pPr>
          </a:lstStyle>
          <a:p>
            <a:r>
              <a:rPr lang="en-US" dirty="0"/>
              <a:t>Past Month Substance Use: Among AIAN People Aged 12 or Older</a:t>
            </a:r>
          </a:p>
        </p:txBody>
      </p:sp>
      <p:sp>
        <p:nvSpPr>
          <p:cNvPr id="20" name="TextBox 19">
            <a:extLst>
              <a:ext uri="{FF2B5EF4-FFF2-40B4-BE49-F238E27FC236}">
                <a16:creationId xmlns:a16="http://schemas.microsoft.com/office/drawing/2014/main" id="{5E228D13-9934-42AB-89CC-9D1D2480B840}"/>
              </a:ext>
            </a:extLst>
          </p:cNvPr>
          <p:cNvSpPr txBox="1"/>
          <p:nvPr/>
        </p:nvSpPr>
        <p:spPr>
          <a:xfrm>
            <a:off x="609600" y="5941368"/>
            <a:ext cx="9677400" cy="784830"/>
          </a:xfrm>
          <a:prstGeom prst="rect">
            <a:avLst/>
          </a:prstGeom>
          <a:noFill/>
        </p:spPr>
        <p:txBody>
          <a:bodyPr wrap="square" rtlCol="0" anchor="b" anchorCtr="0">
            <a:spAutoFit/>
          </a:bodyPr>
          <a:lstStyle/>
          <a:p>
            <a:pPr marL="114300" indent="-114300">
              <a:spcBef>
                <a:spcPts val="300"/>
              </a:spcBef>
            </a:pPr>
            <a:r>
              <a:rPr lang="en-US" sz="1000" dirty="0">
                <a:latin typeface="+mn-lt"/>
              </a:rPr>
              <a:t>* Low precision; no estimate reported.</a:t>
            </a:r>
          </a:p>
          <a:p>
            <a:pPr marL="114300" indent="-114300">
              <a:spcBef>
                <a:spcPts val="300"/>
              </a:spcBef>
            </a:pPr>
            <a:r>
              <a:rPr lang="en-US" sz="1000" dirty="0">
                <a:latin typeface="+mn-lt"/>
              </a:rPr>
              <a:t>Rx = prescription.</a:t>
            </a:r>
          </a:p>
          <a:p>
            <a:pPr marL="114300" indent="-114300">
              <a:spcBef>
                <a:spcPts val="300"/>
              </a:spcBef>
            </a:pPr>
            <a:r>
              <a:rPr lang="en-US" sz="1000" dirty="0">
                <a:latin typeface="+mn-lt"/>
              </a:rPr>
              <a:t>Note: The estimated numbers of current users of different substances are not mutually exclusive because people could have used more than one type of substance in the past month.</a:t>
            </a:r>
          </a:p>
        </p:txBody>
      </p:sp>
      <p:pic>
        <p:nvPicPr>
          <p:cNvPr id="2" name="Picture 1" descr="The image is a horizontal bar graph, where the number of past month users in thousands is shown on the horizontal axis, and 12 substance use or misuse categories are shown on the vertical axis. Estimated percentages of people that correspond to numbers also are shown.&#10;The estimated number and percentage of AIAN people aged 12 or older in 2023 who used alcohol in the past month was 401,000 and 30.0 percent, respectively.&#10;The estimated number and percentage of AIAN people aged 12 or older in 2023 who used tobacco products in the past month was 353,000 and 26.3 percent, respectively.&#10;The estimated number and percentage of AIAN people aged 12 or older in 2023 who vaped nicotine in the past month was 192,000 and 14.3 percent, respectively. &#10;The estimated number and percentage of AIAN people aged 12 or older in 2023 who used marijuana in the past month was 338,000 and 25.2 percent, respectively.&#10;The estimated number and percentage of AIAN people aged 12 or older in 2023 who used methamphetamine in the past month was 21,000 and 1.6 percent, respectively.&#10;The estimated number and percentage of AIAN people aged 12 or older in 2023 who misused prescription pain relievers in the past month was 16,000 and 1.2 percent, respectively.&#10;The estimated number and percentage of AIAN people aged 12 or older in 2023 who used cocaine in the past month was 8,000 and 0.6 percent, respectively.&#10;The estimated number and percentage of AIAN people aged 12 or older in 2023 who used heroin in the past month was 5,000 and 0.4 percent, respectively.&#10;The estimated number and percentage of AIAN people aged 12 or older in 2023 who used inhalants in the past month was 4,000 and 0.3 percent, respectively.&#10;The estimated number and percentage of AIAN people aged 12 or older in 2023 who misused prescription tranquilizers or sedatives in the past month was 1,000 and 0.1 percent, respectively.&#10;The estimated number and percentage of AIAN people aged 12 or older in 2023 who used hallucinogens in the past month was not shown due to low precision.&#10;The estimated number and percentage of AIAN people aged 12 or older in 2023 who misused prescription stimulants in the past month was not shown due to low precision.">
            <a:extLst>
              <a:ext uri="{FF2B5EF4-FFF2-40B4-BE49-F238E27FC236}">
                <a16:creationId xmlns:a16="http://schemas.microsoft.com/office/drawing/2014/main" id="{D6B991BE-E35E-2134-7EBF-291E41A8791B}"/>
              </a:ext>
            </a:extLst>
          </p:cNvPr>
          <p:cNvPicPr>
            <a:picLocks noChangeAspect="1"/>
          </p:cNvPicPr>
          <p:nvPr/>
        </p:nvPicPr>
        <p:blipFill>
          <a:blip r:embed="rId3"/>
          <a:stretch>
            <a:fillRect/>
          </a:stretch>
        </p:blipFill>
        <p:spPr>
          <a:xfrm>
            <a:off x="2438083" y="1295004"/>
            <a:ext cx="7315834" cy="4572396"/>
          </a:xfrm>
          <a:prstGeom prst="rect">
            <a:avLst/>
          </a:prstGeom>
        </p:spPr>
      </p:pic>
    </p:spTree>
    <p:extLst>
      <p:ext uri="{BB962C8B-B14F-4D97-AF65-F5344CB8AC3E}">
        <p14:creationId xmlns:p14="http://schemas.microsoft.com/office/powerpoint/2010/main" val="657658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2EF1-DC0F-4DA5-ADD9-FCC6987BD56F}"/>
              </a:ext>
            </a:extLst>
          </p:cNvPr>
          <p:cNvSpPr>
            <a:spLocks noGrp="1"/>
          </p:cNvSpPr>
          <p:nvPr>
            <p:ph type="title"/>
          </p:nvPr>
        </p:nvSpPr>
        <p:spPr/>
        <p:txBody>
          <a:bodyPr>
            <a:normAutofit fontScale="90000"/>
          </a:bodyPr>
          <a:lstStyle/>
          <a:p>
            <a:pPr algn="ctr"/>
            <a:r>
              <a:rPr lang="en-US" sz="3200" dirty="0"/>
              <a:t>Past Month Alcohol Use, Binge Alcohol Use, and Heavy Alcohol Use: Among AIAN People Aged 12 or Older</a:t>
            </a:r>
          </a:p>
        </p:txBody>
      </p:sp>
      <p:sp>
        <p:nvSpPr>
          <p:cNvPr id="4" name="Text Placeholder 3">
            <a:extLst>
              <a:ext uri="{FF2B5EF4-FFF2-40B4-BE49-F238E27FC236}">
                <a16:creationId xmlns:a16="http://schemas.microsoft.com/office/drawing/2014/main" id="{3E28642C-48C4-420C-85CD-81589A90A863}"/>
              </a:ext>
            </a:extLst>
          </p:cNvPr>
          <p:cNvSpPr>
            <a:spLocks noGrp="1"/>
          </p:cNvSpPr>
          <p:nvPr>
            <p:ph type="body" sz="quarter" idx="11"/>
          </p:nvPr>
        </p:nvSpPr>
        <p:spPr/>
        <p:txBody>
          <a:bodyPr/>
          <a:lstStyle/>
          <a:p>
            <a:r>
              <a:rPr lang="en-US" dirty="0"/>
              <a:t>Note: Binge Alcohol Use is defined as drinking five or more drinks (for males) or four or more drinks (for females) on the same occasion on at least 1 day in the past 30 days. Heavy Alcohol Use is defined as binge drinking on the same occasion on 5 or more days in the past 30 days; all heavy alcohol users are also binge alcohol users.</a:t>
            </a:r>
          </a:p>
        </p:txBody>
      </p:sp>
      <p:sp>
        <p:nvSpPr>
          <p:cNvPr id="3" name="Text Placeholder 2">
            <a:extLst>
              <a:ext uri="{FF2B5EF4-FFF2-40B4-BE49-F238E27FC236}">
                <a16:creationId xmlns:a16="http://schemas.microsoft.com/office/drawing/2014/main" id="{1EFF527B-1603-6946-5320-C4BE01DC0A99}"/>
              </a:ext>
            </a:extLst>
          </p:cNvPr>
          <p:cNvSpPr>
            <a:spLocks noGrp="1"/>
          </p:cNvSpPr>
          <p:nvPr>
            <p:ph type="body" sz="quarter" idx="16"/>
          </p:nvPr>
        </p:nvSpPr>
        <p:spPr>
          <a:xfrm>
            <a:off x="7924800" y="1295400"/>
            <a:ext cx="3962400" cy="4495800"/>
          </a:xfrm>
        </p:spPr>
        <p:txBody>
          <a:bodyPr/>
          <a:lstStyle/>
          <a:p>
            <a:r>
              <a:rPr lang="en-US" dirty="0">
                <a:solidFill>
                  <a:srgbClr val="C00000"/>
                </a:solidFill>
              </a:rPr>
              <a:t>Nearly </a:t>
            </a:r>
            <a:r>
              <a:rPr lang="en-US">
                <a:solidFill>
                  <a:srgbClr val="C00000"/>
                </a:solidFill>
              </a:rPr>
              <a:t>2 in 3</a:t>
            </a:r>
            <a:r>
              <a:rPr lang="en-US" sz="2000" b="0" i="0" u="none" strike="noStrike" baseline="0">
                <a:latin typeface="+mj-lt"/>
              </a:rPr>
              <a:t> </a:t>
            </a:r>
            <a:r>
              <a:rPr lang="en-US" sz="2000" b="0" i="0" u="none" strike="noStrike" baseline="0" dirty="0">
                <a:latin typeface="+mj-lt"/>
              </a:rPr>
              <a:t>past month AIAN alcohol users were binge drinkers</a:t>
            </a:r>
            <a:endParaRPr lang="en-US" sz="2000" dirty="0">
              <a:latin typeface="+mj-lt"/>
            </a:endParaRPr>
          </a:p>
        </p:txBody>
      </p:sp>
      <p:pic>
        <p:nvPicPr>
          <p:cNvPr id="5" name="Picture 4" descr="The image is a three-circle diagram, where the smallest inner circle represents the number of AIAN people in thousands who were heavy alcohol users in the past month. The smallest inner circle for heavy alcohol users is entirely inside of the second smallest inner circle, which represents the number of AIAN people in thousands who were binge alcohol users in the past month. The second smallest inner circle for binge alcohol users is entirely inside of the largest circle, which represents the number of AIAN people in thousands who were past month alcohol users. Thus, all heavy alcohol users are both binge alcohol users and past month alcohol users, and all binge alcohol users are past month alcohol users. In addition, the area within the second smallest inner circle but outside of the smallest inner circle represents AIAN people who were binge alcohol users but not heavy alcohol users in the past month. Also, the area within the largest circle but outside the second smallest inner circle represents AIAN people who were past month alcohol users but not binge alcohol users. &#10;Of the 401,000 AIAN people aged 12 or older in 2023 who were alcohol users in the past month, 256,000 were binge alcohol users. There were 75,000 AIAN people aged 12 or older who were heavy alcohol users.">
            <a:extLst>
              <a:ext uri="{FF2B5EF4-FFF2-40B4-BE49-F238E27FC236}">
                <a16:creationId xmlns:a16="http://schemas.microsoft.com/office/drawing/2014/main" id="{7B04549B-92A5-1335-C1A7-E44422BD51F4}"/>
              </a:ext>
            </a:extLst>
          </p:cNvPr>
          <p:cNvPicPr>
            <a:picLocks noChangeAspect="1"/>
          </p:cNvPicPr>
          <p:nvPr/>
        </p:nvPicPr>
        <p:blipFill>
          <a:blip r:embed="rId3"/>
          <a:stretch>
            <a:fillRect/>
          </a:stretch>
        </p:blipFill>
        <p:spPr>
          <a:xfrm>
            <a:off x="3429000" y="1523643"/>
            <a:ext cx="4115157" cy="4115157"/>
          </a:xfrm>
          <a:prstGeom prst="rect">
            <a:avLst/>
          </a:prstGeom>
        </p:spPr>
      </p:pic>
    </p:spTree>
    <p:extLst>
      <p:ext uri="{BB962C8B-B14F-4D97-AF65-F5344CB8AC3E}">
        <p14:creationId xmlns:p14="http://schemas.microsoft.com/office/powerpoint/2010/main" val="413164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1653FF-DD75-4161-AC59-D2E6A0A6271E}"/>
              </a:ext>
            </a:extLst>
          </p:cNvPr>
          <p:cNvSpPr>
            <a:spLocks noGrp="1"/>
          </p:cNvSpPr>
          <p:nvPr>
            <p:ph type="title"/>
          </p:nvPr>
        </p:nvSpPr>
        <p:spPr/>
        <p:txBody>
          <a:bodyPr>
            <a:normAutofit fontScale="90000"/>
          </a:bodyPr>
          <a:lstStyle/>
          <a:p>
            <a:pPr algn="ctr"/>
            <a:r>
              <a:rPr lang="en-US" dirty="0"/>
              <a:t>Binge Alcohol Use in the Past Month by Racial and Ethnic Groups: </a:t>
            </a:r>
            <a:br>
              <a:rPr lang="en-US" dirty="0"/>
            </a:br>
            <a:r>
              <a:rPr lang="en-US" dirty="0"/>
              <a:t>Among People Aged 12 or Older</a:t>
            </a:r>
          </a:p>
        </p:txBody>
      </p:sp>
      <p:sp>
        <p:nvSpPr>
          <p:cNvPr id="2" name="Text Placeholder 1">
            <a:extLst>
              <a:ext uri="{FF2B5EF4-FFF2-40B4-BE49-F238E27FC236}">
                <a16:creationId xmlns:a16="http://schemas.microsoft.com/office/drawing/2014/main" id="{806486D1-C651-4B65-8956-A9578EE5F5AE}"/>
              </a:ext>
            </a:extLst>
          </p:cNvPr>
          <p:cNvSpPr>
            <a:spLocks noGrp="1"/>
          </p:cNvSpPr>
          <p:nvPr>
            <p:ph type="body" sz="quarter" idx="11"/>
          </p:nvPr>
        </p:nvSpPr>
        <p:spPr/>
        <p:txBody>
          <a:bodyPr>
            <a:normAutofit fontScale="92500"/>
          </a:bodyPr>
          <a:lstStyle/>
          <a:p>
            <a:pPr marL="114300" indent="-114300"/>
            <a:r>
              <a:rPr lang="en-US" sz="1000" dirty="0">
                <a:latin typeface="+mn-lt"/>
              </a:rPr>
              <a:t>* Low precision; no estimate reported.</a:t>
            </a:r>
          </a:p>
          <a:p>
            <a:pPr marL="114300" indent="-114300"/>
            <a:r>
              <a:rPr lang="en-US" sz="1000" dirty="0">
                <a:latin typeface="+mn-lt"/>
              </a:rPr>
              <a:t>NH = Not Hispanic or Latino; AIAN = American Indian or Alaska Native; Black = Black or African American; Hispanic = Hispanic or Latino; NHOPI = Native Hawaiian or Other Pacific Islander.</a:t>
            </a:r>
          </a:p>
          <a:p>
            <a:pPr marL="114300" indent="-114300"/>
            <a:r>
              <a:rPr lang="en-US" sz="1000" dirty="0">
                <a:latin typeface="+mn-lt"/>
              </a:rPr>
              <a:t>Note: Binge Alcohol Use is defined as drinking five or more drinks (for males) or four or more drinks (for females) on the same occasion on at least 1 day in the past 30 days. </a:t>
            </a:r>
          </a:p>
        </p:txBody>
      </p:sp>
      <p:sp>
        <p:nvSpPr>
          <p:cNvPr id="4" name="Text Placeholder 3">
            <a:extLst>
              <a:ext uri="{FF2B5EF4-FFF2-40B4-BE49-F238E27FC236}">
                <a16:creationId xmlns:a16="http://schemas.microsoft.com/office/drawing/2014/main" id="{07CAC8EF-6A7A-4B6B-870D-D2495A21349D}"/>
              </a:ext>
            </a:extLst>
          </p:cNvPr>
          <p:cNvSpPr>
            <a:spLocks noGrp="1"/>
          </p:cNvSpPr>
          <p:nvPr>
            <p:ph type="body" sz="quarter" idx="16"/>
          </p:nvPr>
        </p:nvSpPr>
        <p:spPr/>
        <p:txBody>
          <a:bodyPr/>
          <a:lstStyle/>
          <a:p>
            <a:pPr marL="228600" indent="-228600">
              <a:buSzPct val="110000"/>
              <a:buFont typeface="Arial" panose="020B0604020202020204" pitchFamily="34" charset="0"/>
              <a:buChar char="•"/>
            </a:pPr>
            <a:r>
              <a:rPr lang="en-US" sz="2000" dirty="0">
                <a:solidFill>
                  <a:srgbClr val="C00000"/>
                </a:solidFill>
                <a:latin typeface="+mj-lt"/>
              </a:rPr>
              <a:t>AIAN </a:t>
            </a:r>
            <a:r>
              <a:rPr lang="en-US" sz="2000" dirty="0">
                <a:latin typeface="+mj-lt"/>
              </a:rPr>
              <a:t>people were </a:t>
            </a:r>
            <a:r>
              <a:rPr lang="en-US" sz="2000" dirty="0">
                <a:solidFill>
                  <a:srgbClr val="C00000"/>
                </a:solidFill>
                <a:latin typeface="+mj-lt"/>
              </a:rPr>
              <a:t>just as likely</a:t>
            </a:r>
            <a:r>
              <a:rPr lang="en-US" sz="2000" dirty="0">
                <a:latin typeface="+mj-lt"/>
              </a:rPr>
              <a:t> to binge drink as people from all other racial or ethnic groups</a:t>
            </a:r>
          </a:p>
        </p:txBody>
      </p:sp>
      <p:pic>
        <p:nvPicPr>
          <p:cNvPr id="3" name="Picture 2" descr="The image is a horizontal bar graph. The vertical axis shows seven racial or ethnic group categories for people aged 12 or older. Racial or ethnic group categories are shown on the axis in descending order of the associated percentages. The horizontal axis shows the percentage of people in that category who were binge alcohol users in the past month. Estimated numbers of people that correspond to percentages also are shown.&#10;A vertical line shows that the estimated percentage and number of all people aged 12 or older in 2023 who were binge alcohol users in the past month was 21.7 percent and 61.4 million, respectively.&#10;The estimated percentage and number of Hispanic people who were binge alcohol users in the past month was 22.9 percent and 11.9 million, respectively.&#10;The estimated percentage and number of Not Hispanic White people who were binge alcohol users in the past month was 22.4 percent and 38.2 million, respectively.&#10;The estimated percentage and number of Not Hispanic Multiracial people who were binge alcohol users in the past month was 22.2 percent and 1.4 million, respectively.&#10;The estimated percentage and number of Not Hispanic Black people who were binge alcohol users in the past month was 21.6 percent and 7.5 million, respectively.&#10;The estimated percentage and number of Not Hispanic American Indian or Alaska Native people who were binge alcohol users in the past month was 19.1 percent and 256,000, respectively.&#10;The estimated percentage and number of Not Hispanic Asian people who were binge alcohol users in the past month was 10.7 percent and 1.9 million, respectively.&#10;The estimated percentage and number of Not Hispanic Native Hawaiian or Other Pacific Islander people who were binge alcohol users in the past month was not shown due to low precision.">
            <a:extLst>
              <a:ext uri="{FF2B5EF4-FFF2-40B4-BE49-F238E27FC236}">
                <a16:creationId xmlns:a16="http://schemas.microsoft.com/office/drawing/2014/main" id="{005716E4-5B63-0E3D-736C-9CF609B350BF}"/>
              </a:ext>
            </a:extLst>
          </p:cNvPr>
          <p:cNvPicPr>
            <a:picLocks noChangeAspect="1"/>
          </p:cNvPicPr>
          <p:nvPr/>
        </p:nvPicPr>
        <p:blipFill>
          <a:blip r:embed="rId3"/>
          <a:stretch>
            <a:fillRect/>
          </a:stretch>
        </p:blipFill>
        <p:spPr>
          <a:xfrm>
            <a:off x="228600" y="1295400"/>
            <a:ext cx="7391400" cy="4579620"/>
          </a:xfrm>
          <a:prstGeom prst="rect">
            <a:avLst/>
          </a:prstGeom>
        </p:spPr>
      </p:pic>
    </p:spTree>
    <p:extLst>
      <p:ext uri="{BB962C8B-B14F-4D97-AF65-F5344CB8AC3E}">
        <p14:creationId xmlns:p14="http://schemas.microsoft.com/office/powerpoint/2010/main" val="375632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F2A78CB-DAFE-4B5C-80B2-D283B381B00B}"/>
              </a:ext>
            </a:extLst>
          </p:cNvPr>
          <p:cNvSpPr>
            <a:spLocks noGrp="1"/>
          </p:cNvSpPr>
          <p:nvPr>
            <p:ph type="title"/>
          </p:nvPr>
        </p:nvSpPr>
        <p:spPr/>
        <p:txBody>
          <a:bodyPr/>
          <a:lstStyle/>
          <a:p>
            <a:pPr algn="ctr"/>
            <a:r>
              <a:rPr lang="en-US" dirty="0"/>
              <a:t>Past Month Nicotine Vaping: Among AIAN People </a:t>
            </a:r>
            <a:br>
              <a:rPr lang="en-US" dirty="0"/>
            </a:br>
            <a:r>
              <a:rPr lang="en-US" dirty="0"/>
              <a:t>Aged 12 or Older</a:t>
            </a:r>
          </a:p>
        </p:txBody>
      </p:sp>
      <p:sp>
        <p:nvSpPr>
          <p:cNvPr id="3" name="Text Placeholder 2">
            <a:extLst>
              <a:ext uri="{FF2B5EF4-FFF2-40B4-BE49-F238E27FC236}">
                <a16:creationId xmlns:a16="http://schemas.microsoft.com/office/drawing/2014/main" id="{818049E5-52A9-4042-8DC6-4402984AFB58}"/>
              </a:ext>
            </a:extLst>
          </p:cNvPr>
          <p:cNvSpPr>
            <a:spLocks noGrp="1"/>
          </p:cNvSpPr>
          <p:nvPr>
            <p:ph type="body" sz="quarter" idx="16"/>
          </p:nvPr>
        </p:nvSpPr>
        <p:spPr/>
        <p:txBody>
          <a:bodyPr/>
          <a:lstStyle/>
          <a:p>
            <a:pPr>
              <a:buFont typeface="Arial" panose="020B0604020202020204" pitchFamily="34" charset="0"/>
              <a:buChar char="•"/>
            </a:pPr>
            <a:r>
              <a:rPr lang="en-US" sz="2000" b="0" i="0" u="none" strike="noStrike" baseline="0" dirty="0">
                <a:latin typeface="+mj-lt"/>
              </a:rPr>
              <a:t>The percentage of people who vaped nicotine was </a:t>
            </a:r>
            <a:r>
              <a:rPr lang="en-US" sz="2000" b="0" i="0" u="none" strike="noStrike" baseline="0" dirty="0">
                <a:solidFill>
                  <a:srgbClr val="C00000"/>
                </a:solidFill>
                <a:latin typeface="+mj-lt"/>
              </a:rPr>
              <a:t>highest </a:t>
            </a:r>
            <a:r>
              <a:rPr lang="en-US" sz="2000" b="0" i="0" u="none" strike="noStrike" baseline="0" dirty="0">
                <a:latin typeface="+mj-lt"/>
              </a:rPr>
              <a:t>among AIAN young adults aged </a:t>
            </a:r>
            <a:r>
              <a:rPr lang="en-US" sz="2000" b="0" i="0" u="none" strike="noStrike" baseline="0" dirty="0">
                <a:solidFill>
                  <a:srgbClr val="C00000"/>
                </a:solidFill>
                <a:latin typeface="+mj-lt"/>
              </a:rPr>
              <a:t>18 to 25</a:t>
            </a:r>
            <a:endParaRPr lang="en-US" sz="2000" dirty="0">
              <a:solidFill>
                <a:srgbClr val="C00000"/>
              </a:solidFill>
              <a:latin typeface="+mj-lt"/>
            </a:endParaRPr>
          </a:p>
        </p:txBody>
      </p:sp>
      <p:pic>
        <p:nvPicPr>
          <p:cNvPr id="2" name="Picture 1" descr="The image is a bar graph, where the horizontal axis shows four age categories (12 or older, 12 to 17, 18 to 25, and 26 or older). The vertical axis shows the percentage of AIAN people who vaped nicotine in the past month. Estimated numbers of people that correspond to percentages also are shown.&#10;The estimated percentage and number of AIAN people aged 12 or older in 2023 who vaped nicotine in the past month was 14.3 percent and 192,000, respectively.&#10;The estimated percentage and number of AIAN people aged 12 to 17 in 2023 who vaped nicotine in the past month was 6.3 percent and 15,000, respectively.&#10;The estimated percentage and number of AIAN people aged 18 to 25 in 2023 who vaped nicotine in the past month was 30.4 percent and 43,000, respectively.&#10;The estimated percentage and number of AIAN people aged 26 or older in 2023 who vaped nicotine in the past month was 13.9 percent and 134,000, respectively.">
            <a:extLst>
              <a:ext uri="{FF2B5EF4-FFF2-40B4-BE49-F238E27FC236}">
                <a16:creationId xmlns:a16="http://schemas.microsoft.com/office/drawing/2014/main" id="{D2319A8A-73A3-B538-153A-B2138B547983}"/>
              </a:ext>
            </a:extLst>
          </p:cNvPr>
          <p:cNvPicPr>
            <a:picLocks noChangeAspect="1"/>
          </p:cNvPicPr>
          <p:nvPr/>
        </p:nvPicPr>
        <p:blipFill>
          <a:blip r:embed="rId2"/>
          <a:stretch>
            <a:fillRect/>
          </a:stretch>
        </p:blipFill>
        <p:spPr>
          <a:xfrm>
            <a:off x="154794" y="1298032"/>
            <a:ext cx="7541406" cy="4797968"/>
          </a:xfrm>
          <a:prstGeom prst="rect">
            <a:avLst/>
          </a:prstGeom>
        </p:spPr>
      </p:pic>
    </p:spTree>
    <p:extLst>
      <p:ext uri="{BB962C8B-B14F-4D97-AF65-F5344CB8AC3E}">
        <p14:creationId xmlns:p14="http://schemas.microsoft.com/office/powerpoint/2010/main" val="2589313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26E0D-3C8F-471A-9457-85EEF3D8C11F}"/>
              </a:ext>
            </a:extLst>
          </p:cNvPr>
          <p:cNvSpPr>
            <a:spLocks noGrp="1"/>
          </p:cNvSpPr>
          <p:nvPr>
            <p:ph sz="quarter" idx="15"/>
          </p:nvPr>
        </p:nvSpPr>
        <p:spPr>
          <a:xfrm>
            <a:off x="0" y="2819410"/>
            <a:ext cx="12192000" cy="1219180"/>
          </a:xfrm>
        </p:spPr>
        <p:txBody>
          <a:bodyPr>
            <a:normAutofit/>
          </a:bodyPr>
          <a:lstStyle/>
          <a:p>
            <a:pPr marL="0" indent="0" algn="ctr">
              <a:buNone/>
            </a:pPr>
            <a:r>
              <a:rPr lang="en-US" sz="4400" dirty="0"/>
              <a:t>Past Year and Past Month Illicit Drug Use</a:t>
            </a:r>
          </a:p>
          <a:p>
            <a:pPr marL="0" indent="0" algn="ctr">
              <a:buNone/>
            </a:pPr>
            <a:endParaRPr lang="en-US" dirty="0"/>
          </a:p>
        </p:txBody>
      </p:sp>
    </p:spTree>
    <p:extLst>
      <p:ext uri="{BB962C8B-B14F-4D97-AF65-F5344CB8AC3E}">
        <p14:creationId xmlns:p14="http://schemas.microsoft.com/office/powerpoint/2010/main" val="2183080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C5EAA-2727-4AA5-9C0D-59F1FA20DE14}"/>
              </a:ext>
            </a:extLst>
          </p:cNvPr>
          <p:cNvSpPr>
            <a:spLocks noGrp="1"/>
          </p:cNvSpPr>
          <p:nvPr>
            <p:ph type="title"/>
          </p:nvPr>
        </p:nvSpPr>
        <p:spPr/>
        <p:txBody>
          <a:bodyPr/>
          <a:lstStyle/>
          <a:p>
            <a:pPr algn="ctr"/>
            <a:r>
              <a:rPr lang="en-US" dirty="0"/>
              <a:t>Past Year Illicit Drug Use: Among AIAN People Aged 12 or Older</a:t>
            </a:r>
          </a:p>
        </p:txBody>
      </p:sp>
      <p:sp>
        <p:nvSpPr>
          <p:cNvPr id="4" name="Text Placeholder 3">
            <a:extLst>
              <a:ext uri="{FF2B5EF4-FFF2-40B4-BE49-F238E27FC236}">
                <a16:creationId xmlns:a16="http://schemas.microsoft.com/office/drawing/2014/main" id="{16BF4B7E-E562-4EAA-B478-32A3ADCEE710}"/>
              </a:ext>
            </a:extLst>
          </p:cNvPr>
          <p:cNvSpPr>
            <a:spLocks noGrp="1"/>
          </p:cNvSpPr>
          <p:nvPr>
            <p:ph type="body" sz="quarter" idx="11"/>
          </p:nvPr>
        </p:nvSpPr>
        <p:spPr/>
        <p:txBody>
          <a:bodyPr/>
          <a:lstStyle/>
          <a:p>
            <a:r>
              <a:rPr lang="en-US" dirty="0"/>
              <a:t>Rx = prescription.</a:t>
            </a:r>
          </a:p>
          <a:p>
            <a:r>
              <a:rPr lang="en-US" dirty="0"/>
              <a:t>Note: The estimated numbers of past year users of different illicit drugs are not mutually exclusive because people could have used more than one type of illicit drug in the past year.</a:t>
            </a:r>
          </a:p>
        </p:txBody>
      </p:sp>
      <p:pic>
        <p:nvPicPr>
          <p:cNvPr id="3" name="Picture 2" descr="The image is a pie chart with an accompanying horizontal bar graph, where the pie chart shows the number and percentage of AIAN people with no past year illicit drug use and the number and percentage of AIAN people with past year illicit drug use. (AIAN people who misused prescription psychotherapeutic drugs were classified as illicit drug users.) The bar graph breaks down the group of AIAN people with past year illicit drug use by showing the number of AIAN people in thousands on the horizontal axis and nine types of illicit drugs on the vertical axis. Estimated percentages of people that correspond to numbers also are shown.&#10;For the pie chart, the number and percentage of AIAN people aged 12 or older in 2023 with no past year illicit drug use was 848,000 and 63.3 percent, respectively. The number and percentage of AIAN people with past year illicit drug use was 491,000 and 36.7 percent, respectively.&#10;For the bar graph, in descending order, of the 491,000 AIAN people aged 12 or older in 2023 with past year illicit drug use:&#10;The estimated number and percentage of AIAN people who used marijuana in the past year was 405,000 and 30.2 percent, respectively.&#10;The estimated number and percentage of AIAN people who misused prescription pain relievers in the past year was 76,000 and 5.7 percent, respectively.&#10;The estimated number and percentage of AIAN people who used methamphetamine in the past year was 58,000 and 4.3 percent, respectively.&#10;The estimated number and percentage of AIAN people who used hallucinogens in the past year was 54,000 and 4.0 percent, respectively.&#10;The estimated number and percentage of AIAN people who used cocaine in the past year was 24,000 and 1.8 percent, respectively.&#10;The estimated number and percentage of AIAN people who misused prescription stimulants in the past year was 16,000 and 1.2 percent, respectively.&#10;The estimated number and percentage of AIAN people who misused prescription tranquilizers or sedatives in the past year was 10,000 and 0.7 percent, respectively.&#10;The estimated number and percentage of AIAN people who used inhalants in the past year was 7,000 and 0.5 percent, respectively.&#10;The estimated number and percentage of AIAN people who used heroin in the past year was 6,000 and 0.4 percent, respectively.">
            <a:extLst>
              <a:ext uri="{FF2B5EF4-FFF2-40B4-BE49-F238E27FC236}">
                <a16:creationId xmlns:a16="http://schemas.microsoft.com/office/drawing/2014/main" id="{560FD3F6-149C-26D3-9F12-176BA5D46942}"/>
              </a:ext>
            </a:extLst>
          </p:cNvPr>
          <p:cNvPicPr>
            <a:picLocks noChangeAspect="1"/>
          </p:cNvPicPr>
          <p:nvPr/>
        </p:nvPicPr>
        <p:blipFill>
          <a:blip r:embed="rId3"/>
          <a:stretch>
            <a:fillRect/>
          </a:stretch>
        </p:blipFill>
        <p:spPr>
          <a:xfrm>
            <a:off x="228600" y="1524000"/>
            <a:ext cx="11662659" cy="4151736"/>
          </a:xfrm>
          <a:prstGeom prst="rect">
            <a:avLst/>
          </a:prstGeom>
        </p:spPr>
      </p:pic>
    </p:spTree>
    <p:extLst>
      <p:ext uri="{BB962C8B-B14F-4D97-AF65-F5344CB8AC3E}">
        <p14:creationId xmlns:p14="http://schemas.microsoft.com/office/powerpoint/2010/main" val="4147500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52999-98FC-49A2-A2CF-EACEB3DBF3B5}"/>
              </a:ext>
            </a:extLst>
          </p:cNvPr>
          <p:cNvSpPr>
            <a:spLocks noGrp="1"/>
          </p:cNvSpPr>
          <p:nvPr>
            <p:ph type="title"/>
          </p:nvPr>
        </p:nvSpPr>
        <p:spPr>
          <a:xfrm>
            <a:off x="0" y="1"/>
            <a:ext cx="12191999" cy="914400"/>
          </a:xfrm>
        </p:spPr>
        <p:txBody>
          <a:bodyPr/>
          <a:lstStyle/>
          <a:p>
            <a:pPr algn="ctr"/>
            <a:r>
              <a:rPr lang="en-US" dirty="0"/>
              <a:t>Past Year Illicit Drug Use and Marijuana Use: </a:t>
            </a:r>
            <a:br>
              <a:rPr lang="en-US" dirty="0"/>
            </a:br>
            <a:r>
              <a:rPr lang="en-US" dirty="0"/>
              <a:t>Among AIAN People Aged 12 or Older</a:t>
            </a:r>
          </a:p>
        </p:txBody>
      </p:sp>
      <p:sp>
        <p:nvSpPr>
          <p:cNvPr id="18" name="TextBox 17">
            <a:extLst>
              <a:ext uri="{FF2B5EF4-FFF2-40B4-BE49-F238E27FC236}">
                <a16:creationId xmlns:a16="http://schemas.microsoft.com/office/drawing/2014/main" id="{306CDF89-8544-4AA8-BCAE-BC25F793B20B}"/>
              </a:ext>
            </a:extLst>
          </p:cNvPr>
          <p:cNvSpPr txBox="1"/>
          <p:nvPr/>
        </p:nvSpPr>
        <p:spPr>
          <a:xfrm>
            <a:off x="7924800" y="2767280"/>
            <a:ext cx="3962400" cy="1415772"/>
          </a:xfrm>
          <a:prstGeom prst="rect">
            <a:avLst/>
          </a:prstGeom>
          <a:noFill/>
        </p:spPr>
        <p:txBody>
          <a:bodyPr wrap="square" tIns="91440" bIns="91440">
            <a:spAutoFit/>
          </a:bodyPr>
          <a:lstStyle/>
          <a:p>
            <a:pPr marL="231775" indent="-231775">
              <a:buFont typeface="Arial" panose="020B0604020202020204" pitchFamily="34" charset="0"/>
              <a:buChar char="•"/>
            </a:pPr>
            <a:r>
              <a:rPr lang="en-US" sz="2000" dirty="0">
                <a:latin typeface="+mj-lt"/>
              </a:rPr>
              <a:t>Among AIAN people aged </a:t>
            </a:r>
            <a:r>
              <a:rPr lang="en-US" sz="2000" dirty="0">
                <a:solidFill>
                  <a:srgbClr val="C00000"/>
                </a:solidFill>
                <a:latin typeface="+mj-lt"/>
              </a:rPr>
              <a:t>26 or older</a:t>
            </a:r>
            <a:r>
              <a:rPr lang="en-US" sz="2000" dirty="0">
                <a:latin typeface="+mj-lt"/>
              </a:rPr>
              <a:t>, </a:t>
            </a:r>
            <a:r>
              <a:rPr lang="en-US" sz="2000" dirty="0">
                <a:solidFill>
                  <a:srgbClr val="C00000"/>
                </a:solidFill>
                <a:latin typeface="+mj-lt"/>
              </a:rPr>
              <a:t>40.8% </a:t>
            </a:r>
            <a:r>
              <a:rPr lang="en-US" sz="2000" dirty="0">
                <a:latin typeface="+mj-lt"/>
              </a:rPr>
              <a:t>used </a:t>
            </a:r>
            <a:r>
              <a:rPr lang="en-US" sz="2000" dirty="0">
                <a:solidFill>
                  <a:srgbClr val="C00000"/>
                </a:solidFill>
                <a:latin typeface="+mj-lt"/>
              </a:rPr>
              <a:t>illicit drugs </a:t>
            </a:r>
            <a:r>
              <a:rPr lang="en-US" sz="2000" dirty="0">
                <a:latin typeface="+mj-lt"/>
              </a:rPr>
              <a:t>and </a:t>
            </a:r>
            <a:r>
              <a:rPr lang="en-US" sz="2000" dirty="0">
                <a:solidFill>
                  <a:srgbClr val="C00000"/>
                </a:solidFill>
                <a:latin typeface="+mj-lt"/>
              </a:rPr>
              <a:t>33.5% </a:t>
            </a:r>
            <a:r>
              <a:rPr lang="en-US" sz="2000" dirty="0">
                <a:latin typeface="+mj-lt"/>
              </a:rPr>
              <a:t>used </a:t>
            </a:r>
            <a:r>
              <a:rPr lang="en-US" sz="2000" dirty="0">
                <a:solidFill>
                  <a:srgbClr val="C00000"/>
                </a:solidFill>
                <a:latin typeface="+mj-lt"/>
              </a:rPr>
              <a:t>marijuana</a:t>
            </a:r>
            <a:r>
              <a:rPr lang="en-US" sz="2000" dirty="0">
                <a:latin typeface="+mj-lt"/>
              </a:rPr>
              <a:t> in the past year</a:t>
            </a:r>
            <a:endParaRPr lang="en-US" sz="2000" b="0" i="0" u="none" strike="noStrike" baseline="0" dirty="0">
              <a:latin typeface="+mj-lt"/>
            </a:endParaRPr>
          </a:p>
        </p:txBody>
      </p:sp>
      <p:sp>
        <p:nvSpPr>
          <p:cNvPr id="4" name="Text Placeholder 1">
            <a:extLst>
              <a:ext uri="{FF2B5EF4-FFF2-40B4-BE49-F238E27FC236}">
                <a16:creationId xmlns:a16="http://schemas.microsoft.com/office/drawing/2014/main" id="{EA42E6BD-4A69-D0F6-441F-C47A4E6F4884}"/>
              </a:ext>
            </a:extLst>
          </p:cNvPr>
          <p:cNvSpPr>
            <a:spLocks noGrp="1"/>
          </p:cNvSpPr>
          <p:nvPr>
            <p:ph type="body" sz="quarter" idx="11"/>
          </p:nvPr>
        </p:nvSpPr>
        <p:spPr>
          <a:xfrm>
            <a:off x="609600" y="5943600"/>
            <a:ext cx="9677400" cy="762000"/>
          </a:xfrm>
        </p:spPr>
        <p:txBody>
          <a:bodyPr/>
          <a:lstStyle/>
          <a:p>
            <a:pPr marL="114300" indent="-114300"/>
            <a:r>
              <a:rPr lang="en-US" sz="1000" dirty="0">
                <a:latin typeface="+mn-lt"/>
              </a:rPr>
              <a:t>* Low precision; no estimate reported.</a:t>
            </a:r>
          </a:p>
        </p:txBody>
      </p:sp>
      <p:pic>
        <p:nvPicPr>
          <p:cNvPr id="3" name="Picture 2" descr="The image is a bar graph, where past year illicit drug use and past year marijuana use are shown on the horizontal axis. The vertical axis shows the percent using illicit drugs or marijuana in the past year. For each type of past year use, the figure shows four age groups (12 or older, 12 to 17, 18 to 25, and 26 or older). Estimated numbers of people that correspond to percentages also are shown.&#10;The estimated percentages and numbers of AIAN people in 2023 who used illicit drugs in the past year were 36.7 percent (or 491,000) for AIAN people aged 12 or older, 16.0 percent (or 38,000) for AIAN people aged 12 to 17, were not shown due to low precision for AIAN people aged 18 to 25, and 40.8 percent (or 393,000) for AIAN people aged 26 or older.&#10;The estimated percentages and numbers of AIAN people in 2023 who used marijuana in the past year were 30.2 percent (or 405,000) for AIAN people aged 12 or older, were not shown due to low precision for AIAN people aged 12 to 17, 36.8 percent (or 52,000) for AIAN people aged 18 to 25, and 33.5 percent (or 322,000) for AIAN people aged 26 or older.">
            <a:extLst>
              <a:ext uri="{FF2B5EF4-FFF2-40B4-BE49-F238E27FC236}">
                <a16:creationId xmlns:a16="http://schemas.microsoft.com/office/drawing/2014/main" id="{62FD9557-B27D-74C3-893D-51D9ED9E8C3A}"/>
              </a:ext>
            </a:extLst>
          </p:cNvPr>
          <p:cNvPicPr>
            <a:picLocks noChangeAspect="1"/>
          </p:cNvPicPr>
          <p:nvPr/>
        </p:nvPicPr>
        <p:blipFill>
          <a:blip r:embed="rId3"/>
          <a:stretch>
            <a:fillRect/>
          </a:stretch>
        </p:blipFill>
        <p:spPr>
          <a:xfrm>
            <a:off x="227966" y="1295400"/>
            <a:ext cx="7315834" cy="4804064"/>
          </a:xfrm>
          <a:prstGeom prst="rect">
            <a:avLst/>
          </a:prstGeom>
        </p:spPr>
      </p:pic>
    </p:spTree>
    <p:extLst>
      <p:ext uri="{BB962C8B-B14F-4D97-AF65-F5344CB8AC3E}">
        <p14:creationId xmlns:p14="http://schemas.microsoft.com/office/powerpoint/2010/main" val="1896751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D457B-E867-471C-ABB7-8E959556B81A}"/>
              </a:ext>
            </a:extLst>
          </p:cNvPr>
          <p:cNvSpPr>
            <a:spLocks noGrp="1"/>
          </p:cNvSpPr>
          <p:nvPr>
            <p:ph type="title"/>
          </p:nvPr>
        </p:nvSpPr>
        <p:spPr/>
        <p:txBody>
          <a:bodyPr/>
          <a:lstStyle/>
          <a:p>
            <a:pPr algn="ctr"/>
            <a:r>
              <a:rPr lang="en-US" dirty="0"/>
              <a:t>Illicit Drug Use in the Past Month by Racial and Ethnic Groups:</a:t>
            </a:r>
            <a:br>
              <a:rPr lang="en-US" dirty="0"/>
            </a:br>
            <a:r>
              <a:rPr lang="en-US" dirty="0"/>
              <a:t>Among People Aged 12 or Older</a:t>
            </a:r>
          </a:p>
        </p:txBody>
      </p:sp>
      <p:sp>
        <p:nvSpPr>
          <p:cNvPr id="17" name="Text Placeholder 16">
            <a:extLst>
              <a:ext uri="{FF2B5EF4-FFF2-40B4-BE49-F238E27FC236}">
                <a16:creationId xmlns:a16="http://schemas.microsoft.com/office/drawing/2014/main" id="{5AC35FAC-B3D4-4856-94D3-3B36A074A82B}"/>
              </a:ext>
            </a:extLst>
          </p:cNvPr>
          <p:cNvSpPr>
            <a:spLocks noGrp="1"/>
          </p:cNvSpPr>
          <p:nvPr>
            <p:ph type="body" sz="quarter" idx="11"/>
          </p:nvPr>
        </p:nvSpPr>
        <p:spPr/>
        <p:txBody>
          <a:bodyPr/>
          <a:lstStyle/>
          <a:p>
            <a:r>
              <a:rPr lang="en-US" sz="1000" dirty="0">
                <a:latin typeface="+mn-lt"/>
              </a:rPr>
              <a:t>* Low precision; no estimate reported. </a:t>
            </a:r>
          </a:p>
          <a:p>
            <a:r>
              <a:rPr lang="en-US" sz="1000" dirty="0">
                <a:latin typeface="+mn-lt"/>
              </a:rPr>
              <a:t>NH = Not Hispanic or Latino; AIAN = American Indian or Alaska Native; Black = Black or African American; Hispanic = Hispanic or Latino; NHOPI = Native Hawaiian or Other Pacific Islander.</a:t>
            </a:r>
          </a:p>
        </p:txBody>
      </p:sp>
      <p:sp>
        <p:nvSpPr>
          <p:cNvPr id="19" name="Text Placeholder 18">
            <a:extLst>
              <a:ext uri="{FF2B5EF4-FFF2-40B4-BE49-F238E27FC236}">
                <a16:creationId xmlns:a16="http://schemas.microsoft.com/office/drawing/2014/main" id="{072980C5-7B91-4DCD-BCD3-92DBE9B368F2}"/>
              </a:ext>
            </a:extLst>
          </p:cNvPr>
          <p:cNvSpPr>
            <a:spLocks noGrp="1"/>
          </p:cNvSpPr>
          <p:nvPr>
            <p:ph type="body" sz="quarter" idx="16"/>
          </p:nvPr>
        </p:nvSpPr>
        <p:spPr/>
        <p:txBody>
          <a:bodyPr/>
          <a:lstStyle/>
          <a:p>
            <a:pPr marL="231775" indent="-231775">
              <a:buFont typeface="Arial" panose="020B0604020202020204" pitchFamily="34" charset="0"/>
              <a:buChar char="•"/>
            </a:pPr>
            <a:r>
              <a:rPr lang="en-US" sz="2000" dirty="0">
                <a:solidFill>
                  <a:srgbClr val="C00000"/>
                </a:solidFill>
                <a:latin typeface="+mj-lt"/>
              </a:rPr>
              <a:t>AIAN </a:t>
            </a:r>
            <a:r>
              <a:rPr lang="en-US" sz="2000" dirty="0">
                <a:latin typeface="+mj-lt"/>
              </a:rPr>
              <a:t>people were </a:t>
            </a:r>
            <a:r>
              <a:rPr lang="en-US" sz="2000" dirty="0">
                <a:solidFill>
                  <a:srgbClr val="C00000"/>
                </a:solidFill>
                <a:latin typeface="+mj-lt"/>
              </a:rPr>
              <a:t>more likely </a:t>
            </a:r>
            <a:r>
              <a:rPr lang="en-US" sz="2000" dirty="0">
                <a:latin typeface="+mj-lt"/>
              </a:rPr>
              <a:t>than White and Hispanic people to use illicit drugs in the past month</a:t>
            </a:r>
          </a:p>
        </p:txBody>
      </p:sp>
      <p:pic>
        <p:nvPicPr>
          <p:cNvPr id="4" name="Picture 3" descr="The image is a horizontal bar graph. The vertical axis shows seven racial or ethnic group categories for people aged 12 or older. Racial or ethnic group categories are shown on the axis in descending order of the associated percentages. The horizontal axis shows the percentage of people in that category who were illicit drug users in the past month. Estimated numbers of people that correspond to percentages also are shown.&#10;A vertical line shows that the estimated percentage and number of all people aged 12 or older in 2023 who were illicit drug users in the past month was 16.8 percent and 47.7 million, respectively.&#10;The estimated percentage and number of Not Hispanic American Indian or Alaska Native people who were illicit drug users in the past month was 27.3 percent and 365,000, respectively.&#10;The estimated percentage and number of Not Hispanic Multiracial people who were illicit drug users in the past month was 25.2 percent and 1.6 million, respectively.&#10;The estimated percentage and number of Not Hispanic Black people who were illicit drug users in the past month was 19.4 percent and 6.8 million, respectively.&#10;The estimated percentage and number of Not Hispanic White people who were illicit drug users in the past month was 17.7 percent and 30.2 million, respectively.&#10;The estimated percentage and number of Hispanic people who were illicit drug users in the past month was 14.0 percent and 7.3 million, respectively.&#10;The estimated percentage and number of Not Hispanic Asian people who were illicit drug users in the past month was 6.8 percent and 1.2 million, respectively.&#10;The estimated percentage and number of Not Hispanic Native Hawaiian or Other Pacific Islander people who were illicit drug users in the past month was not shown due to low precision.">
            <a:extLst>
              <a:ext uri="{FF2B5EF4-FFF2-40B4-BE49-F238E27FC236}">
                <a16:creationId xmlns:a16="http://schemas.microsoft.com/office/drawing/2014/main" id="{287206AC-F41D-DD48-59AE-D9FA889DC1FA}"/>
              </a:ext>
            </a:extLst>
          </p:cNvPr>
          <p:cNvPicPr>
            <a:picLocks noChangeAspect="1"/>
          </p:cNvPicPr>
          <p:nvPr/>
        </p:nvPicPr>
        <p:blipFill>
          <a:blip r:embed="rId3"/>
          <a:stretch>
            <a:fillRect/>
          </a:stretch>
        </p:blipFill>
        <p:spPr>
          <a:xfrm>
            <a:off x="228600" y="1295400"/>
            <a:ext cx="7391400" cy="4655820"/>
          </a:xfrm>
          <a:prstGeom prst="rect">
            <a:avLst/>
          </a:prstGeom>
        </p:spPr>
      </p:pic>
    </p:spTree>
    <p:extLst>
      <p:ext uri="{BB962C8B-B14F-4D97-AF65-F5344CB8AC3E}">
        <p14:creationId xmlns:p14="http://schemas.microsoft.com/office/powerpoint/2010/main" val="4251051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D457B-E867-471C-ABB7-8E959556B81A}"/>
              </a:ext>
            </a:extLst>
          </p:cNvPr>
          <p:cNvSpPr>
            <a:spLocks noGrp="1"/>
          </p:cNvSpPr>
          <p:nvPr>
            <p:ph type="title"/>
          </p:nvPr>
        </p:nvSpPr>
        <p:spPr/>
        <p:txBody>
          <a:bodyPr/>
          <a:lstStyle/>
          <a:p>
            <a:pPr algn="ctr"/>
            <a:r>
              <a:rPr lang="en-US" dirty="0"/>
              <a:t>Marijuana Use in the Past Month by Racial and Ethnic Groups: Among People Aged 12 or Older</a:t>
            </a:r>
          </a:p>
        </p:txBody>
      </p:sp>
      <p:sp>
        <p:nvSpPr>
          <p:cNvPr id="3" name="Text Placeholder 2">
            <a:extLst>
              <a:ext uri="{FF2B5EF4-FFF2-40B4-BE49-F238E27FC236}">
                <a16:creationId xmlns:a16="http://schemas.microsoft.com/office/drawing/2014/main" id="{E26728A2-C25F-4B29-A39C-70F88D3F2399}"/>
              </a:ext>
            </a:extLst>
          </p:cNvPr>
          <p:cNvSpPr>
            <a:spLocks noGrp="1"/>
          </p:cNvSpPr>
          <p:nvPr>
            <p:ph type="body" sz="quarter" idx="11"/>
          </p:nvPr>
        </p:nvSpPr>
        <p:spPr/>
        <p:txBody>
          <a:bodyPr/>
          <a:lstStyle/>
          <a:p>
            <a:r>
              <a:rPr lang="en-US" sz="1000" dirty="0">
                <a:latin typeface="+mn-lt"/>
              </a:rPr>
              <a:t>* Low precision; no estimate reported. </a:t>
            </a:r>
          </a:p>
          <a:p>
            <a:r>
              <a:rPr lang="en-US" sz="1000" dirty="0">
                <a:latin typeface="+mn-lt"/>
              </a:rPr>
              <a:t>NH = Not Hispanic or Latino; AIAN = American Indian or Alaska Native; Black = Black or African American; Hispanic = Hispanic or Latino; NHOPI = Native Hawaiian or Other Pacific Islander.</a:t>
            </a:r>
          </a:p>
        </p:txBody>
      </p:sp>
      <p:sp>
        <p:nvSpPr>
          <p:cNvPr id="9" name="Text Placeholder 8">
            <a:extLst>
              <a:ext uri="{FF2B5EF4-FFF2-40B4-BE49-F238E27FC236}">
                <a16:creationId xmlns:a16="http://schemas.microsoft.com/office/drawing/2014/main" id="{5229290D-89A9-479D-AAEC-98FD68877281}"/>
              </a:ext>
            </a:extLst>
          </p:cNvPr>
          <p:cNvSpPr>
            <a:spLocks noGrp="1"/>
          </p:cNvSpPr>
          <p:nvPr>
            <p:ph type="body" sz="quarter" idx="16"/>
          </p:nvPr>
        </p:nvSpPr>
        <p:spPr/>
        <p:txBody>
          <a:bodyPr/>
          <a:lstStyle/>
          <a:p>
            <a:r>
              <a:rPr lang="en-US" sz="2000" dirty="0">
                <a:solidFill>
                  <a:srgbClr val="C00000"/>
                </a:solidFill>
                <a:latin typeface="+mj-lt"/>
              </a:rPr>
              <a:t>AIAN </a:t>
            </a:r>
            <a:r>
              <a:rPr lang="en-US" sz="2000" dirty="0">
                <a:latin typeface="+mj-lt"/>
              </a:rPr>
              <a:t>people were </a:t>
            </a:r>
            <a:r>
              <a:rPr lang="en-US" sz="2000" dirty="0">
                <a:solidFill>
                  <a:srgbClr val="C00000"/>
                </a:solidFill>
                <a:latin typeface="+mj-lt"/>
              </a:rPr>
              <a:t>more likely </a:t>
            </a:r>
            <a:r>
              <a:rPr lang="en-US" sz="2000" dirty="0">
                <a:latin typeface="+mj-lt"/>
              </a:rPr>
              <a:t>to use marijuana than Hispanic people</a:t>
            </a:r>
          </a:p>
        </p:txBody>
      </p:sp>
      <p:pic>
        <p:nvPicPr>
          <p:cNvPr id="4" name="Picture 3" descr="The image is a horizontal bar graph. The vertical axis shows seven racial or ethnic group categories for people aged 12 or older. Racial or ethnic group categories are shown on the axis in descending order of the associated percentages. The horizontal axis shows the percentage of people in that category who used marijuana in the past month. Estimated numbers of people that correspond to percentages also are shown.&#10;A vertical line shows that the estimated percentage and number of all people aged 12 or older in 2023 who used marijuana in the past month was 15.4 percent and 43.6 million, respectively.&#10;The estimated percentage and number of Not Hispanic American Indian or Alaska Native people who used marijuana in the past month was 25.2 percent and 338,000, respectively.&#10;The estimated percentage and number of Not Hispanic Multiracial people who used marijuana in the past month was 24.2 percent and 1.5 million, respectively.&#10;The estimated percentage and number of Not Hispanic Black people who used marijuana in the past month was 18.1 percent and 6.3 million, respectively.&#10;The estimated percentage and number of Not Hispanic White people who used marijuana in the past month was 16.3 percent and 27.8 million, respectively.&#10;The estimated percentage and number of Hispanic people who used marijuana in the past month was 12.4 percent and 6.5 million, respectively.&#10;The estimated percentage and number of Not Hispanic Asian people who used marijuana in the past month was 5.8 percent and 1.0 million, respectively.&#10;The estimated percentage and number of Not Hispanic Native Hawaiian or Other Pacific Islander people who used marijuana in the past month was not shown due to low precision.">
            <a:extLst>
              <a:ext uri="{FF2B5EF4-FFF2-40B4-BE49-F238E27FC236}">
                <a16:creationId xmlns:a16="http://schemas.microsoft.com/office/drawing/2014/main" id="{FC124F35-2047-83DF-796C-3576F3E8DEF3}"/>
              </a:ext>
            </a:extLst>
          </p:cNvPr>
          <p:cNvPicPr>
            <a:picLocks noChangeAspect="1"/>
          </p:cNvPicPr>
          <p:nvPr/>
        </p:nvPicPr>
        <p:blipFill>
          <a:blip r:embed="rId3"/>
          <a:stretch>
            <a:fillRect/>
          </a:stretch>
        </p:blipFill>
        <p:spPr>
          <a:xfrm>
            <a:off x="228600" y="1295400"/>
            <a:ext cx="7315200" cy="4655820"/>
          </a:xfrm>
          <a:prstGeom prst="rect">
            <a:avLst/>
          </a:prstGeom>
        </p:spPr>
      </p:pic>
    </p:spTree>
    <p:extLst>
      <p:ext uri="{BB962C8B-B14F-4D97-AF65-F5344CB8AC3E}">
        <p14:creationId xmlns:p14="http://schemas.microsoft.com/office/powerpoint/2010/main" val="918825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D457B-E867-471C-ABB7-8E959556B81A}"/>
              </a:ext>
            </a:extLst>
          </p:cNvPr>
          <p:cNvSpPr>
            <a:spLocks noGrp="1"/>
          </p:cNvSpPr>
          <p:nvPr>
            <p:ph type="title"/>
          </p:nvPr>
        </p:nvSpPr>
        <p:spPr/>
        <p:txBody>
          <a:bodyPr>
            <a:normAutofit/>
          </a:bodyPr>
          <a:lstStyle/>
          <a:p>
            <a:pPr algn="ctr"/>
            <a:r>
              <a:rPr lang="en-US" dirty="0"/>
              <a:t>Opioid Misuse in the Past Month by Racial and Ethnic Groups: Among People Aged 12 or Older</a:t>
            </a:r>
          </a:p>
        </p:txBody>
      </p:sp>
      <p:sp>
        <p:nvSpPr>
          <p:cNvPr id="3" name="Text Placeholder 2">
            <a:extLst>
              <a:ext uri="{FF2B5EF4-FFF2-40B4-BE49-F238E27FC236}">
                <a16:creationId xmlns:a16="http://schemas.microsoft.com/office/drawing/2014/main" id="{FE3A0DCA-E14C-45C1-8626-5939C8F64F42}"/>
              </a:ext>
            </a:extLst>
          </p:cNvPr>
          <p:cNvSpPr>
            <a:spLocks noGrp="1"/>
          </p:cNvSpPr>
          <p:nvPr>
            <p:ph type="body" sz="quarter" idx="11"/>
          </p:nvPr>
        </p:nvSpPr>
        <p:spPr/>
        <p:txBody>
          <a:bodyPr/>
          <a:lstStyle/>
          <a:p>
            <a:r>
              <a:rPr lang="en-US" sz="1000" dirty="0">
                <a:latin typeface="+mn-lt"/>
              </a:rPr>
              <a:t>NH = Not Hispanic or Latino; AIAN = American Indian or Alaska Native; Black = Black or African American; Hispanic = Hispanic or Latino; NHOPI = Native Hawaiian or Other Pacific Islander.</a:t>
            </a:r>
          </a:p>
        </p:txBody>
      </p:sp>
      <p:sp>
        <p:nvSpPr>
          <p:cNvPr id="5" name="Text Placeholder 4">
            <a:extLst>
              <a:ext uri="{FF2B5EF4-FFF2-40B4-BE49-F238E27FC236}">
                <a16:creationId xmlns:a16="http://schemas.microsoft.com/office/drawing/2014/main" id="{88CFE036-0FAD-4CD5-8855-25446B633E64}"/>
              </a:ext>
            </a:extLst>
          </p:cNvPr>
          <p:cNvSpPr>
            <a:spLocks noGrp="1"/>
          </p:cNvSpPr>
          <p:nvPr>
            <p:ph type="body" sz="quarter" idx="16"/>
          </p:nvPr>
        </p:nvSpPr>
        <p:spPr/>
        <p:txBody>
          <a:bodyPr/>
          <a:lstStyle/>
          <a:p>
            <a:pPr>
              <a:buFont typeface="Arial" panose="020B0604020202020204" pitchFamily="34" charset="0"/>
              <a:buChar char="•"/>
            </a:pPr>
            <a:r>
              <a:rPr lang="en-US" sz="2000" dirty="0">
                <a:solidFill>
                  <a:srgbClr val="C00000"/>
                </a:solidFill>
                <a:latin typeface="+mj-lt"/>
              </a:rPr>
              <a:t>AIAN </a:t>
            </a:r>
            <a:r>
              <a:rPr lang="en-US" sz="2000" dirty="0">
                <a:latin typeface="+mj-lt"/>
              </a:rPr>
              <a:t>people were </a:t>
            </a:r>
            <a:r>
              <a:rPr lang="en-US" sz="2000" dirty="0">
                <a:solidFill>
                  <a:srgbClr val="C00000"/>
                </a:solidFill>
                <a:latin typeface="+mj-lt"/>
              </a:rPr>
              <a:t>just as likely </a:t>
            </a:r>
            <a:r>
              <a:rPr lang="en-US" sz="2000" dirty="0">
                <a:latin typeface="+mj-lt"/>
              </a:rPr>
              <a:t>to have misused opioids as people from all other racial or ethnic groups</a:t>
            </a:r>
          </a:p>
        </p:txBody>
      </p:sp>
      <p:pic>
        <p:nvPicPr>
          <p:cNvPr id="4" name="Picture 3" descr="The image is a horizontal bar graph. The vertical axis shows seven racial or ethnic group categories for people aged 12 or older. Racial or ethnic group categories are shown on the axis in descending order of the associated percentages. The horizontal axis shows the percentage of people in that category who misused opioids in the past month. Estimated numbers of people that correspond to percentages also are shown.&#10;A vertical line shows that the estimated percentage and number of all people aged 12 or older in 2023 who misused opioids in the past month was 0.9 percent and 2.4 million, respectively.&#10;The estimated percentage and number of Not Hispanic American Indian or Alaska Native people who misused opioids in the past month was 1.4 percent and 19,000, respectively.&#10;The estimated percentage and number of Hispanic people who misused opioids in the past month was 1.1 percent and 552,000, respectively.&#10;The estimated percentage and number of Not Hispanic Black people who misused opioids in the past month was 1.0 percent and 334,000, respectively.&#10;The estimated percentage and number of Not Hispanic White people who misused opioids in the past month was 0.8 percent and 1.4 million, respectively.&#10;The estimated percentage and number of Not Hispanic Multiracial people who misused opioids in the past month was 0.7 percent and 43,000, respectively.&#10;The estimated percentage and number of Not Hispanic Asian people who misused opioids in the past month was 0.5 percent and 93,000, respectively.&#10;The estimated percentage and number of Not Hispanic Native Hawaiian or Other Pacific Islander people who misused opioids in the past month was 0.1 percent and 2,000, respectively.">
            <a:extLst>
              <a:ext uri="{FF2B5EF4-FFF2-40B4-BE49-F238E27FC236}">
                <a16:creationId xmlns:a16="http://schemas.microsoft.com/office/drawing/2014/main" id="{748BE7AF-73AE-A92D-9C37-02DB4F157743}"/>
              </a:ext>
            </a:extLst>
          </p:cNvPr>
          <p:cNvPicPr>
            <a:picLocks noChangeAspect="1"/>
          </p:cNvPicPr>
          <p:nvPr/>
        </p:nvPicPr>
        <p:blipFill>
          <a:blip r:embed="rId3"/>
          <a:stretch>
            <a:fillRect/>
          </a:stretch>
        </p:blipFill>
        <p:spPr>
          <a:xfrm>
            <a:off x="228600" y="1295400"/>
            <a:ext cx="7315200" cy="4655820"/>
          </a:xfrm>
          <a:prstGeom prst="rect">
            <a:avLst/>
          </a:prstGeom>
        </p:spPr>
      </p:pic>
    </p:spTree>
    <p:extLst>
      <p:ext uri="{BB962C8B-B14F-4D97-AF65-F5344CB8AC3E}">
        <p14:creationId xmlns:p14="http://schemas.microsoft.com/office/powerpoint/2010/main" val="1060038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26E0D-3C8F-471A-9457-85EEF3D8C11F}"/>
              </a:ext>
            </a:extLst>
          </p:cNvPr>
          <p:cNvSpPr>
            <a:spLocks noGrp="1"/>
          </p:cNvSpPr>
          <p:nvPr>
            <p:ph sz="quarter" idx="15"/>
          </p:nvPr>
        </p:nvSpPr>
        <p:spPr>
          <a:xfrm>
            <a:off x="0" y="2819410"/>
            <a:ext cx="12192000" cy="1219180"/>
          </a:xfrm>
        </p:spPr>
        <p:txBody>
          <a:bodyPr>
            <a:normAutofit/>
          </a:bodyPr>
          <a:lstStyle/>
          <a:p>
            <a:pPr marL="0" indent="0" algn="ctr">
              <a:buNone/>
            </a:pPr>
            <a:r>
              <a:rPr lang="en-US" sz="4400" dirty="0"/>
              <a:t>Substance Use Disorder</a:t>
            </a:r>
          </a:p>
          <a:p>
            <a:pPr marL="0" indent="0" algn="ctr">
              <a:buNone/>
            </a:pPr>
            <a:endParaRPr lang="en-US" dirty="0"/>
          </a:p>
        </p:txBody>
      </p:sp>
    </p:spTree>
    <p:extLst>
      <p:ext uri="{BB962C8B-B14F-4D97-AF65-F5344CB8AC3E}">
        <p14:creationId xmlns:p14="http://schemas.microsoft.com/office/powerpoint/2010/main" val="2578985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F4848-5B7F-4E8A-9290-DB8B4881819D}"/>
              </a:ext>
            </a:extLst>
          </p:cNvPr>
          <p:cNvSpPr>
            <a:spLocks noGrp="1"/>
          </p:cNvSpPr>
          <p:nvPr>
            <p:ph type="title"/>
          </p:nvPr>
        </p:nvSpPr>
        <p:spPr>
          <a:xfrm>
            <a:off x="457201" y="1"/>
            <a:ext cx="11141074" cy="914400"/>
          </a:xfrm>
        </p:spPr>
        <p:txBody>
          <a:bodyPr/>
          <a:lstStyle/>
          <a:p>
            <a:pPr algn="ctr"/>
            <a:r>
              <a:rPr lang="en-US" dirty="0"/>
              <a:t>Past Year Substance Use Disorder (SUD): Among AIAN People </a:t>
            </a:r>
            <a:br>
              <a:rPr lang="en-US" dirty="0"/>
            </a:br>
            <a:r>
              <a:rPr lang="en-US" dirty="0"/>
              <a:t>Aged 12 or Older</a:t>
            </a:r>
          </a:p>
        </p:txBody>
      </p:sp>
      <p:sp>
        <p:nvSpPr>
          <p:cNvPr id="4" name="Text Placeholder 3">
            <a:extLst>
              <a:ext uri="{FF2B5EF4-FFF2-40B4-BE49-F238E27FC236}">
                <a16:creationId xmlns:a16="http://schemas.microsoft.com/office/drawing/2014/main" id="{2FEA489B-E0B9-42FC-88D0-A5B6AFC6243D}"/>
              </a:ext>
            </a:extLst>
          </p:cNvPr>
          <p:cNvSpPr>
            <a:spLocks noGrp="1"/>
          </p:cNvSpPr>
          <p:nvPr>
            <p:ph type="body" sz="quarter" idx="11"/>
          </p:nvPr>
        </p:nvSpPr>
        <p:spPr/>
        <p:txBody>
          <a:bodyPr>
            <a:normAutofit lnSpcReduction="10000"/>
          </a:bodyPr>
          <a:lstStyle/>
          <a:p>
            <a:r>
              <a:rPr lang="en-US" dirty="0"/>
              <a:t>Note: The estimated numbers of people with substance use disorders are not mutually exclusive because people could have use disorders for more than one substance.</a:t>
            </a:r>
          </a:p>
          <a:p>
            <a:r>
              <a:rPr lang="en-US" baseline="30000" dirty="0"/>
              <a:t>1</a:t>
            </a:r>
            <a:r>
              <a:rPr lang="en-US" dirty="0"/>
              <a:t> Includes data from all past year users of marijuana, cocaine, heroin, hallucinogens, inhalants, methamphetamine, and prescription psychotherapeutic drugs (i.e., pain relievers, tranquilizers, stimulants, or sedatives).</a:t>
            </a:r>
          </a:p>
          <a:p>
            <a:r>
              <a:rPr lang="en-US" baseline="30000" dirty="0"/>
              <a:t>2</a:t>
            </a:r>
            <a:r>
              <a:rPr lang="en-US" dirty="0"/>
              <a:t> Includes data from all past year users of the specific prescription drug.</a:t>
            </a:r>
          </a:p>
        </p:txBody>
      </p:sp>
      <p:pic>
        <p:nvPicPr>
          <p:cNvPr id="3" name="Picture 2" descr="The image is a pie chart with an accompanying horizontal bar graph, where the pie chart shows the number and percentage of AIAN people with no past year SUD and the number and percentage of AIAN people with a past year SUD. The bar graph breaks down the AIAN people with a past year SUD by showing the number of AIAN people on the horizontal axis and eight types of substance use disorders on the vertical axis. Estimated percentages of people that correspond to numbers also are shown. There is a superscripted number 1 associated with Drug Use Disorder to direct readers to the text for footnote 1. There is a superscripted number 2 associated with Pain Reliever Use Disorder and Stimulant Use Disorder to direct readers to the text for footnote 2. &#10;For the pie chart, the number and percentage of AIAN people aged 12 or older in 2023 with no past year SUD was 1.0 million and 74.7 percent, respectively. The number and percentage of AIAN people with a past year SUD was 339,000 and 25.3 percent, respectively.&#10;For the bar graph, in descending order, of the 339,000 AIAN people aged 12 or older in 2023 with a past year SUD:&#10;The estimated number and percentage of AIAN people who had a drug use disorder in the past year was 263,000 and 19.7 percent, respectively.&#10;The estimated number and percentage of AIAN people who had a marijuana use disorder in the past year was 173,000 and 12.9 percent, respectively.&#10;The estimated number and percentage of AIAN people who had an alcohol use disorder in the past year was 156,000 and 11.6 percent, respectively.&#10;The estimated number and percentage of AIAN people who had a methamphetamine use disorder in the past year was 49,000 and 3.6 percent, respectively.&#10;The estimated number and percentage of AIAN people who had a pain reliever use disorder in the past year was 48,000 and 3.6 percent, respectively.&#10;The estimated number and percentage of AIAN people who had a stimulant use disorder in the past year was 14,000 and 1.0 percent, respectively.&#10;The estimated number and percentage of AIAN people who had a cocaine use disorder in the past year was 12,000 and 0.9 percent, respectively.&#10;The estimated number and percentage of AIAN people who had a heroin use disorder in the past year was 5,000 and 0.4 percent, respectively.">
            <a:extLst>
              <a:ext uri="{FF2B5EF4-FFF2-40B4-BE49-F238E27FC236}">
                <a16:creationId xmlns:a16="http://schemas.microsoft.com/office/drawing/2014/main" id="{B04CD54F-6816-B02D-D966-A11916560ABD}"/>
              </a:ext>
            </a:extLst>
          </p:cNvPr>
          <p:cNvPicPr>
            <a:picLocks noChangeAspect="1"/>
          </p:cNvPicPr>
          <p:nvPr/>
        </p:nvPicPr>
        <p:blipFill>
          <a:blip r:embed="rId3"/>
          <a:stretch>
            <a:fillRect/>
          </a:stretch>
        </p:blipFill>
        <p:spPr>
          <a:xfrm>
            <a:off x="228600" y="1505712"/>
            <a:ext cx="11662659" cy="4151736"/>
          </a:xfrm>
          <a:prstGeom prst="rect">
            <a:avLst/>
          </a:prstGeom>
        </p:spPr>
      </p:pic>
    </p:spTree>
    <p:extLst>
      <p:ext uri="{BB962C8B-B14F-4D97-AF65-F5344CB8AC3E}">
        <p14:creationId xmlns:p14="http://schemas.microsoft.com/office/powerpoint/2010/main" val="4203210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0649C-211F-47C1-9F8F-6C7C62A716B7}"/>
              </a:ext>
            </a:extLst>
          </p:cNvPr>
          <p:cNvSpPr>
            <a:spLocks noGrp="1"/>
          </p:cNvSpPr>
          <p:nvPr>
            <p:ph type="title"/>
          </p:nvPr>
        </p:nvSpPr>
        <p:spPr/>
        <p:txBody>
          <a:bodyPr/>
          <a:lstStyle/>
          <a:p>
            <a:pPr algn="ctr"/>
            <a:r>
              <a:rPr lang="en-US" dirty="0"/>
              <a:t>Past Year Substance Use Disorder: Among AIAN People Aged 12 or Older</a:t>
            </a:r>
          </a:p>
        </p:txBody>
      </p:sp>
      <p:sp>
        <p:nvSpPr>
          <p:cNvPr id="4" name="Text Placeholder 3">
            <a:extLst>
              <a:ext uri="{FF2B5EF4-FFF2-40B4-BE49-F238E27FC236}">
                <a16:creationId xmlns:a16="http://schemas.microsoft.com/office/drawing/2014/main" id="{F9B87433-DF78-4325-A764-A6EC1D63EEFD}"/>
              </a:ext>
            </a:extLst>
          </p:cNvPr>
          <p:cNvSpPr>
            <a:spLocks noGrp="1"/>
          </p:cNvSpPr>
          <p:nvPr>
            <p:ph type="body" sz="quarter" idx="11"/>
          </p:nvPr>
        </p:nvSpPr>
        <p:spPr/>
        <p:txBody>
          <a:bodyPr/>
          <a:lstStyle/>
          <a:p>
            <a:r>
              <a:rPr lang="en-US" sz="1000" dirty="0">
                <a:latin typeface="+mn-lt"/>
              </a:rPr>
              <a:t>* Low precision; no estimate reported.</a:t>
            </a:r>
            <a:endParaRPr lang="en-US" baseline="30000" dirty="0"/>
          </a:p>
          <a:p>
            <a:r>
              <a:rPr lang="en-US" baseline="30000" dirty="0"/>
              <a:t>1</a:t>
            </a:r>
            <a:r>
              <a:rPr lang="en-US" dirty="0"/>
              <a:t> Includes data from all past year users of marijuana, cocaine, heroin, hallucinogens, inhalants, methamphetamine, and prescription psychotherapeutic drugs (i.e., pain relievers, tranquilizers, stimulants, or sedatives).</a:t>
            </a:r>
          </a:p>
        </p:txBody>
      </p:sp>
      <p:pic>
        <p:nvPicPr>
          <p:cNvPr id="3" name="Picture 2" descr="The image is a bar graph, where three types of substance use disorders (substance use disorder, alcohol use disorder, and drug use disorder) are shown on the horizontal axis. The vertical axis shows the percent with the disorder in the past year. For each type of substance use disorder, the figure shows four age groups (12 or older, 12 to 17, 18 to 25, and 26 or older). Estimated numbers of people that correspond to percentages also are shown. There is a superscripted number 1 associated with Drug Use Disorder to direct readers to the text for footnote 1. &#10;The estimated percentages and numbers of AIAN people in 2023 who had a substance use disorder in the past year were 25.3 percent (or 339,000) for AIAN people aged 12 or older, 7.4 percent (or 17,000) for AIAN people aged 12 to 17, were not shown due to low precision for AIAN people aged 18 to 25, and 27.5 percent (or 265,000) for AIAN people aged 26 or older.&#10;The estimated percentages and numbers of AIAN people in 2023 who had an alcohol use disorder in the past year were 11.6 percent (or 156,000) for AIAN people aged 12 or older, 2.3 percent (or 5,000) for AIAN people aged 12 to 17, were not shown due to low precision for AIAN people aged 18 to 25, and 13.1 percent (or 126,000) for AIAN people aged 26 or older.&#10;The estimated percentages and numbers of AIAN people in 2023 who had a drug use disorder in the past year were 19.7 percent (or 263,000) for AIAN people aged 12 or older, 6.0 percent (or 14,000) for AIAN people aged 12 to 17, were not shown due to low precision for AIAN people aged 18 to 25, and 21.7 percent (or 209,000) for AIAN people aged 26 or older.">
            <a:extLst>
              <a:ext uri="{FF2B5EF4-FFF2-40B4-BE49-F238E27FC236}">
                <a16:creationId xmlns:a16="http://schemas.microsoft.com/office/drawing/2014/main" id="{4B1D7F3E-D7A7-408F-08F0-19F3A7A94296}"/>
              </a:ext>
            </a:extLst>
          </p:cNvPr>
          <p:cNvPicPr>
            <a:picLocks noChangeAspect="1"/>
          </p:cNvPicPr>
          <p:nvPr/>
        </p:nvPicPr>
        <p:blipFill>
          <a:blip r:embed="rId3"/>
          <a:stretch>
            <a:fillRect/>
          </a:stretch>
        </p:blipFill>
        <p:spPr>
          <a:xfrm>
            <a:off x="1981200" y="1291936"/>
            <a:ext cx="7468247" cy="4804064"/>
          </a:xfrm>
          <a:prstGeom prst="rect">
            <a:avLst/>
          </a:prstGeom>
        </p:spPr>
      </p:pic>
    </p:spTree>
    <p:extLst>
      <p:ext uri="{BB962C8B-B14F-4D97-AF65-F5344CB8AC3E}">
        <p14:creationId xmlns:p14="http://schemas.microsoft.com/office/powerpoint/2010/main" val="2058280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D457B-E867-471C-ABB7-8E959556B81A}"/>
              </a:ext>
            </a:extLst>
          </p:cNvPr>
          <p:cNvSpPr>
            <a:spLocks noGrp="1"/>
          </p:cNvSpPr>
          <p:nvPr>
            <p:ph type="title"/>
          </p:nvPr>
        </p:nvSpPr>
        <p:spPr>
          <a:xfrm>
            <a:off x="381001" y="1"/>
            <a:ext cx="11293474" cy="914400"/>
          </a:xfrm>
        </p:spPr>
        <p:txBody>
          <a:bodyPr/>
          <a:lstStyle/>
          <a:p>
            <a:pPr algn="ctr"/>
            <a:r>
              <a:rPr lang="en-US" dirty="0"/>
              <a:t>Substance Use Disorder (SUD) in the Past Year by Racial and Ethnic Groups: Among People Aged 12 or Older</a:t>
            </a:r>
          </a:p>
        </p:txBody>
      </p:sp>
      <p:sp>
        <p:nvSpPr>
          <p:cNvPr id="12" name="Text Placeholder 11">
            <a:extLst>
              <a:ext uri="{FF2B5EF4-FFF2-40B4-BE49-F238E27FC236}">
                <a16:creationId xmlns:a16="http://schemas.microsoft.com/office/drawing/2014/main" id="{0E75D01B-3B54-4F9B-8F3B-85D50EB17DBE}"/>
              </a:ext>
            </a:extLst>
          </p:cNvPr>
          <p:cNvSpPr>
            <a:spLocks noGrp="1"/>
          </p:cNvSpPr>
          <p:nvPr>
            <p:ph type="body" sz="quarter" idx="11"/>
          </p:nvPr>
        </p:nvSpPr>
        <p:spPr/>
        <p:txBody>
          <a:bodyPr/>
          <a:lstStyle/>
          <a:p>
            <a:r>
              <a:rPr lang="en-US" sz="1000" dirty="0">
                <a:latin typeface="+mn-lt"/>
              </a:rPr>
              <a:t>* Low precision; no estimate reported.</a:t>
            </a:r>
          </a:p>
          <a:p>
            <a:r>
              <a:rPr lang="en-US" sz="1000" dirty="0">
                <a:latin typeface="+mn-lt"/>
              </a:rPr>
              <a:t>NH = Not Hispanic or Latino; AIAN = American Indian or Alaska Native; Black = Black or African American; Hispanic = Hispanic or Latino; NHOPI = Native Hawaiian or Other Pacific Islander.</a:t>
            </a:r>
          </a:p>
        </p:txBody>
      </p:sp>
      <p:sp>
        <p:nvSpPr>
          <p:cNvPr id="14" name="Text Placeholder 13">
            <a:extLst>
              <a:ext uri="{FF2B5EF4-FFF2-40B4-BE49-F238E27FC236}">
                <a16:creationId xmlns:a16="http://schemas.microsoft.com/office/drawing/2014/main" id="{8EC1F82D-BCE9-4AAE-8BA5-4DA20F8FDBC0}"/>
              </a:ext>
            </a:extLst>
          </p:cNvPr>
          <p:cNvSpPr>
            <a:spLocks noGrp="1"/>
          </p:cNvSpPr>
          <p:nvPr>
            <p:ph type="body" sz="quarter" idx="16"/>
          </p:nvPr>
        </p:nvSpPr>
        <p:spPr/>
        <p:txBody>
          <a:bodyPr/>
          <a:lstStyle/>
          <a:p>
            <a:pPr>
              <a:buFont typeface="Arial" panose="020B0604020202020204" pitchFamily="34" charset="0"/>
              <a:buChar char="•"/>
            </a:pPr>
            <a:r>
              <a:rPr lang="en-US" sz="2000" dirty="0">
                <a:solidFill>
                  <a:srgbClr val="C00000"/>
                </a:solidFill>
                <a:latin typeface="+mj-lt"/>
              </a:rPr>
              <a:t>AIAN </a:t>
            </a:r>
            <a:r>
              <a:rPr lang="en-US" sz="2000" dirty="0">
                <a:latin typeface="+mj-lt"/>
              </a:rPr>
              <a:t>people were </a:t>
            </a:r>
            <a:r>
              <a:rPr lang="en-US" sz="2000" dirty="0">
                <a:solidFill>
                  <a:srgbClr val="C00000"/>
                </a:solidFill>
                <a:latin typeface="+mj-lt"/>
              </a:rPr>
              <a:t>more likely </a:t>
            </a:r>
            <a:r>
              <a:rPr lang="en-US" sz="2000" dirty="0">
                <a:latin typeface="+mj-lt"/>
              </a:rPr>
              <a:t>to have an SUD than Hispanic people</a:t>
            </a:r>
          </a:p>
        </p:txBody>
      </p:sp>
      <p:pic>
        <p:nvPicPr>
          <p:cNvPr id="3" name="Picture 2" descr="The image is a horizontal bar graph. The vertical axis shows seven racial or ethnic group categories for people aged 12 or older. Racial or ethnic group categories are shown on the axis in descending order of the associated percentages. The horizontal axis shows the percentage of people in that category who had a substance use disorder in the past year. Estimated numbers of people that correspond to percentages also are shown.&#10;A vertical line shows that the estimated percentage and number of all people aged 12 or older in 2023 who had a substance use disorder was 17.1 percent and 48.5 million, respectively.&#10;The estimated percentage and number of Not Hispanic American Indian or Alaska Native people who had a substance use disorder in the past year was 25.3 percent and 339,000, respectively.&#10;The estimated percentage and number of Not Hispanic Multiracial people who had a substance use disorder in the past year was 24.3 percent and 1.5 million, respectively.&#10;The estimated percentage and number of Not Hispanic White people who had a substance use disorder in the past year was 17.8 percent and 30.4 million, respectively.&#10;The estimated percentage and number of Not Hispanic Black people who had a substance use disorder in the past year was 17.6 percent and 6.1 million, respectively.&#10;The estimated percentage and number of Hispanic people who had a substance use disorder in the past year was 15.7 percent and 8.2 million, respectively.&#10;The estimated percentage and number of Not Hispanic Asian people who had a substance use disorder in the past year was 9.2 percent and 1.6 million, respectively.&#10;The estimated percentage and number of Not Hispanic Native Hawaiian or Other Pacific Islander people who had a substance use disorder in the past year was not shown due to low precision.">
            <a:extLst>
              <a:ext uri="{FF2B5EF4-FFF2-40B4-BE49-F238E27FC236}">
                <a16:creationId xmlns:a16="http://schemas.microsoft.com/office/drawing/2014/main" id="{F89B5E24-2F20-7312-BFD2-BBB67F16107C}"/>
              </a:ext>
            </a:extLst>
          </p:cNvPr>
          <p:cNvPicPr>
            <a:picLocks noChangeAspect="1"/>
          </p:cNvPicPr>
          <p:nvPr/>
        </p:nvPicPr>
        <p:blipFill>
          <a:blip r:embed="rId3"/>
          <a:stretch>
            <a:fillRect/>
          </a:stretch>
        </p:blipFill>
        <p:spPr>
          <a:xfrm>
            <a:off x="228600" y="1295400"/>
            <a:ext cx="7315200" cy="4655820"/>
          </a:xfrm>
          <a:prstGeom prst="rect">
            <a:avLst/>
          </a:prstGeom>
        </p:spPr>
      </p:pic>
    </p:spTree>
    <p:extLst>
      <p:ext uri="{BB962C8B-B14F-4D97-AF65-F5344CB8AC3E}">
        <p14:creationId xmlns:p14="http://schemas.microsoft.com/office/powerpoint/2010/main" val="2633957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F2271-E482-49D5-B1F6-18AF95659BB1}"/>
              </a:ext>
            </a:extLst>
          </p:cNvPr>
          <p:cNvSpPr>
            <a:spLocks noGrp="1"/>
          </p:cNvSpPr>
          <p:nvPr>
            <p:ph type="title"/>
          </p:nvPr>
        </p:nvSpPr>
        <p:spPr/>
        <p:txBody>
          <a:bodyPr>
            <a:noAutofit/>
          </a:bodyPr>
          <a:lstStyle/>
          <a:p>
            <a:pPr algn="ctr"/>
            <a:r>
              <a:rPr lang="en-US" sz="1800" dirty="0"/>
              <a:t>Perceived Need for Substance Use Treatment:</a:t>
            </a:r>
            <a:br>
              <a:rPr lang="en-US" sz="1800" dirty="0"/>
            </a:br>
            <a:r>
              <a:rPr lang="en-US" sz="1800" dirty="0"/>
              <a:t>Among AIAN People Aged 12 or Older with a Past Year Substance Use Disorder Who Did Not Receive Substance Use Treatment in the Past Year</a:t>
            </a:r>
          </a:p>
        </p:txBody>
      </p:sp>
      <p:sp>
        <p:nvSpPr>
          <p:cNvPr id="4" name="Text Placeholder 3">
            <a:extLst>
              <a:ext uri="{FF2B5EF4-FFF2-40B4-BE49-F238E27FC236}">
                <a16:creationId xmlns:a16="http://schemas.microsoft.com/office/drawing/2014/main" id="{1FB28BBF-77CB-4688-A77D-3B0ED73530DD}"/>
              </a:ext>
            </a:extLst>
          </p:cNvPr>
          <p:cNvSpPr>
            <a:spLocks noGrp="1"/>
          </p:cNvSpPr>
          <p:nvPr>
            <p:ph type="body" sz="quarter" idx="11"/>
          </p:nvPr>
        </p:nvSpPr>
        <p:spPr/>
        <p:txBody>
          <a:bodyPr/>
          <a:lstStyle/>
          <a:p>
            <a:r>
              <a:rPr lang="en-US" dirty="0"/>
              <a:t>Note: Respondents with unknown information for perceptions of need for substance use treatment were excluded from the analyses.</a:t>
            </a:r>
          </a:p>
        </p:txBody>
      </p:sp>
      <p:sp>
        <p:nvSpPr>
          <p:cNvPr id="3" name="Text Placeholder 2">
            <a:extLst>
              <a:ext uri="{FF2B5EF4-FFF2-40B4-BE49-F238E27FC236}">
                <a16:creationId xmlns:a16="http://schemas.microsoft.com/office/drawing/2014/main" id="{A9A375F6-392A-4023-A87F-01F1C7C6ADC1}"/>
              </a:ext>
            </a:extLst>
          </p:cNvPr>
          <p:cNvSpPr>
            <a:spLocks noGrp="1"/>
          </p:cNvSpPr>
          <p:nvPr>
            <p:ph type="body" sz="quarter" idx="16"/>
          </p:nvPr>
        </p:nvSpPr>
        <p:spPr/>
        <p:txBody>
          <a:bodyPr/>
          <a:lstStyle/>
          <a:p>
            <a:r>
              <a:rPr lang="en-US" sz="2000" dirty="0">
                <a:latin typeface="+mj-lt"/>
              </a:rPr>
              <a:t>Nearly all AIAN </a:t>
            </a:r>
            <a:r>
              <a:rPr lang="en-US" sz="2000" dirty="0">
                <a:solidFill>
                  <a:srgbClr val="000000"/>
                </a:solidFill>
                <a:latin typeface="+mj-lt"/>
              </a:rPr>
              <a:t>people with a substance use disorder who </a:t>
            </a:r>
            <a:r>
              <a:rPr lang="en-US" sz="2000" dirty="0">
                <a:latin typeface="+mj-lt"/>
              </a:rPr>
              <a:t>did not receive substance use treatment </a:t>
            </a:r>
            <a:r>
              <a:rPr lang="en-US" sz="2000" dirty="0">
                <a:solidFill>
                  <a:srgbClr val="C00000"/>
                </a:solidFill>
                <a:latin typeface="+mj-lt"/>
              </a:rPr>
              <a:t>did not think they needed treatment</a:t>
            </a:r>
            <a:endParaRPr lang="en-US" sz="2000" dirty="0">
              <a:solidFill>
                <a:srgbClr val="C00000"/>
              </a:solidFill>
            </a:endParaRPr>
          </a:p>
        </p:txBody>
      </p:sp>
      <p:pic>
        <p:nvPicPr>
          <p:cNvPr id="5" name="Picture 4" descr="The image is a pie chart, with a label below the chart that says, &quot;282K AIAN People with a Substance Use Disorder Who Did Not Receive Substance Use Treatment.&quot; Among AIAN people with a substance use disorder who did not receive substance use treatment in the past year, the pie chart shows the number and percentage of AIAN people who (1) sought treatment, (2) did not seek treatment but thought should get treatment, and (3) did not perceive need for substance use treatment. &#10;Among the 282,000 AIAN people aged 12 or older in 2023 with a substance use disorder in the past year who did not receive substance use treatment in the past year, 1,000 (0.2 percent) sought treatment, 19,000 (6.7 percent) did not seek treatment but thought should get treatment, and 258,000 (93.0 percent) did not perceive need for substance use treatment.">
            <a:extLst>
              <a:ext uri="{FF2B5EF4-FFF2-40B4-BE49-F238E27FC236}">
                <a16:creationId xmlns:a16="http://schemas.microsoft.com/office/drawing/2014/main" id="{7D91AFC4-65B5-E4B9-7B75-68860B934AF2}"/>
              </a:ext>
            </a:extLst>
          </p:cNvPr>
          <p:cNvPicPr>
            <a:picLocks noChangeAspect="1"/>
          </p:cNvPicPr>
          <p:nvPr/>
        </p:nvPicPr>
        <p:blipFill>
          <a:blip r:embed="rId3"/>
          <a:stretch>
            <a:fillRect/>
          </a:stretch>
        </p:blipFill>
        <p:spPr>
          <a:xfrm>
            <a:off x="533400" y="1143000"/>
            <a:ext cx="9827604" cy="4749196"/>
          </a:xfrm>
          <a:prstGeom prst="rect">
            <a:avLst/>
          </a:prstGeom>
        </p:spPr>
      </p:pic>
    </p:spTree>
    <p:extLst>
      <p:ext uri="{BB962C8B-B14F-4D97-AF65-F5344CB8AC3E}">
        <p14:creationId xmlns:p14="http://schemas.microsoft.com/office/powerpoint/2010/main" val="2446036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26E0D-3C8F-471A-9457-85EEF3D8C11F}"/>
              </a:ext>
            </a:extLst>
          </p:cNvPr>
          <p:cNvSpPr>
            <a:spLocks noGrp="1"/>
          </p:cNvSpPr>
          <p:nvPr>
            <p:ph sz="quarter" idx="15"/>
          </p:nvPr>
        </p:nvSpPr>
        <p:spPr>
          <a:xfrm>
            <a:off x="0" y="2215432"/>
            <a:ext cx="12192000" cy="1219180"/>
          </a:xfrm>
        </p:spPr>
        <p:txBody>
          <a:bodyPr>
            <a:normAutofit fontScale="92500" lnSpcReduction="10000"/>
          </a:bodyPr>
          <a:lstStyle/>
          <a:p>
            <a:pPr marL="0" indent="0" algn="ctr">
              <a:buNone/>
            </a:pPr>
            <a:r>
              <a:rPr lang="en-US" sz="4400" dirty="0"/>
              <a:t>Any or Serious Mental Illness:</a:t>
            </a:r>
          </a:p>
          <a:p>
            <a:pPr marL="0" indent="0" algn="ctr">
              <a:buNone/>
            </a:pPr>
            <a:r>
              <a:rPr lang="en-US" sz="4400" dirty="0"/>
              <a:t>Among Adults Aged 18 or Older</a:t>
            </a:r>
          </a:p>
          <a:p>
            <a:pPr marL="0" indent="0" algn="ctr">
              <a:buNone/>
            </a:pPr>
            <a:endParaRPr lang="en-US" dirty="0"/>
          </a:p>
        </p:txBody>
      </p:sp>
    </p:spTree>
    <p:extLst>
      <p:ext uri="{BB962C8B-B14F-4D97-AF65-F5344CB8AC3E}">
        <p14:creationId xmlns:p14="http://schemas.microsoft.com/office/powerpoint/2010/main" val="1916643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3C30-0F7D-4B09-B15D-BB009DE49E17}"/>
              </a:ext>
            </a:extLst>
          </p:cNvPr>
          <p:cNvSpPr>
            <a:spLocks noGrp="1"/>
          </p:cNvSpPr>
          <p:nvPr>
            <p:ph type="title"/>
          </p:nvPr>
        </p:nvSpPr>
        <p:spPr/>
        <p:txBody>
          <a:bodyPr>
            <a:normAutofit/>
          </a:bodyPr>
          <a:lstStyle/>
          <a:p>
            <a:pPr algn="ctr"/>
            <a:r>
              <a:rPr lang="en-US" dirty="0"/>
              <a:t>Past Year Mental Illness: Among AIAN Adults Aged 18 or Older</a:t>
            </a:r>
          </a:p>
        </p:txBody>
      </p:sp>
      <p:sp>
        <p:nvSpPr>
          <p:cNvPr id="4" name="Text Placeholder 3" hidden="1">
            <a:extLst>
              <a:ext uri="{FF2B5EF4-FFF2-40B4-BE49-F238E27FC236}">
                <a16:creationId xmlns:a16="http://schemas.microsoft.com/office/drawing/2014/main" id="{4815C89F-1977-4A35-840A-D40DD43DCC33}"/>
              </a:ext>
            </a:extLst>
          </p:cNvPr>
          <p:cNvSpPr>
            <a:spLocks noGrp="1"/>
          </p:cNvSpPr>
          <p:nvPr>
            <p:ph type="body" sz="quarter" idx="16"/>
          </p:nvPr>
        </p:nvSpPr>
        <p:spPr/>
        <p:txBody>
          <a:bodyPr/>
          <a:lstStyle/>
          <a:p>
            <a:r>
              <a:rPr lang="en-US" sz="2000" b="0" i="0" u="none" strike="noStrike" baseline="0" dirty="0">
                <a:latin typeface="+mj-lt"/>
              </a:rPr>
              <a:t>The prevalence of mental illness was </a:t>
            </a:r>
            <a:r>
              <a:rPr lang="en-US" sz="2000" b="0" i="0" u="none" strike="noStrike" baseline="0" dirty="0">
                <a:solidFill>
                  <a:srgbClr val="C00000"/>
                </a:solidFill>
                <a:latin typeface="+mj-lt"/>
              </a:rPr>
              <a:t>highest</a:t>
            </a:r>
            <a:r>
              <a:rPr lang="en-US" sz="2000" b="0" i="0" u="none" strike="noStrike" baseline="0" dirty="0">
                <a:latin typeface="+mj-lt"/>
              </a:rPr>
              <a:t> among adults </a:t>
            </a:r>
            <a:r>
              <a:rPr lang="en-US" sz="2000" b="0" i="0" u="none" strike="noStrike" baseline="0" dirty="0">
                <a:solidFill>
                  <a:srgbClr val="C00000"/>
                </a:solidFill>
                <a:latin typeface="+mj-lt"/>
              </a:rPr>
              <a:t>18 to 25 </a:t>
            </a:r>
            <a:r>
              <a:rPr lang="en-US" sz="2000" b="0" i="0" u="none" strike="noStrike" baseline="0" dirty="0">
                <a:latin typeface="+mj-lt"/>
              </a:rPr>
              <a:t>years old, for both any mental illness and serious mental illness</a:t>
            </a:r>
            <a:endParaRPr lang="en-US" sz="2000" dirty="0">
              <a:latin typeface="+mj-lt"/>
            </a:endParaRPr>
          </a:p>
        </p:txBody>
      </p:sp>
      <p:sp>
        <p:nvSpPr>
          <p:cNvPr id="3" name="Text Placeholder 3">
            <a:extLst>
              <a:ext uri="{FF2B5EF4-FFF2-40B4-BE49-F238E27FC236}">
                <a16:creationId xmlns:a16="http://schemas.microsoft.com/office/drawing/2014/main" id="{3451520A-481B-8FF8-5C4C-8E9D9A3B17C0}"/>
              </a:ext>
            </a:extLst>
          </p:cNvPr>
          <p:cNvSpPr>
            <a:spLocks noGrp="1"/>
          </p:cNvSpPr>
          <p:nvPr>
            <p:ph type="body" sz="quarter" idx="11"/>
          </p:nvPr>
        </p:nvSpPr>
        <p:spPr>
          <a:xfrm>
            <a:off x="609600" y="5943600"/>
            <a:ext cx="9677400" cy="762000"/>
          </a:xfrm>
        </p:spPr>
        <p:txBody>
          <a:bodyPr/>
          <a:lstStyle/>
          <a:p>
            <a:r>
              <a:rPr lang="en-US" sz="1000" dirty="0">
                <a:latin typeface="+mn-lt"/>
              </a:rPr>
              <a:t>* Low precision; no estimate reported.</a:t>
            </a:r>
          </a:p>
        </p:txBody>
      </p:sp>
      <p:sp>
        <p:nvSpPr>
          <p:cNvPr id="6" name="Text Placeholder 9">
            <a:extLst>
              <a:ext uri="{FF2B5EF4-FFF2-40B4-BE49-F238E27FC236}">
                <a16:creationId xmlns:a16="http://schemas.microsoft.com/office/drawing/2014/main" id="{3E77E7BF-3715-1D91-9AC5-F8A4FE8D0F62}"/>
              </a:ext>
            </a:extLst>
          </p:cNvPr>
          <p:cNvSpPr txBox="1">
            <a:spLocks/>
          </p:cNvSpPr>
          <p:nvPr/>
        </p:nvSpPr>
        <p:spPr>
          <a:xfrm>
            <a:off x="8077200" y="1447800"/>
            <a:ext cx="3962400" cy="4495800"/>
          </a:xfrm>
          <a:prstGeom prst="rect">
            <a:avLst/>
          </a:prstGeom>
        </p:spPr>
        <p:txBody>
          <a:bodyPr vert="horz" lIns="91440" tIns="45720" rIns="91440" bIns="45720" rtlCol="0" anchor="ctr" anchorCtr="0">
            <a:normAutofit/>
          </a:bodyPr>
          <a:lstStyle>
            <a:lvl1pPr marL="231775" indent="-231775" algn="l" defTabSz="914400" rtl="0" eaLnBrk="1" latinLnBrk="0" hangingPunct="1">
              <a:lnSpc>
                <a:spcPct val="100000"/>
              </a:lnSpc>
              <a:spcBef>
                <a:spcPts val="800"/>
              </a:spcBef>
              <a:buClr>
                <a:schemeClr val="tx1"/>
              </a:buClr>
              <a:buFont typeface="Arial" panose="020B0604020202020204" pitchFamily="34" charset="0"/>
              <a:buChar char="•"/>
              <a:defRPr sz="2000" kern="1200">
                <a:solidFill>
                  <a:schemeClr val="tx1"/>
                </a:solidFill>
                <a:latin typeface="+mj-lt"/>
                <a:ea typeface="+mn-ea"/>
                <a:cs typeface="+mn-cs"/>
              </a:defRPr>
            </a:lvl1pPr>
            <a:lvl2pPr marL="517525" indent="-228600" algn="l" defTabSz="914400" rtl="0" eaLnBrk="1" latinLnBrk="0" hangingPunct="1">
              <a:lnSpc>
                <a:spcPct val="100000"/>
              </a:lnSpc>
              <a:spcBef>
                <a:spcPts val="500"/>
              </a:spcBef>
              <a:buFont typeface="Segoe UI Semibold" panose="020B0702040204020203"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solidFill>
                  <a:srgbClr val="C00000"/>
                </a:solidFill>
              </a:rPr>
              <a:t>1 in 30 </a:t>
            </a:r>
            <a:r>
              <a:rPr lang="en-US" dirty="0"/>
              <a:t>AIAN adults aged </a:t>
            </a:r>
            <a:r>
              <a:rPr lang="en-US" dirty="0">
                <a:solidFill>
                  <a:srgbClr val="C00000"/>
                </a:solidFill>
              </a:rPr>
              <a:t>18 or older</a:t>
            </a:r>
            <a:r>
              <a:rPr lang="en-US" dirty="0"/>
              <a:t> had past year serious </a:t>
            </a:r>
            <a:r>
              <a:rPr lang="en-US"/>
              <a:t>mental illness</a:t>
            </a:r>
            <a:endParaRPr lang="en-US" dirty="0"/>
          </a:p>
        </p:txBody>
      </p:sp>
      <p:pic>
        <p:nvPicPr>
          <p:cNvPr id="5" name="Picture 4" descr="The image is a bar graph, where two levels of mental illness in the past year (Any Mental Illness [with or without Serious Mental Illness] and Serious Mental Illness) are shown on the horizontal axis. The vertical axis shows the percent with Any Mental Illness or Serious Mental Illness in the past year. Estimated numbers of people that correspond to percentages also are shown. For each level of mental illness, the figure shows four age groups (18 or older, 18 to 25, 26 to 49, and 50 or older).&#10;The estimated percentages and numbers of AIAN adults in 2023 who had Any Mental Illness (with or without Serious Mental Illness) in the past year were 23.5 percent (or 259,000) for AIAN adults aged 18 older, were not shown due to low precision for AIAN adults aged 18 to 25, were not shown due to low precision for AIAN adults aged 26 to 49, and 13.0 percent (or 71,000) for AIAN adults aged 50 or older. &#10;The estimated percentages and numbers of AIAN adults in 2023 who had Serious Mental Illness in the past year were 3.3 percent (or 37,000) for AIAN adults aged 18 older, 14.0 percent (or 20,000) for AIAN adults aged 18 to 25, 3.7 percent (or 15,000) for AIAN adults aged 26 to 49, and 0.2 percent (or 1,000) for AIAN adults aged 50 or older. ">
            <a:extLst>
              <a:ext uri="{FF2B5EF4-FFF2-40B4-BE49-F238E27FC236}">
                <a16:creationId xmlns:a16="http://schemas.microsoft.com/office/drawing/2014/main" id="{0FDA0100-3518-0177-6755-BD54A44AF0F8}"/>
              </a:ext>
            </a:extLst>
          </p:cNvPr>
          <p:cNvPicPr>
            <a:picLocks noChangeAspect="1"/>
          </p:cNvPicPr>
          <p:nvPr/>
        </p:nvPicPr>
        <p:blipFill>
          <a:blip r:embed="rId3"/>
          <a:stretch>
            <a:fillRect/>
          </a:stretch>
        </p:blipFill>
        <p:spPr>
          <a:xfrm>
            <a:off x="152400" y="1291936"/>
            <a:ext cx="7541406" cy="4804064"/>
          </a:xfrm>
          <a:prstGeom prst="rect">
            <a:avLst/>
          </a:prstGeom>
        </p:spPr>
      </p:pic>
    </p:spTree>
    <p:extLst>
      <p:ext uri="{BB962C8B-B14F-4D97-AF65-F5344CB8AC3E}">
        <p14:creationId xmlns:p14="http://schemas.microsoft.com/office/powerpoint/2010/main" val="906211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D457B-E867-471C-ABB7-8E959556B81A}"/>
              </a:ext>
            </a:extLst>
          </p:cNvPr>
          <p:cNvSpPr>
            <a:spLocks noGrp="1"/>
          </p:cNvSpPr>
          <p:nvPr>
            <p:ph type="title"/>
          </p:nvPr>
        </p:nvSpPr>
        <p:spPr/>
        <p:txBody>
          <a:bodyPr>
            <a:normAutofit/>
          </a:bodyPr>
          <a:lstStyle/>
          <a:p>
            <a:pPr algn="ctr"/>
            <a:r>
              <a:rPr lang="en-US" dirty="0"/>
              <a:t>Any Mental Illness in the Past Year by Racial and Ethnic Groups: </a:t>
            </a:r>
            <a:br>
              <a:rPr lang="en-US" dirty="0"/>
            </a:br>
            <a:r>
              <a:rPr lang="en-US" dirty="0"/>
              <a:t>Among Adults Aged 18 or Older</a:t>
            </a:r>
          </a:p>
        </p:txBody>
      </p:sp>
      <p:sp>
        <p:nvSpPr>
          <p:cNvPr id="3" name="Text Placeholder 2">
            <a:extLst>
              <a:ext uri="{FF2B5EF4-FFF2-40B4-BE49-F238E27FC236}">
                <a16:creationId xmlns:a16="http://schemas.microsoft.com/office/drawing/2014/main" id="{75361DEF-6BDA-4A01-95B9-0BB2548BA8E0}"/>
              </a:ext>
            </a:extLst>
          </p:cNvPr>
          <p:cNvSpPr>
            <a:spLocks noGrp="1"/>
          </p:cNvSpPr>
          <p:nvPr>
            <p:ph type="body" sz="quarter" idx="11"/>
          </p:nvPr>
        </p:nvSpPr>
        <p:spPr/>
        <p:txBody>
          <a:bodyPr/>
          <a:lstStyle/>
          <a:p>
            <a:r>
              <a:rPr lang="en-US" sz="1000" dirty="0">
                <a:latin typeface="+mn-lt"/>
              </a:rPr>
              <a:t>* Low precision; no estimate reported.</a:t>
            </a:r>
          </a:p>
          <a:p>
            <a:r>
              <a:rPr lang="en-US" sz="1000" dirty="0">
                <a:latin typeface="+mn-lt"/>
              </a:rPr>
              <a:t>NH = Not Hispanic or Latino; AIAN = American Indian or Alaska Native; Black = Black or African American; Hispanic = Hispanic or Latino; NHOPI = Native Hawaiian or Other Pacific Islander.</a:t>
            </a:r>
          </a:p>
        </p:txBody>
      </p:sp>
      <p:sp>
        <p:nvSpPr>
          <p:cNvPr id="10" name="Text Placeholder 9">
            <a:extLst>
              <a:ext uri="{FF2B5EF4-FFF2-40B4-BE49-F238E27FC236}">
                <a16:creationId xmlns:a16="http://schemas.microsoft.com/office/drawing/2014/main" id="{B4EEE3A3-BB44-4B10-9B4D-FCBB5726F8DD}"/>
              </a:ext>
            </a:extLst>
          </p:cNvPr>
          <p:cNvSpPr>
            <a:spLocks noGrp="1"/>
          </p:cNvSpPr>
          <p:nvPr>
            <p:ph type="body" sz="quarter" idx="16"/>
          </p:nvPr>
        </p:nvSpPr>
        <p:spPr/>
        <p:txBody>
          <a:bodyPr/>
          <a:lstStyle/>
          <a:p>
            <a:pPr>
              <a:buFont typeface="Arial" panose="020B0604020202020204" pitchFamily="34" charset="0"/>
              <a:buChar char="•"/>
            </a:pPr>
            <a:r>
              <a:rPr lang="en-US" sz="2000" dirty="0">
                <a:solidFill>
                  <a:srgbClr val="C00000"/>
                </a:solidFill>
                <a:latin typeface="+mj-lt"/>
              </a:rPr>
              <a:t>AIAN </a:t>
            </a:r>
            <a:r>
              <a:rPr lang="en-US" sz="2000" dirty="0">
                <a:latin typeface="+mj-lt"/>
              </a:rPr>
              <a:t>adults were </a:t>
            </a:r>
            <a:r>
              <a:rPr lang="en-US" sz="2000" dirty="0">
                <a:solidFill>
                  <a:srgbClr val="C00000"/>
                </a:solidFill>
                <a:latin typeface="+mj-lt"/>
              </a:rPr>
              <a:t>less likely </a:t>
            </a:r>
            <a:r>
              <a:rPr lang="en-US" sz="2000" dirty="0">
                <a:latin typeface="+mj-lt"/>
              </a:rPr>
              <a:t>to have any mental illness than </a:t>
            </a:r>
            <a:r>
              <a:rPr lang="en-US" dirty="0"/>
              <a:t>Multiracial </a:t>
            </a:r>
            <a:r>
              <a:rPr lang="en-US" sz="2000" dirty="0">
                <a:latin typeface="+mj-lt"/>
              </a:rPr>
              <a:t>adults</a:t>
            </a:r>
          </a:p>
          <a:p>
            <a:pPr>
              <a:buFont typeface="Arial" panose="020B0604020202020204" pitchFamily="34" charset="0"/>
              <a:buChar char="•"/>
            </a:pPr>
            <a:r>
              <a:rPr lang="en-US" dirty="0">
                <a:solidFill>
                  <a:srgbClr val="C00000"/>
                </a:solidFill>
              </a:rPr>
              <a:t>AIAN </a:t>
            </a:r>
            <a:r>
              <a:rPr lang="en-US" dirty="0"/>
              <a:t>adults were </a:t>
            </a:r>
            <a:r>
              <a:rPr lang="en-US" dirty="0">
                <a:solidFill>
                  <a:srgbClr val="C00000"/>
                </a:solidFill>
              </a:rPr>
              <a:t>more likely </a:t>
            </a:r>
            <a:r>
              <a:rPr lang="en-US" dirty="0"/>
              <a:t>to have any mental illness than Asian adults</a:t>
            </a:r>
            <a:endParaRPr lang="en-US" sz="2000" dirty="0">
              <a:latin typeface="+mj-lt"/>
            </a:endParaRPr>
          </a:p>
        </p:txBody>
      </p:sp>
      <p:pic>
        <p:nvPicPr>
          <p:cNvPr id="4" name="Picture 3" descr="The image is a horizontal bar graph. The vertical axis shows seven racial or ethnic group categories for all adults aged 18 or older. Racial or ethnic group categories are shown on the axis in descending order of the associated percentages. The horizontal axis shows the percentage of adults aged 18 or older in that category who had Any Mental Illness in the past year. Estimated numbers of people that correspond to percentages also are shown.&#10;A vertical line shows that the estimated percentage and number of all adults aged 18 or older in 2023 who had Any Mental Illness in the past year was 22.8 percent and 58.7 million, respectively.&#10;The estimated percentage and number of Not Hispanic Multiracial adults who had Any Mental Illness in the past year was 36.7 percent and 1.9 million, respectively.&#10;The estimated percentage and number of Not Hispanic White adults who had Any Mental Illness in the past year was 24.0 percent and 37.8 million, respectively.&#10;The estimated percentage and number of Not Hispanic American Indian or Alaska Native adults who had Any Mental Illness in the past year was 23.5 percent and 259,000, respectively.&#10;The estimated percentage and number of Hispanic adults who had Any Mental Illness in the past year was 20.6 percent and 9.4 million, respectively.&#10;The estimated percentage and number of Not Hispanic Black adults who had Any Mental Illness in the past year was 19.4 percent and 6.1 million, respectively.&#10;The estimated percentage and number of Not Hispanic Asian adults who had Any Mental Illness in the past year was 18.1 percent and 2.9 million, respectively.&#10;The estimated percentage and number of Not Hispanic Native Hawaiian or Other Pacific Islander adults who had Any Mental Illness in the past year was not shown due to low precision.">
            <a:extLst>
              <a:ext uri="{FF2B5EF4-FFF2-40B4-BE49-F238E27FC236}">
                <a16:creationId xmlns:a16="http://schemas.microsoft.com/office/drawing/2014/main" id="{0D94B3EF-1AE2-4533-17C5-3A1BB317F428}"/>
              </a:ext>
            </a:extLst>
          </p:cNvPr>
          <p:cNvPicPr>
            <a:picLocks noChangeAspect="1"/>
          </p:cNvPicPr>
          <p:nvPr/>
        </p:nvPicPr>
        <p:blipFill>
          <a:blip r:embed="rId3"/>
          <a:stretch>
            <a:fillRect/>
          </a:stretch>
        </p:blipFill>
        <p:spPr>
          <a:xfrm>
            <a:off x="228600" y="1295400"/>
            <a:ext cx="7315200" cy="4655820"/>
          </a:xfrm>
          <a:prstGeom prst="rect">
            <a:avLst/>
          </a:prstGeom>
        </p:spPr>
      </p:pic>
    </p:spTree>
    <p:extLst>
      <p:ext uri="{BB962C8B-B14F-4D97-AF65-F5344CB8AC3E}">
        <p14:creationId xmlns:p14="http://schemas.microsoft.com/office/powerpoint/2010/main" val="1653689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26E0D-3C8F-471A-9457-85EEF3D8C11F}"/>
              </a:ext>
            </a:extLst>
          </p:cNvPr>
          <p:cNvSpPr>
            <a:spLocks noGrp="1"/>
          </p:cNvSpPr>
          <p:nvPr>
            <p:ph sz="quarter" idx="15"/>
          </p:nvPr>
        </p:nvSpPr>
        <p:spPr>
          <a:xfrm>
            <a:off x="-1" y="2216446"/>
            <a:ext cx="12170735" cy="1219180"/>
          </a:xfrm>
        </p:spPr>
        <p:txBody>
          <a:bodyPr>
            <a:normAutofit/>
          </a:bodyPr>
          <a:lstStyle/>
          <a:p>
            <a:pPr marL="0" indent="0" algn="ctr">
              <a:buNone/>
            </a:pPr>
            <a:r>
              <a:rPr lang="en-US" sz="4100" dirty="0"/>
              <a:t>Serious Thoughts of Suicide, Suicide Plans, and Suicide Attempts</a:t>
            </a:r>
          </a:p>
        </p:txBody>
      </p:sp>
    </p:spTree>
    <p:extLst>
      <p:ext uri="{BB962C8B-B14F-4D97-AF65-F5344CB8AC3E}">
        <p14:creationId xmlns:p14="http://schemas.microsoft.com/office/powerpoint/2010/main" val="3275619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6DF18-7E7B-4BFC-A582-D572B2212224}"/>
              </a:ext>
            </a:extLst>
          </p:cNvPr>
          <p:cNvSpPr>
            <a:spLocks noGrp="1"/>
          </p:cNvSpPr>
          <p:nvPr>
            <p:ph type="title"/>
          </p:nvPr>
        </p:nvSpPr>
        <p:spPr/>
        <p:txBody>
          <a:bodyPr>
            <a:normAutofit/>
          </a:bodyPr>
          <a:lstStyle/>
          <a:p>
            <a:pPr algn="ctr"/>
            <a:r>
              <a:rPr lang="en-US" sz="2800" dirty="0"/>
              <a:t>Past Year Serious Thoughts of Suicide, Suicide Plans, or Suicide Attempts: Among AIAN Adolescents Aged 12 to 17</a:t>
            </a:r>
            <a:endParaRPr lang="en-US" dirty="0"/>
          </a:p>
        </p:txBody>
      </p:sp>
      <p:sp>
        <p:nvSpPr>
          <p:cNvPr id="4" name="Text Placeholder 3">
            <a:extLst>
              <a:ext uri="{FF2B5EF4-FFF2-40B4-BE49-F238E27FC236}">
                <a16:creationId xmlns:a16="http://schemas.microsoft.com/office/drawing/2014/main" id="{7D45CC86-CB28-47E7-91E7-8D4AD2610200}"/>
              </a:ext>
            </a:extLst>
          </p:cNvPr>
          <p:cNvSpPr>
            <a:spLocks noGrp="1"/>
          </p:cNvSpPr>
          <p:nvPr>
            <p:ph type="body" sz="quarter" idx="11"/>
          </p:nvPr>
        </p:nvSpPr>
        <p:spPr/>
        <p:txBody>
          <a:bodyPr/>
          <a:lstStyle/>
          <a:p>
            <a:r>
              <a:rPr lang="en-US" sz="1000" dirty="0">
                <a:latin typeface="+mn-lt"/>
              </a:rPr>
              <a:t>* Low precision; no estimate reported.</a:t>
            </a:r>
          </a:p>
          <a:p>
            <a:endParaRPr lang="en-US" dirty="0"/>
          </a:p>
        </p:txBody>
      </p:sp>
      <p:sp>
        <p:nvSpPr>
          <p:cNvPr id="5" name="Text Placeholder 4">
            <a:extLst>
              <a:ext uri="{FF2B5EF4-FFF2-40B4-BE49-F238E27FC236}">
                <a16:creationId xmlns:a16="http://schemas.microsoft.com/office/drawing/2014/main" id="{975465A4-9868-4CBB-8AAC-AF0681A35D17}"/>
              </a:ext>
            </a:extLst>
          </p:cNvPr>
          <p:cNvSpPr>
            <a:spLocks noGrp="1"/>
          </p:cNvSpPr>
          <p:nvPr>
            <p:ph type="body" sz="quarter" idx="16"/>
          </p:nvPr>
        </p:nvSpPr>
        <p:spPr/>
        <p:txBody>
          <a:bodyPr>
            <a:normAutofit/>
          </a:bodyPr>
          <a:lstStyle/>
          <a:p>
            <a:pPr>
              <a:buFont typeface="Arial" panose="020B0604020202020204" pitchFamily="34" charset="0"/>
              <a:buChar char="•"/>
            </a:pPr>
            <a:r>
              <a:rPr lang="en-US" sz="2000" b="0" i="0" u="none" strike="noStrike" baseline="0" dirty="0">
                <a:solidFill>
                  <a:srgbClr val="1A6986"/>
                </a:solidFill>
                <a:latin typeface="+mj-lt"/>
              </a:rPr>
              <a:t>12.8%</a:t>
            </a:r>
            <a:r>
              <a:rPr lang="en-US" sz="2000" b="0" i="0" u="none" strike="noStrike" baseline="0" dirty="0">
                <a:solidFill>
                  <a:srgbClr val="C00000"/>
                </a:solidFill>
                <a:latin typeface="+mj-lt"/>
              </a:rPr>
              <a:t> </a:t>
            </a:r>
            <a:r>
              <a:rPr lang="en-US" sz="2000" b="0" i="0" u="none" strike="noStrike" baseline="0" dirty="0">
                <a:latin typeface="+mj-lt"/>
              </a:rPr>
              <a:t>of AIAN adolescents had thoughts of suicide</a:t>
            </a:r>
          </a:p>
          <a:p>
            <a:r>
              <a:rPr lang="en-US" sz="2000" b="0" i="0" u="none" strike="noStrike" baseline="0" dirty="0">
                <a:solidFill>
                  <a:srgbClr val="1A6986"/>
                </a:solidFill>
                <a:latin typeface="+mj-lt"/>
              </a:rPr>
              <a:t>4.2%</a:t>
            </a:r>
            <a:r>
              <a:rPr lang="en-US" sz="2000" b="0" i="0" u="none" strike="noStrike" baseline="0" dirty="0">
                <a:solidFill>
                  <a:srgbClr val="C00000"/>
                </a:solidFill>
                <a:latin typeface="+mj-lt"/>
              </a:rPr>
              <a:t> </a:t>
            </a:r>
            <a:r>
              <a:rPr lang="en-US" sz="2000" b="0" i="0" u="none" strike="noStrike" baseline="0" dirty="0">
                <a:latin typeface="+mj-lt"/>
              </a:rPr>
              <a:t>made a suicide plan</a:t>
            </a:r>
          </a:p>
          <a:p>
            <a:pPr>
              <a:buFont typeface="Arial" panose="020B0604020202020204" pitchFamily="34" charset="0"/>
              <a:buChar char="•"/>
            </a:pPr>
            <a:r>
              <a:rPr lang="en-US" sz="2000" b="0" i="0" u="none" strike="noStrike" baseline="0" dirty="0">
                <a:solidFill>
                  <a:srgbClr val="1A6986"/>
                </a:solidFill>
                <a:latin typeface="+mj-lt"/>
              </a:rPr>
              <a:t>3.8%</a:t>
            </a:r>
            <a:r>
              <a:rPr lang="en-US" sz="2000" b="0" i="0" u="none" strike="noStrike" baseline="0" dirty="0">
                <a:solidFill>
                  <a:srgbClr val="C00000"/>
                </a:solidFill>
                <a:latin typeface="+mj-lt"/>
              </a:rPr>
              <a:t> </a:t>
            </a:r>
            <a:r>
              <a:rPr lang="en-US" sz="2000" b="0" i="0" u="none" strike="noStrike" baseline="0" dirty="0">
                <a:latin typeface="+mj-lt"/>
              </a:rPr>
              <a:t>attempted suicide</a:t>
            </a:r>
          </a:p>
          <a:p>
            <a:pPr>
              <a:buFont typeface="Arial" panose="020B0604020202020204" pitchFamily="34" charset="0"/>
              <a:buChar char="•"/>
            </a:pPr>
            <a:endParaRPr lang="en-US" sz="2000" b="0" i="0" u="none" strike="noStrike" baseline="0" dirty="0">
              <a:latin typeface="+mj-lt"/>
            </a:endParaRPr>
          </a:p>
          <a:p>
            <a:pPr>
              <a:buFont typeface="Arial" panose="020B0604020202020204" pitchFamily="34" charset="0"/>
              <a:buChar char="•"/>
            </a:pPr>
            <a:r>
              <a:rPr lang="en-US" sz="2000" b="0" i="0" u="none" strike="noStrike" baseline="0" dirty="0">
                <a:latin typeface="+mj-lt"/>
              </a:rPr>
              <a:t>Many adolescents </a:t>
            </a:r>
            <a:r>
              <a:rPr lang="en-US" sz="2000" b="0" i="0" u="none" strike="noStrike" baseline="0" dirty="0">
                <a:solidFill>
                  <a:srgbClr val="C00000"/>
                </a:solidFill>
                <a:latin typeface="+mj-lt"/>
              </a:rPr>
              <a:t>did not want to answer </a:t>
            </a:r>
            <a:r>
              <a:rPr lang="en-US" sz="2000" dirty="0">
                <a:solidFill>
                  <a:srgbClr val="C00000"/>
                </a:solidFill>
                <a:latin typeface="+mj-lt"/>
              </a:rPr>
              <a:t>questions about suicide</a:t>
            </a:r>
            <a:r>
              <a:rPr lang="en-US" sz="2000" dirty="0">
                <a:latin typeface="+mj-lt"/>
              </a:rPr>
              <a:t>, which </a:t>
            </a:r>
            <a:r>
              <a:rPr lang="en-US" sz="2000" b="0" i="0" u="none" strike="noStrike" baseline="0" dirty="0">
                <a:latin typeface="+mj-lt"/>
              </a:rPr>
              <a:t>suggests that some adolescents could have had these thoughts but </a:t>
            </a:r>
            <a:r>
              <a:rPr lang="en-US" sz="2000" b="0" i="0" u="none" strike="noStrike" baseline="0" dirty="0">
                <a:solidFill>
                  <a:srgbClr val="C00000"/>
                </a:solidFill>
                <a:latin typeface="+mj-lt"/>
              </a:rPr>
              <a:t>did not feel comfortable disclosing </a:t>
            </a:r>
            <a:r>
              <a:rPr lang="en-US" sz="2000" b="0" i="0" u="none" strike="noStrike" baseline="0" dirty="0">
                <a:latin typeface="+mj-lt"/>
              </a:rPr>
              <a:t>that information</a:t>
            </a:r>
          </a:p>
        </p:txBody>
      </p:sp>
      <p:pic>
        <p:nvPicPr>
          <p:cNvPr id="3" name="Picture 2" descr="The image is a bar graph, where three types of suicidal thoughts or behavior (had serious thoughts of suicide, made a suicide plan, and attempted suicide) are shown on the horizontal axis. The vertical axis shows the percent with suicidal thoughts or behavior in the past year. Estimated numbers of people that correspond to percentages also are shown. For each type of suicidal thought or behavior, the figure shows three bars, one per response type (Yes, Not Sure/Don't Know, and Don't Want to Answer/Refuse).&#10;Among AIAN adolescents aged 12 to 17 in 2023, 12.8 percent (or 30,000) had serious thoughts of suicide in the past year. AIAN adolescents who responded Not Sure/Don't Know to having serious thoughts of suicide in the past year represented a weighted population percentage of 8.5 percent (or 20,000). The estimates for AIAN adolescents who responded Don't Want to Answer/Refuse to having serious thoughts of suicide in the past year were not shown due to low precision.&#10;Among AIAN adolescents aged 12 to 17 in 2023, 4.2 percent (or 10,000) made a suicide plan in the past year. AIAN adolescents who responded Not Sure/Don't Know to having made a suicide plan in the past year represented a weighted population percentage of 4.6 percent (or 11,000). AIAN adolescents who responded Don't Want to Answer/Refuse to having made a suicide plan in the past year represented a weighted population percentage of 9.0 percent (or 21,000).&#10;Among AIAN adolescents aged 12 to 17 in 2023, 3.8 percent (or 9,000) attempted suicide in the past year. AIAN adolescents who responded Not Sure/Don't Know to having attempted suicide in the past year represented a weighted population percentage of 3.6 percent (or 8,000). AIAN adolescents who responded Don't Want to Answer/Refuse to having attempted suicide in the past year represented a weighted population percentage of 5.5 percent (or 13,000).">
            <a:extLst>
              <a:ext uri="{FF2B5EF4-FFF2-40B4-BE49-F238E27FC236}">
                <a16:creationId xmlns:a16="http://schemas.microsoft.com/office/drawing/2014/main" id="{48D4385F-D24D-DA18-1A9E-792453B2333B}"/>
              </a:ext>
            </a:extLst>
          </p:cNvPr>
          <p:cNvPicPr>
            <a:picLocks noChangeAspect="1"/>
          </p:cNvPicPr>
          <p:nvPr/>
        </p:nvPicPr>
        <p:blipFill>
          <a:blip r:embed="rId3"/>
          <a:stretch>
            <a:fillRect/>
          </a:stretch>
        </p:blipFill>
        <p:spPr>
          <a:xfrm>
            <a:off x="154794" y="1291936"/>
            <a:ext cx="7541406" cy="4804064"/>
          </a:xfrm>
          <a:prstGeom prst="rect">
            <a:avLst/>
          </a:prstGeom>
        </p:spPr>
      </p:pic>
    </p:spTree>
    <p:extLst>
      <p:ext uri="{BB962C8B-B14F-4D97-AF65-F5344CB8AC3E}">
        <p14:creationId xmlns:p14="http://schemas.microsoft.com/office/powerpoint/2010/main" val="2253976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3D2A8-DE37-432A-9856-FF4199F02325}"/>
              </a:ext>
            </a:extLst>
          </p:cNvPr>
          <p:cNvSpPr>
            <a:spLocks noGrp="1"/>
          </p:cNvSpPr>
          <p:nvPr>
            <p:ph type="title"/>
          </p:nvPr>
        </p:nvSpPr>
        <p:spPr>
          <a:xfrm>
            <a:off x="0" y="0"/>
            <a:ext cx="12191999" cy="960147"/>
          </a:xfrm>
        </p:spPr>
        <p:txBody>
          <a:bodyPr>
            <a:normAutofit/>
          </a:bodyPr>
          <a:lstStyle/>
          <a:p>
            <a:pPr algn="ctr"/>
            <a:r>
              <a:rPr lang="en-US" sz="2800" dirty="0"/>
              <a:t>Past Year Serious Thoughts of Suicide, Suicide Plans, or </a:t>
            </a:r>
            <a:br>
              <a:rPr lang="en-US" sz="2800" dirty="0"/>
            </a:br>
            <a:r>
              <a:rPr lang="en-US" sz="2800" dirty="0"/>
              <a:t>Suicide Attempts: Among AIAN Adults Aged 18 or Older</a:t>
            </a:r>
            <a:endParaRPr lang="en-US" dirty="0"/>
          </a:p>
        </p:txBody>
      </p:sp>
      <p:sp>
        <p:nvSpPr>
          <p:cNvPr id="8" name="TextBox 7" hidden="1">
            <a:extLst>
              <a:ext uri="{FF2B5EF4-FFF2-40B4-BE49-F238E27FC236}">
                <a16:creationId xmlns:a16="http://schemas.microsoft.com/office/drawing/2014/main" id="{8626332C-A8FF-4636-8A66-DAF88CC4813C}"/>
              </a:ext>
            </a:extLst>
          </p:cNvPr>
          <p:cNvSpPr txBox="1"/>
          <p:nvPr/>
        </p:nvSpPr>
        <p:spPr>
          <a:xfrm>
            <a:off x="7921487" y="2743200"/>
            <a:ext cx="4059936" cy="1323439"/>
          </a:xfrm>
          <a:prstGeom prst="rect">
            <a:avLst/>
          </a:prstGeom>
          <a:noFill/>
        </p:spPr>
        <p:txBody>
          <a:bodyPr wrap="square">
            <a:spAutoFit/>
          </a:bodyPr>
          <a:lstStyle/>
          <a:p>
            <a:pPr marL="231775" indent="-231775">
              <a:buFont typeface="Arial" panose="020B0604020202020204" pitchFamily="34" charset="0"/>
              <a:buChar char="•"/>
            </a:pPr>
            <a:r>
              <a:rPr lang="en-US" sz="2000" dirty="0">
                <a:latin typeface="+mj-lt"/>
              </a:rPr>
              <a:t>Thoughts of suicide, suicide plans, and suicide attempts were </a:t>
            </a:r>
            <a:r>
              <a:rPr lang="en-US" sz="2000" dirty="0">
                <a:solidFill>
                  <a:srgbClr val="C00000"/>
                </a:solidFill>
                <a:latin typeface="+mj-lt"/>
              </a:rPr>
              <a:t>highest</a:t>
            </a:r>
            <a:r>
              <a:rPr lang="en-US" sz="2000" dirty="0">
                <a:latin typeface="+mj-lt"/>
              </a:rPr>
              <a:t> among people </a:t>
            </a:r>
            <a:r>
              <a:rPr lang="en-US" sz="2000" dirty="0">
                <a:solidFill>
                  <a:srgbClr val="C00000"/>
                </a:solidFill>
                <a:latin typeface="+mj-lt"/>
              </a:rPr>
              <a:t>18 to 25 </a:t>
            </a:r>
            <a:r>
              <a:rPr lang="en-US" sz="2000" dirty="0">
                <a:latin typeface="+mj-lt"/>
              </a:rPr>
              <a:t>years of age</a:t>
            </a:r>
            <a:endParaRPr lang="en-US" sz="2000" b="0" i="0" u="none" strike="noStrike" baseline="0" dirty="0">
              <a:latin typeface="+mj-lt"/>
            </a:endParaRPr>
          </a:p>
        </p:txBody>
      </p:sp>
      <p:sp>
        <p:nvSpPr>
          <p:cNvPr id="3" name="Text Placeholder 3">
            <a:extLst>
              <a:ext uri="{FF2B5EF4-FFF2-40B4-BE49-F238E27FC236}">
                <a16:creationId xmlns:a16="http://schemas.microsoft.com/office/drawing/2014/main" id="{9BA4F734-6BBA-2FCD-15FF-1FA5DB75C753}"/>
              </a:ext>
            </a:extLst>
          </p:cNvPr>
          <p:cNvSpPr>
            <a:spLocks noGrp="1"/>
          </p:cNvSpPr>
          <p:nvPr>
            <p:ph type="body" sz="quarter" idx="11"/>
          </p:nvPr>
        </p:nvSpPr>
        <p:spPr>
          <a:xfrm>
            <a:off x="609600" y="5943600"/>
            <a:ext cx="9677400" cy="762000"/>
          </a:xfrm>
        </p:spPr>
        <p:txBody>
          <a:bodyPr/>
          <a:lstStyle/>
          <a:p>
            <a:pPr marL="114300" indent="-114300"/>
            <a:r>
              <a:rPr lang="en-US" sz="1000" dirty="0">
                <a:latin typeface="+mn-lt"/>
              </a:rPr>
              <a:t>* Low precision; no estimate reported.</a:t>
            </a:r>
          </a:p>
        </p:txBody>
      </p:sp>
      <p:sp>
        <p:nvSpPr>
          <p:cNvPr id="5" name="TextBox 4">
            <a:extLst>
              <a:ext uri="{FF2B5EF4-FFF2-40B4-BE49-F238E27FC236}">
                <a16:creationId xmlns:a16="http://schemas.microsoft.com/office/drawing/2014/main" id="{48B67FCC-B03D-8B6B-4F0F-8A43C11696AA}"/>
              </a:ext>
            </a:extLst>
          </p:cNvPr>
          <p:cNvSpPr txBox="1"/>
          <p:nvPr/>
        </p:nvSpPr>
        <p:spPr>
          <a:xfrm>
            <a:off x="8073887" y="2895600"/>
            <a:ext cx="4059936" cy="1323439"/>
          </a:xfrm>
          <a:prstGeom prst="rect">
            <a:avLst/>
          </a:prstGeom>
          <a:noFill/>
        </p:spPr>
        <p:txBody>
          <a:bodyPr wrap="square">
            <a:spAutoFit/>
          </a:bodyPr>
          <a:lstStyle/>
          <a:p>
            <a:pPr marL="231775" indent="-231775">
              <a:buFont typeface="Arial" panose="020B0604020202020204" pitchFamily="34" charset="0"/>
              <a:buChar char="•"/>
            </a:pPr>
            <a:r>
              <a:rPr lang="en-US" sz="2000" dirty="0">
                <a:latin typeface="+mj-lt"/>
              </a:rPr>
              <a:t>Thoughts of suicide and made a suicide plan were </a:t>
            </a:r>
            <a:r>
              <a:rPr lang="en-US" sz="2000" dirty="0">
                <a:solidFill>
                  <a:srgbClr val="C00000"/>
                </a:solidFill>
                <a:latin typeface="+mj-lt"/>
              </a:rPr>
              <a:t>highest</a:t>
            </a:r>
            <a:r>
              <a:rPr lang="en-US" sz="2000" dirty="0">
                <a:latin typeface="+mj-lt"/>
              </a:rPr>
              <a:t> among AIAN young adults aged </a:t>
            </a:r>
            <a:r>
              <a:rPr lang="en-US" sz="2000" dirty="0">
                <a:solidFill>
                  <a:srgbClr val="C00000"/>
                </a:solidFill>
                <a:latin typeface="+mj-lt"/>
              </a:rPr>
              <a:t>18 to 25</a:t>
            </a:r>
            <a:endParaRPr lang="en-US" sz="2000" b="0" i="0" u="none" strike="noStrike" baseline="0" dirty="0">
              <a:solidFill>
                <a:srgbClr val="C00000"/>
              </a:solidFill>
              <a:latin typeface="+mj-lt"/>
            </a:endParaRPr>
          </a:p>
        </p:txBody>
      </p:sp>
      <p:pic>
        <p:nvPicPr>
          <p:cNvPr id="6" name="Picture 5" descr="The image is a bar graph, where three types of suicidal thoughts and behavior (had serious thoughts of suicide, made a suicide plan, and attempted suicide) are shown on the horizontal axis. The vertical axis shows the percent who had suicidal thoughts or behavior in the past year. For each type of suicidal thought or behavior, the figure shows four bars, one per each age category (18 or older, 18 to 25, 26 to 49, and 50 or older). Estimated numbers of people that correspond to percentages also are shown.&#10;The estimated percentages and numbers of AIAN adults in 2023 who had serious thoughts of suicide in the past year were 4.7 percent (or 52,000) for AIAN adults aged 18 or older, 17.1 percent (or 24,000) for AIAN adults aged 18 to 25, 4.7 percent (or 20,000) for AIAN adults aged 26 to 49, and 1.5 percent (or 8,000) for AIAN adults aged 50 or older. &#10;The estimated percentages and numbers of AIAN adults in 2023 who made a suicide plan in the past year were 1.8 percent (or 20,000) for AIAN adults aged 18 or older, 8.6 percent (or 12,000) for AIAN adults aged 18 to 25, 1.8 percent (or 8,000) for AIAN adults aged 26 to 49, and were not shown due to low precision for AIAN adults aged 50 or older. &#10;The estimated percentages and numbers of AIAN adults in 2023 who attempted suicide in the past year were 1.3 percent (or 15,000) for AIAN adults aged 18 or older, 6.9 percent (or 10,000) for AIAN adults aged 18 to 25, 1.2 percent (or 5,000) for AIAN adults aged 26 to 49, and were not shown due to low precision for AIAN adults aged 50 or older. ">
            <a:extLst>
              <a:ext uri="{FF2B5EF4-FFF2-40B4-BE49-F238E27FC236}">
                <a16:creationId xmlns:a16="http://schemas.microsoft.com/office/drawing/2014/main" id="{88E64793-4227-1F15-CFFC-95001766772C}"/>
              </a:ext>
            </a:extLst>
          </p:cNvPr>
          <p:cNvPicPr>
            <a:picLocks noChangeAspect="1"/>
          </p:cNvPicPr>
          <p:nvPr/>
        </p:nvPicPr>
        <p:blipFill>
          <a:blip r:embed="rId3"/>
          <a:stretch>
            <a:fillRect/>
          </a:stretch>
        </p:blipFill>
        <p:spPr>
          <a:xfrm>
            <a:off x="152400" y="1291936"/>
            <a:ext cx="7541406" cy="4804064"/>
          </a:xfrm>
          <a:prstGeom prst="rect">
            <a:avLst/>
          </a:prstGeom>
        </p:spPr>
      </p:pic>
    </p:spTree>
    <p:extLst>
      <p:ext uri="{BB962C8B-B14F-4D97-AF65-F5344CB8AC3E}">
        <p14:creationId xmlns:p14="http://schemas.microsoft.com/office/powerpoint/2010/main" val="3794005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B558B-5528-4E40-ACBB-04C5CCCB62C7}"/>
              </a:ext>
            </a:extLst>
          </p:cNvPr>
          <p:cNvSpPr>
            <a:spLocks noGrp="1"/>
          </p:cNvSpPr>
          <p:nvPr>
            <p:ph type="title"/>
          </p:nvPr>
        </p:nvSpPr>
        <p:spPr/>
        <p:txBody>
          <a:bodyPr>
            <a:normAutofit/>
          </a:bodyPr>
          <a:lstStyle/>
          <a:p>
            <a:pPr algn="ctr"/>
            <a:r>
              <a:rPr lang="en-US" sz="2800" dirty="0"/>
              <a:t>Serious Thoughts of Suicide in the Past Year by Racial and Ethnic Groups: Among Adults Aged 18 or Older</a:t>
            </a:r>
          </a:p>
        </p:txBody>
      </p:sp>
      <p:sp>
        <p:nvSpPr>
          <p:cNvPr id="3" name="TextBox 2">
            <a:extLst>
              <a:ext uri="{FF2B5EF4-FFF2-40B4-BE49-F238E27FC236}">
                <a16:creationId xmlns:a16="http://schemas.microsoft.com/office/drawing/2014/main" id="{4DFB957C-2761-1010-104E-FAC62065D307}"/>
              </a:ext>
            </a:extLst>
          </p:cNvPr>
          <p:cNvSpPr txBox="1"/>
          <p:nvPr/>
        </p:nvSpPr>
        <p:spPr>
          <a:xfrm>
            <a:off x="8073887" y="1295400"/>
            <a:ext cx="3959352" cy="4498848"/>
          </a:xfrm>
          <a:prstGeom prst="rect">
            <a:avLst/>
          </a:prstGeom>
          <a:noFill/>
        </p:spPr>
        <p:txBody>
          <a:bodyPr wrap="square" anchor="ctr">
            <a:spAutoFit/>
          </a:bodyPr>
          <a:lstStyle/>
          <a:p>
            <a:pPr marL="342900" indent="-342900">
              <a:buClr>
                <a:schemeClr val="tx1"/>
              </a:buClr>
              <a:buFont typeface="Arial" panose="020B0604020202020204" pitchFamily="34" charset="0"/>
              <a:buChar char="•"/>
            </a:pPr>
            <a:r>
              <a:rPr lang="en-US" sz="2000" dirty="0">
                <a:solidFill>
                  <a:srgbClr val="C00000"/>
                </a:solidFill>
                <a:latin typeface="+mj-lt"/>
              </a:rPr>
              <a:t>AIAN </a:t>
            </a:r>
            <a:r>
              <a:rPr lang="en-US" sz="2000" dirty="0">
                <a:latin typeface="+mj-lt"/>
              </a:rPr>
              <a:t>adults were </a:t>
            </a:r>
            <a:r>
              <a:rPr lang="en-US" sz="2000" dirty="0">
                <a:solidFill>
                  <a:srgbClr val="C00000"/>
                </a:solidFill>
                <a:latin typeface="+mj-lt"/>
              </a:rPr>
              <a:t>less likely </a:t>
            </a:r>
            <a:r>
              <a:rPr lang="en-US" sz="2000" dirty="0">
                <a:latin typeface="+mj-lt"/>
              </a:rPr>
              <a:t>to have serious thoughts of suicide than Multiracial adults</a:t>
            </a:r>
          </a:p>
          <a:p>
            <a:pPr marL="342900" indent="-342900">
              <a:spcBef>
                <a:spcPts val="800"/>
              </a:spcBef>
              <a:buClr>
                <a:schemeClr val="tx1"/>
              </a:buClr>
              <a:buFont typeface="Arial" panose="020B0604020202020204" pitchFamily="34" charset="0"/>
              <a:buChar char="•"/>
            </a:pPr>
            <a:r>
              <a:rPr lang="en-US" sz="2000" dirty="0">
                <a:solidFill>
                  <a:srgbClr val="C00000"/>
                </a:solidFill>
                <a:latin typeface="+mj-lt"/>
              </a:rPr>
              <a:t>AIAN </a:t>
            </a:r>
            <a:r>
              <a:rPr lang="en-US" sz="2000" dirty="0">
                <a:latin typeface="+mj-lt"/>
              </a:rPr>
              <a:t>adults were </a:t>
            </a:r>
            <a:r>
              <a:rPr lang="en-US" sz="2000" dirty="0">
                <a:solidFill>
                  <a:srgbClr val="C00000"/>
                </a:solidFill>
                <a:latin typeface="+mj-lt"/>
              </a:rPr>
              <a:t>more likely </a:t>
            </a:r>
            <a:r>
              <a:rPr lang="en-US" sz="2000" dirty="0">
                <a:latin typeface="+mj-lt"/>
              </a:rPr>
              <a:t>to have serious thoughts of suicide than Asian adults</a:t>
            </a:r>
          </a:p>
          <a:p>
            <a:pPr marL="342900" indent="-342900">
              <a:buClr>
                <a:schemeClr val="tx1"/>
              </a:buClr>
              <a:buFont typeface="Arial" panose="020B0604020202020204" pitchFamily="34" charset="0"/>
              <a:buChar char="•"/>
            </a:pPr>
            <a:endParaRPr lang="en-US" sz="2000" dirty="0">
              <a:latin typeface="+mj-lt"/>
            </a:endParaRPr>
          </a:p>
        </p:txBody>
      </p:sp>
      <p:sp>
        <p:nvSpPr>
          <p:cNvPr id="17" name="TextBox 16">
            <a:extLst>
              <a:ext uri="{FF2B5EF4-FFF2-40B4-BE49-F238E27FC236}">
                <a16:creationId xmlns:a16="http://schemas.microsoft.com/office/drawing/2014/main" id="{92E6F352-E148-302C-3BD6-0EA0B1FC2AAA}"/>
              </a:ext>
            </a:extLst>
          </p:cNvPr>
          <p:cNvSpPr txBox="1"/>
          <p:nvPr/>
        </p:nvSpPr>
        <p:spPr>
          <a:xfrm>
            <a:off x="609600" y="6305490"/>
            <a:ext cx="9525000" cy="400110"/>
          </a:xfrm>
          <a:prstGeom prst="rect">
            <a:avLst/>
          </a:prstGeom>
          <a:noFill/>
        </p:spPr>
        <p:txBody>
          <a:bodyPr wrap="square">
            <a:spAutoFit/>
          </a:bodyPr>
          <a:lstStyle/>
          <a:p>
            <a:pPr marL="111125" marR="0" lvl="0" indent="-111125"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Segoe UI"/>
                <a:ea typeface="+mn-ea"/>
                <a:cs typeface="+mn-cs"/>
              </a:rPr>
              <a:t>NH = Not Hispanic or Latino; AIAN = American Indian or Alaska Native; Black = Black or African American; Hispanic = Hispanic or Latino; NHOPI = Native Hawaiian or Other Pacific Islander.</a:t>
            </a:r>
          </a:p>
        </p:txBody>
      </p:sp>
      <p:pic>
        <p:nvPicPr>
          <p:cNvPr id="7" name="Picture 6" descr="The image is a horizontal bar graph. The vertical axis shows seven racial or ethnic group categories for all adults aged 18 or older. Racial or ethnic group categories are shown on the axis in descending order of the associated percentages. The horizontal axis shows the percentage of adults aged 18 or older in that category with serious thoughts of suicide in the past year. Estimated numbers of people that correspond to percentages also are shown.&#10;A vertical line shows that the estimated percentage and number of all adults aged 18 or older in 2023 who had serious thoughts of suicide was 5.0 percent and 12.8 million, respectively.&#10;&#10;The estimated percentage and number of Not Hispanic Multiracial adults who had serious thoughts of suicide in the past year was 12.0 percent and 632,000, respectively.&#10;The estimated percentage and number of Not Hispanic White adults who had serious thoughts of suicide in the past year was 5.0 percent and 7.9 million, respectively.&#10;The estimated percentage and number of Hispanic adults who had serious thoughts of suicide in the past year was 5.0 percent and 2.3 million, respectively.&#10;The estimated percentage and number of Not Hispanic American Indian or Alaska Native adults who had serious thoughts of suicide in the past year was 4.7 percent and 52,000, respectively.&#10;The estimated percentage and number of Not Hispanic Asian adults who had serious thoughts of suicide in the past year was 4.2 percent and 680,000, respectively.&#10;The estimated percentage and number of Not Hispanic Black adults who had serious thoughts of suicide in the past year was 4.0 percent and 1.3 million, respectively.&#10;The estimated percentage and number of Not Hispanic Native Hawaiian or Other Pacific Islander adults who had serious thoughts of suicide in the past year was 2.6 percent and 27,000, respectively. ">
            <a:extLst>
              <a:ext uri="{FF2B5EF4-FFF2-40B4-BE49-F238E27FC236}">
                <a16:creationId xmlns:a16="http://schemas.microsoft.com/office/drawing/2014/main" id="{10AA806F-6657-314F-1C7A-DA49793F4ECF}"/>
              </a:ext>
            </a:extLst>
          </p:cNvPr>
          <p:cNvPicPr>
            <a:picLocks noChangeAspect="1"/>
          </p:cNvPicPr>
          <p:nvPr/>
        </p:nvPicPr>
        <p:blipFill>
          <a:blip r:embed="rId3"/>
          <a:stretch>
            <a:fillRect/>
          </a:stretch>
        </p:blipFill>
        <p:spPr>
          <a:xfrm>
            <a:off x="228600" y="1295400"/>
            <a:ext cx="7315200" cy="4655820"/>
          </a:xfrm>
          <a:prstGeom prst="rect">
            <a:avLst/>
          </a:prstGeom>
        </p:spPr>
      </p:pic>
    </p:spTree>
    <p:extLst>
      <p:ext uri="{BB962C8B-B14F-4D97-AF65-F5344CB8AC3E}">
        <p14:creationId xmlns:p14="http://schemas.microsoft.com/office/powerpoint/2010/main" val="2918014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B558B-5528-4E40-ACBB-04C5CCCB62C7}"/>
              </a:ext>
            </a:extLst>
          </p:cNvPr>
          <p:cNvSpPr>
            <a:spLocks noGrp="1"/>
          </p:cNvSpPr>
          <p:nvPr>
            <p:ph type="title"/>
          </p:nvPr>
        </p:nvSpPr>
        <p:spPr/>
        <p:txBody>
          <a:bodyPr>
            <a:normAutofit/>
          </a:bodyPr>
          <a:lstStyle/>
          <a:p>
            <a:pPr algn="ctr"/>
            <a:r>
              <a:rPr lang="en-US" sz="2800" dirty="0"/>
              <a:t>Made a Suicide Plan in the Past Year by Racial and Ethnic Groups: Among Adults Aged 18 or Older</a:t>
            </a:r>
            <a:endParaRPr lang="en-US" dirty="0"/>
          </a:p>
        </p:txBody>
      </p:sp>
      <p:sp>
        <p:nvSpPr>
          <p:cNvPr id="3" name="TextBox 2">
            <a:extLst>
              <a:ext uri="{FF2B5EF4-FFF2-40B4-BE49-F238E27FC236}">
                <a16:creationId xmlns:a16="http://schemas.microsoft.com/office/drawing/2014/main" id="{DFAB25A4-8E0F-22B3-C515-B175DB387578}"/>
              </a:ext>
            </a:extLst>
          </p:cNvPr>
          <p:cNvSpPr txBox="1"/>
          <p:nvPr/>
        </p:nvSpPr>
        <p:spPr>
          <a:xfrm>
            <a:off x="8073887" y="2895600"/>
            <a:ext cx="4059936" cy="1323439"/>
          </a:xfrm>
          <a:prstGeom prst="rect">
            <a:avLst/>
          </a:prstGeom>
          <a:noFill/>
        </p:spPr>
        <p:txBody>
          <a:bodyPr wrap="square">
            <a:spAutoFit/>
          </a:bodyPr>
          <a:lstStyle/>
          <a:p>
            <a:pPr marL="342900" indent="-342900">
              <a:buClr>
                <a:schemeClr val="tx1"/>
              </a:buClr>
              <a:buFont typeface="Arial" panose="020B0604020202020204" pitchFamily="34" charset="0"/>
              <a:buChar char="•"/>
            </a:pPr>
            <a:r>
              <a:rPr lang="en-US" sz="2000" dirty="0">
                <a:solidFill>
                  <a:srgbClr val="C00000"/>
                </a:solidFill>
                <a:latin typeface="+mj-lt"/>
              </a:rPr>
              <a:t>AIAN </a:t>
            </a:r>
            <a:r>
              <a:rPr lang="en-US" sz="2000" dirty="0">
                <a:latin typeface="+mj-lt"/>
              </a:rPr>
              <a:t>adults were </a:t>
            </a:r>
            <a:r>
              <a:rPr lang="en-US" sz="2000" dirty="0">
                <a:solidFill>
                  <a:srgbClr val="C00000"/>
                </a:solidFill>
                <a:latin typeface="+mj-lt"/>
              </a:rPr>
              <a:t>just as likely </a:t>
            </a:r>
            <a:r>
              <a:rPr lang="en-US" sz="2000" dirty="0">
                <a:latin typeface="+mj-lt"/>
              </a:rPr>
              <a:t>to have made a suicide plan as adults from all other racial or ethnic groups</a:t>
            </a:r>
          </a:p>
        </p:txBody>
      </p:sp>
      <p:sp>
        <p:nvSpPr>
          <p:cNvPr id="5" name="TextBox 4">
            <a:extLst>
              <a:ext uri="{FF2B5EF4-FFF2-40B4-BE49-F238E27FC236}">
                <a16:creationId xmlns:a16="http://schemas.microsoft.com/office/drawing/2014/main" id="{4F14594F-9785-F2C0-E322-7DF60BABF247}"/>
              </a:ext>
            </a:extLst>
          </p:cNvPr>
          <p:cNvSpPr txBox="1"/>
          <p:nvPr/>
        </p:nvSpPr>
        <p:spPr>
          <a:xfrm>
            <a:off x="609600" y="6305490"/>
            <a:ext cx="9525000" cy="400110"/>
          </a:xfrm>
          <a:prstGeom prst="rect">
            <a:avLst/>
          </a:prstGeom>
          <a:noFill/>
        </p:spPr>
        <p:txBody>
          <a:bodyPr wrap="square" anchor="b">
            <a:spAutoFit/>
          </a:bodyPr>
          <a:lstStyle/>
          <a:p>
            <a:pPr marL="111125" marR="0" lvl="0" indent="-111125"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Segoe UI"/>
                <a:ea typeface="+mn-ea"/>
                <a:cs typeface="+mn-cs"/>
              </a:rPr>
              <a:t>NH = Not Hispanic or Latino; AIAN = American Indian or Alaska Native; Black = Black or African American; Hispanic = Hispanic or Latino; NHOPI = Native Hawaiian or Other Pacific Islander.</a:t>
            </a:r>
          </a:p>
        </p:txBody>
      </p:sp>
      <p:pic>
        <p:nvPicPr>
          <p:cNvPr id="7" name="Picture 6" descr="The image is a horizontal bar graph. The vertical axis shows seven racial or ethnic group categories for all adults aged 18 or older. Racial or ethnic group categories are shown on the axis in descending order of the associated percentages. The horizontal axis shows the percentage of adults aged 18 or older in that category who made a suicide plan in the past year. Estimated numbers of people that correspond to percentages also are shown.&#10;A vertical line shows that the estimated percentage and number of all adults aged 18 or older in 2023 who made a suicide plan in the past year was 1.4 percent and 3.7 million, respectively.&#10;The estimated percentage and number of Not Hispanic Multiracial adults who made a suicide plan in the past year was 2.7 percent and 144,000, respectively.&#10;The estimated percentage and number of Not Hispanic American Indian or Alaska Native adults who made a suicide plan in the past year was 1.8 percent and 20,000, respectively.&#10;The estimated percentage and number of Not Hispanic Black adults who made a suicide plan in the past year was 1.5 percent and 462,000, respectively.&#10;The estimated percentage and number of Not Hispanic White adults who made a suicide plan in the past year was 1.5 percent and 2.3 million, respectively.&#10;The estimated percentage and number of Not Hispanic Native Hawaiian or Other Pacific Islander adults who made a suicide plan in the past year was 1.4 percent and 14,000, respectively.&#10;The estimated percentage and number of Hispanic adults who made a suicide plan in the past year was 1.3 percent and 603,000, respectively.&#10;The estimated percentage and number of Not Hispanic Asian adults who made a suicide plan in the past year was 1.0 percent and 166,000, respectively.">
            <a:extLst>
              <a:ext uri="{FF2B5EF4-FFF2-40B4-BE49-F238E27FC236}">
                <a16:creationId xmlns:a16="http://schemas.microsoft.com/office/drawing/2014/main" id="{EA539BCE-6DA0-DDB5-AF26-F399D1709865}"/>
              </a:ext>
            </a:extLst>
          </p:cNvPr>
          <p:cNvPicPr>
            <a:picLocks noChangeAspect="1"/>
          </p:cNvPicPr>
          <p:nvPr/>
        </p:nvPicPr>
        <p:blipFill>
          <a:blip r:embed="rId3"/>
          <a:stretch>
            <a:fillRect/>
          </a:stretch>
        </p:blipFill>
        <p:spPr>
          <a:xfrm>
            <a:off x="228600" y="1295400"/>
            <a:ext cx="7315200" cy="4655820"/>
          </a:xfrm>
          <a:prstGeom prst="rect">
            <a:avLst/>
          </a:prstGeom>
        </p:spPr>
      </p:pic>
    </p:spTree>
    <p:extLst>
      <p:ext uri="{BB962C8B-B14F-4D97-AF65-F5344CB8AC3E}">
        <p14:creationId xmlns:p14="http://schemas.microsoft.com/office/powerpoint/2010/main" val="305523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B558B-5528-4E40-ACBB-04C5CCCB62C7}"/>
              </a:ext>
            </a:extLst>
          </p:cNvPr>
          <p:cNvSpPr>
            <a:spLocks noGrp="1"/>
          </p:cNvSpPr>
          <p:nvPr>
            <p:ph type="title"/>
          </p:nvPr>
        </p:nvSpPr>
        <p:spPr/>
        <p:txBody>
          <a:bodyPr>
            <a:normAutofit/>
          </a:bodyPr>
          <a:lstStyle/>
          <a:p>
            <a:pPr algn="ctr"/>
            <a:r>
              <a:rPr lang="en-US" sz="2800" dirty="0"/>
              <a:t>Attempted Suicide in the Past Year by Racial and Ethnic Groups: Among Adults Aged 18 or Older</a:t>
            </a:r>
            <a:endParaRPr lang="en-US" dirty="0"/>
          </a:p>
        </p:txBody>
      </p:sp>
      <p:sp>
        <p:nvSpPr>
          <p:cNvPr id="3" name="TextBox 2">
            <a:extLst>
              <a:ext uri="{FF2B5EF4-FFF2-40B4-BE49-F238E27FC236}">
                <a16:creationId xmlns:a16="http://schemas.microsoft.com/office/drawing/2014/main" id="{F3BD5159-DA40-07BE-2692-BB069E2AC8B3}"/>
              </a:ext>
            </a:extLst>
          </p:cNvPr>
          <p:cNvSpPr txBox="1"/>
          <p:nvPr/>
        </p:nvSpPr>
        <p:spPr>
          <a:xfrm>
            <a:off x="8073887" y="2895600"/>
            <a:ext cx="4059936" cy="1323439"/>
          </a:xfrm>
          <a:prstGeom prst="rect">
            <a:avLst/>
          </a:prstGeom>
          <a:noFill/>
        </p:spPr>
        <p:txBody>
          <a:bodyPr wrap="square">
            <a:spAutoFit/>
          </a:bodyPr>
          <a:lstStyle/>
          <a:p>
            <a:pPr marL="342900" indent="-342900">
              <a:buClr>
                <a:schemeClr val="tx1"/>
              </a:buClr>
              <a:buFont typeface="Arial" panose="020B0604020202020204" pitchFamily="34" charset="0"/>
              <a:buChar char="•"/>
            </a:pPr>
            <a:r>
              <a:rPr lang="en-US" sz="2000" dirty="0">
                <a:solidFill>
                  <a:srgbClr val="C00000"/>
                </a:solidFill>
                <a:latin typeface="+mj-lt"/>
              </a:rPr>
              <a:t>AIAN </a:t>
            </a:r>
            <a:r>
              <a:rPr lang="en-US" sz="2000" dirty="0">
                <a:latin typeface="+mj-lt"/>
              </a:rPr>
              <a:t>adults were </a:t>
            </a:r>
            <a:r>
              <a:rPr lang="en-US" sz="2000" dirty="0">
                <a:solidFill>
                  <a:srgbClr val="C00000"/>
                </a:solidFill>
                <a:latin typeface="+mj-lt"/>
              </a:rPr>
              <a:t>just as likely </a:t>
            </a:r>
            <a:r>
              <a:rPr lang="en-US" sz="2000" dirty="0">
                <a:latin typeface="+mj-lt"/>
              </a:rPr>
              <a:t>to have attempted suicide as adults in other racial or ethnic groups</a:t>
            </a:r>
          </a:p>
        </p:txBody>
      </p:sp>
      <p:sp>
        <p:nvSpPr>
          <p:cNvPr id="5" name="TextBox 4">
            <a:extLst>
              <a:ext uri="{FF2B5EF4-FFF2-40B4-BE49-F238E27FC236}">
                <a16:creationId xmlns:a16="http://schemas.microsoft.com/office/drawing/2014/main" id="{1EDC5788-EE65-303A-30B1-BB42D8E99874}"/>
              </a:ext>
            </a:extLst>
          </p:cNvPr>
          <p:cNvSpPr txBox="1"/>
          <p:nvPr/>
        </p:nvSpPr>
        <p:spPr>
          <a:xfrm>
            <a:off x="609600" y="6305490"/>
            <a:ext cx="9525000" cy="400110"/>
          </a:xfrm>
          <a:prstGeom prst="rect">
            <a:avLst/>
          </a:prstGeom>
          <a:noFill/>
        </p:spPr>
        <p:txBody>
          <a:bodyPr wrap="square" anchor="b">
            <a:spAutoFit/>
          </a:bodyPr>
          <a:lstStyle/>
          <a:p>
            <a:pPr marL="111125" marR="0" lvl="0" indent="-111125"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Segoe UI"/>
                <a:ea typeface="+mn-ea"/>
                <a:cs typeface="+mn-cs"/>
              </a:rPr>
              <a:t>NH = Not Hispanic or Latino; AIAN = American Indian or Alaska Native; Black = Black or African American; Hispanic = Hispanic or Latino; NHOPI = Native Hawaiian or Other Pacific Islander.</a:t>
            </a:r>
          </a:p>
        </p:txBody>
      </p:sp>
      <p:pic>
        <p:nvPicPr>
          <p:cNvPr id="7" name="Picture 6" descr="The image is a horizontal bar graph. The vertical axis shows seven racial or ethnic group categories for all adults aged 18 or older. Racial or ethnic group categories are shown on the axis in descending order of the associated percentages. The horizontal axis shows the percentage of adults aged 18 or older in that category who attempted suicide in the past year. Estimated numbers of people that correspond to percentages also are shown.&#10;A vertical line shows that the estimated percentage and number of all adults aged 18 or older in 2023 who attempted suicide was 0.6 percent and 1.5 million, respectively.&#10;The estimated percentage and number of Not Hispanic American Indian or Alaska Native adults who attempted suicide in the past year was 1.3 percent and 15,000, respectively.&#10;The estimated percentage and number of Not Hispanic Multiracial adults who attempted suicide in the past year was 1.3 percent and 68,000, respectively.&#10;The estimated percentage and number of Not Hispanic Native Hawaiian or Other Pacific Islander adults who attempted suicide in the past year was 1.0 percent and 10,000, respectively.&#10;The estimated percentage and number of Not Hispanic Black adults who attempted suicide in the past year was 0.8 percent and 259,000, respectively.&#10;The estimated percentage and number of Hispanic adults who attempted suicide in the past year was 0.6 percent and 274,000, respectively.&#10;The estimated percentage and number of Not Hispanic White adults who attempted suicide in the past year was 0.5 percent and 756,000, respectively.&#10;The estimated percentage and number of Not Hispanic Asian adults who attempted suicide in the past year was 0.5 percent and 76,000, respectively.">
            <a:extLst>
              <a:ext uri="{FF2B5EF4-FFF2-40B4-BE49-F238E27FC236}">
                <a16:creationId xmlns:a16="http://schemas.microsoft.com/office/drawing/2014/main" id="{8F81699D-422D-7D05-0843-9D794D7687BB}"/>
              </a:ext>
            </a:extLst>
          </p:cNvPr>
          <p:cNvPicPr>
            <a:picLocks noChangeAspect="1"/>
          </p:cNvPicPr>
          <p:nvPr/>
        </p:nvPicPr>
        <p:blipFill>
          <a:blip r:embed="rId3"/>
          <a:stretch>
            <a:fillRect/>
          </a:stretch>
        </p:blipFill>
        <p:spPr>
          <a:xfrm>
            <a:off x="228600" y="1295400"/>
            <a:ext cx="7315200" cy="4655820"/>
          </a:xfrm>
          <a:prstGeom prst="rect">
            <a:avLst/>
          </a:prstGeom>
        </p:spPr>
      </p:pic>
    </p:spTree>
    <p:extLst>
      <p:ext uri="{BB962C8B-B14F-4D97-AF65-F5344CB8AC3E}">
        <p14:creationId xmlns:p14="http://schemas.microsoft.com/office/powerpoint/2010/main" val="1623841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26E0D-3C8F-471A-9457-85EEF3D8C11F}"/>
              </a:ext>
            </a:extLst>
          </p:cNvPr>
          <p:cNvSpPr>
            <a:spLocks noGrp="1"/>
          </p:cNvSpPr>
          <p:nvPr>
            <p:ph sz="quarter" idx="15"/>
          </p:nvPr>
        </p:nvSpPr>
        <p:spPr>
          <a:xfrm>
            <a:off x="0" y="2209820"/>
            <a:ext cx="12192000" cy="1219180"/>
          </a:xfrm>
        </p:spPr>
        <p:txBody>
          <a:bodyPr>
            <a:normAutofit/>
          </a:bodyPr>
          <a:lstStyle/>
          <a:p>
            <a:pPr marL="0" indent="0" algn="ctr">
              <a:buNone/>
            </a:pPr>
            <a:r>
              <a:rPr lang="en-US" sz="4100" dirty="0"/>
              <a:t>Co-Occurring Substance Use Disorder and </a:t>
            </a:r>
            <a:br>
              <a:rPr lang="en-US" sz="4100" dirty="0"/>
            </a:br>
            <a:r>
              <a:rPr lang="en-US" sz="4100" dirty="0"/>
              <a:t>Mental Illness: Among Adults Aged 18 or Older</a:t>
            </a:r>
          </a:p>
        </p:txBody>
      </p:sp>
    </p:spTree>
    <p:extLst>
      <p:ext uri="{BB962C8B-B14F-4D97-AF65-F5344CB8AC3E}">
        <p14:creationId xmlns:p14="http://schemas.microsoft.com/office/powerpoint/2010/main" val="2573601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39D1-135C-49D6-B603-378D4329B229}"/>
              </a:ext>
            </a:extLst>
          </p:cNvPr>
          <p:cNvSpPr>
            <a:spLocks noGrp="1"/>
          </p:cNvSpPr>
          <p:nvPr>
            <p:ph type="title"/>
          </p:nvPr>
        </p:nvSpPr>
        <p:spPr/>
        <p:txBody>
          <a:bodyPr/>
          <a:lstStyle/>
          <a:p>
            <a:pPr algn="ctr"/>
            <a:r>
              <a:rPr lang="en-US" dirty="0"/>
              <a:t>Co-Occurring Substance Use Disorder and Any Mental Illness: </a:t>
            </a:r>
            <a:br>
              <a:rPr lang="en-US" dirty="0"/>
            </a:br>
            <a:r>
              <a:rPr lang="en-US" dirty="0"/>
              <a:t>Among AIAN Adults Aged 18 or Older</a:t>
            </a:r>
          </a:p>
        </p:txBody>
      </p:sp>
      <p:sp>
        <p:nvSpPr>
          <p:cNvPr id="7" name="Text Placeholder 6" hidden="1">
            <a:extLst>
              <a:ext uri="{FF2B5EF4-FFF2-40B4-BE49-F238E27FC236}">
                <a16:creationId xmlns:a16="http://schemas.microsoft.com/office/drawing/2014/main" id="{723E7057-44BD-42AF-855C-CD6C48CEE15B}"/>
              </a:ext>
            </a:extLst>
          </p:cNvPr>
          <p:cNvSpPr>
            <a:spLocks noGrp="1"/>
          </p:cNvSpPr>
          <p:nvPr>
            <p:ph type="body" sz="quarter" idx="16"/>
          </p:nvPr>
        </p:nvSpPr>
        <p:spPr>
          <a:xfrm>
            <a:off x="7848600" y="1295400"/>
            <a:ext cx="4191000" cy="4495800"/>
          </a:xfrm>
        </p:spPr>
        <p:txBody>
          <a:bodyPr>
            <a:normAutofit/>
          </a:bodyPr>
          <a:lstStyle/>
          <a:p>
            <a:pPr lvl="1"/>
            <a:endParaRPr lang="en-US" sz="1900" dirty="0"/>
          </a:p>
          <a:p>
            <a:r>
              <a:rPr lang="en-US" sz="1900" dirty="0"/>
              <a:t>Additionally, nearly half (</a:t>
            </a:r>
            <a:r>
              <a:rPr lang="en-US" sz="1900" dirty="0">
                <a:solidFill>
                  <a:srgbClr val="CD3835"/>
                </a:solidFill>
              </a:rPr>
              <a:t>45.8%</a:t>
            </a:r>
            <a:r>
              <a:rPr lang="en-US" sz="1900" dirty="0"/>
              <a:t>) of all young adults aged </a:t>
            </a:r>
            <a:r>
              <a:rPr lang="en-US" sz="1900" dirty="0">
                <a:solidFill>
                  <a:srgbClr val="CD3835"/>
                </a:solidFill>
              </a:rPr>
              <a:t>18 to 25 </a:t>
            </a:r>
            <a:r>
              <a:rPr lang="en-US" sz="1900" dirty="0"/>
              <a:t>had </a:t>
            </a:r>
            <a:r>
              <a:rPr lang="en-US" sz="1900" dirty="0">
                <a:solidFill>
                  <a:srgbClr val="CD3835"/>
                </a:solidFill>
              </a:rPr>
              <a:t>SUD or AMI</a:t>
            </a:r>
            <a:r>
              <a:rPr lang="en-US" sz="1900" dirty="0"/>
              <a:t>.</a:t>
            </a:r>
          </a:p>
        </p:txBody>
      </p:sp>
      <p:sp>
        <p:nvSpPr>
          <p:cNvPr id="3" name="Text Placeholder 6">
            <a:extLst>
              <a:ext uri="{FF2B5EF4-FFF2-40B4-BE49-F238E27FC236}">
                <a16:creationId xmlns:a16="http://schemas.microsoft.com/office/drawing/2014/main" id="{1B1CBAE4-3E2E-6BFA-C235-9A3BBDAECF35}"/>
              </a:ext>
            </a:extLst>
          </p:cNvPr>
          <p:cNvSpPr txBox="1">
            <a:spLocks/>
          </p:cNvSpPr>
          <p:nvPr/>
        </p:nvSpPr>
        <p:spPr>
          <a:xfrm>
            <a:off x="8229600" y="1447800"/>
            <a:ext cx="3657600" cy="4495800"/>
          </a:xfrm>
          <a:prstGeom prst="rect">
            <a:avLst/>
          </a:prstGeom>
        </p:spPr>
        <p:txBody>
          <a:bodyPr vert="horz" lIns="91440" tIns="45720" rIns="91440" bIns="45720" rtlCol="0" anchor="ctr" anchorCtr="0">
            <a:normAutofit/>
          </a:bodyPr>
          <a:lstStyle>
            <a:lvl1pPr marL="231775" indent="-231775" algn="l" defTabSz="914400" rtl="0" eaLnBrk="1" latinLnBrk="0" hangingPunct="1">
              <a:lnSpc>
                <a:spcPct val="100000"/>
              </a:lnSpc>
              <a:spcBef>
                <a:spcPts val="800"/>
              </a:spcBef>
              <a:buClr>
                <a:schemeClr val="tx1"/>
              </a:buClr>
              <a:buFont typeface="Arial" panose="020B0604020202020204" pitchFamily="34" charset="0"/>
              <a:buChar char="•"/>
              <a:defRPr sz="2000" kern="1200">
                <a:solidFill>
                  <a:schemeClr val="tx1"/>
                </a:solidFill>
                <a:latin typeface="+mj-lt"/>
                <a:ea typeface="+mn-ea"/>
                <a:cs typeface="+mn-cs"/>
              </a:defRPr>
            </a:lvl1pPr>
            <a:lvl2pPr marL="517525" indent="-228600" algn="l" defTabSz="914400" rtl="0" eaLnBrk="1" latinLnBrk="0" hangingPunct="1">
              <a:lnSpc>
                <a:spcPct val="100000"/>
              </a:lnSpc>
              <a:spcBef>
                <a:spcPts val="500"/>
              </a:spcBef>
              <a:buFont typeface="Segoe UI Semibold" panose="020B0702040204020203"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1900" dirty="0">
                <a:solidFill>
                  <a:srgbClr val="C00000"/>
                </a:solidFill>
              </a:rPr>
              <a:t>127,000</a:t>
            </a:r>
            <a:r>
              <a:rPr lang="en-US" sz="1900" dirty="0">
                <a:solidFill>
                  <a:srgbClr val="CD3835"/>
                </a:solidFill>
              </a:rPr>
              <a:t> </a:t>
            </a:r>
            <a:r>
              <a:rPr lang="en-US" sz="1900" dirty="0"/>
              <a:t>(11.5%) AIAN adults aged 18 or older had </a:t>
            </a:r>
            <a:r>
              <a:rPr lang="en-US" sz="1900" dirty="0">
                <a:solidFill>
                  <a:srgbClr val="C00000"/>
                </a:solidFill>
              </a:rPr>
              <a:t>co-occurring SUD and AMI</a:t>
            </a:r>
          </a:p>
          <a:p>
            <a:pPr fontAlgn="auto">
              <a:spcAft>
                <a:spcPts val="0"/>
              </a:spcAft>
            </a:pPr>
            <a:endParaRPr lang="en-US" sz="1900" dirty="0"/>
          </a:p>
        </p:txBody>
      </p:sp>
      <p:sp>
        <p:nvSpPr>
          <p:cNvPr id="9" name="Text Placeholder 3">
            <a:extLst>
              <a:ext uri="{FF2B5EF4-FFF2-40B4-BE49-F238E27FC236}">
                <a16:creationId xmlns:a16="http://schemas.microsoft.com/office/drawing/2014/main" id="{6FEFCA75-47C0-AF68-83B3-5906B9CCFBEB}"/>
              </a:ext>
            </a:extLst>
          </p:cNvPr>
          <p:cNvSpPr>
            <a:spLocks noGrp="1"/>
          </p:cNvSpPr>
          <p:nvPr>
            <p:ph type="body" sz="quarter" idx="11"/>
          </p:nvPr>
        </p:nvSpPr>
        <p:spPr>
          <a:xfrm>
            <a:off x="609600" y="5943600"/>
            <a:ext cx="9677400" cy="762000"/>
          </a:xfrm>
        </p:spPr>
        <p:txBody>
          <a:bodyPr/>
          <a:lstStyle/>
          <a:p>
            <a:r>
              <a:rPr lang="en-US" sz="1000" dirty="0">
                <a:latin typeface="+mn-lt"/>
              </a:rPr>
              <a:t>AMI = any mental illness; SMI = serious mental illness; SUD = substance use disorder.</a:t>
            </a:r>
          </a:p>
        </p:txBody>
      </p:sp>
      <p:pic>
        <p:nvPicPr>
          <p:cNvPr id="8" name="Picture 7" descr="The image is a Venn diagram with a label below the diagram. The label says, &quot;454K AIAN Adults Had Either SUD or AMI (with or without SMI).&quot; The Venn diagram shows two overlapping circles. The circle on the top represents AIAN adults who had an SUD in the past year. The circle on the bottom represents AIAN adults who had AMI (with or without SMI) in the past year. The intersection of the two circles represents AIAN adults who had an SUD and AMI (with or without SMI) in the past year. The area of the circle on the top that does not intersect with the circle on the bottom represents AIAN adults who had an SUD but not AMI within the past year. The area of the circle on the bottom that does not intersect with the circle on the top represents AIAN adults who had AMI (with or without SMI) but did not have an SUD in the past year. &#10;The number of AIAN adults with a past year SUD was 321,000 (or 29.1 percent), including 195,000 (or 17.6 percent) with an SUD but not AMI. The number of AIAN adults aged 18 or older in 2023 who had AMI (with or without SMI) in the past year was 259,000 (or 23.5 percent), including 133,000 (or 12.0 percent) with AMI (with or without SMI) but not an SUD. There were 127,000 (or 11.5 percent) AIAN adults who had an SUD and AMI (with or without SMI) in the past year.">
            <a:extLst>
              <a:ext uri="{FF2B5EF4-FFF2-40B4-BE49-F238E27FC236}">
                <a16:creationId xmlns:a16="http://schemas.microsoft.com/office/drawing/2014/main" id="{6BECE5BB-DF3B-5A2C-6B64-91D6D8E0CB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752600"/>
            <a:ext cx="7535685" cy="4114800"/>
          </a:xfrm>
          <a:prstGeom prst="rect">
            <a:avLst/>
          </a:prstGeom>
        </p:spPr>
      </p:pic>
    </p:spTree>
    <p:extLst>
      <p:ext uri="{BB962C8B-B14F-4D97-AF65-F5344CB8AC3E}">
        <p14:creationId xmlns:p14="http://schemas.microsoft.com/office/powerpoint/2010/main" val="3625357415"/>
      </p:ext>
    </p:extLst>
  </p:cSld>
  <p:clrMapOvr>
    <a:masterClrMapping/>
  </p:clrMapOvr>
</p:sld>
</file>

<file path=ppt/theme/theme1.xml><?xml version="1.0" encoding="utf-8"?>
<a:theme xmlns:a="http://schemas.openxmlformats.org/drawingml/2006/main" name="Custom Design">
  <a:themeElements>
    <a:clrScheme name="Custom 27">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F419A"/>
      </a:hlink>
      <a:folHlink>
        <a:srgbClr val="954F72"/>
      </a:folHlink>
    </a:clrScheme>
    <a:fontScheme name="Custom 3">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ables.potx" id="{0086CCEA-7856-466F-99E8-BD9CF7715F84}" vid="{5D2FEAC1-1C80-483E-8BAB-723ACFEA49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SAMHSA-PPT-template_FFR-slides</Template>
  <TotalTime>44172</TotalTime>
  <Words>2364</Words>
  <Application>Microsoft Office PowerPoint</Application>
  <PresentationFormat>Widescreen</PresentationFormat>
  <Paragraphs>151</Paragraphs>
  <Slides>32</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Arial Narrow</vt:lpstr>
      <vt:lpstr>Calibri</vt:lpstr>
      <vt:lpstr>Segoe UI</vt:lpstr>
      <vt:lpstr>Segoe UI Semibold</vt:lpstr>
      <vt:lpstr>Wingdings</vt:lpstr>
      <vt:lpstr>Custom Design</vt:lpstr>
      <vt:lpstr>2023 National Survey on Drug Use and Health: Among the American Indian or Alaska Native (AIAN) Population Aged 12 or Older </vt:lpstr>
      <vt:lpstr>NSDUH Scope and Target Population</vt:lpstr>
      <vt:lpstr>Comparing Data Across Years</vt:lpstr>
      <vt:lpstr>About This Presentation</vt:lpstr>
      <vt:lpstr>Suppression Due to Low Precision</vt:lpstr>
      <vt:lpstr>PowerPoint Presentation</vt:lpstr>
      <vt:lpstr>Past Month Substance Use: Among AIAN People Aged 12 or Older</vt:lpstr>
      <vt:lpstr>Past Month Alcohol Use, Binge Alcohol Use, and Heavy Alcohol Use: Among AIAN People Aged 12 or Older</vt:lpstr>
      <vt:lpstr>Binge Alcohol Use in the Past Month by Racial and Ethnic Groups:  Among People Aged 12 or Older</vt:lpstr>
      <vt:lpstr>Past Month Nicotine Vaping: Among AIAN People  Aged 12 or Older</vt:lpstr>
      <vt:lpstr>PowerPoint Presentation</vt:lpstr>
      <vt:lpstr>Past Year Illicit Drug Use: Among AIAN People Aged 12 or Older</vt:lpstr>
      <vt:lpstr>Past Year Illicit Drug Use and Marijuana Use:  Among AIAN People Aged 12 or Older</vt:lpstr>
      <vt:lpstr>Illicit Drug Use in the Past Month by Racial and Ethnic Groups: Among People Aged 12 or Older</vt:lpstr>
      <vt:lpstr>Marijuana Use in the Past Month by Racial and Ethnic Groups: Among People Aged 12 or Older</vt:lpstr>
      <vt:lpstr>Opioid Misuse in the Past Month by Racial and Ethnic Groups: Among People Aged 12 or Older</vt:lpstr>
      <vt:lpstr>PowerPoint Presentation</vt:lpstr>
      <vt:lpstr>Past Year Substance Use Disorder (SUD): Among AIAN People  Aged 12 or Older</vt:lpstr>
      <vt:lpstr>Past Year Substance Use Disorder: Among AIAN People Aged 12 or Older</vt:lpstr>
      <vt:lpstr>Substance Use Disorder (SUD) in the Past Year by Racial and Ethnic Groups: Among People Aged 12 or Older</vt:lpstr>
      <vt:lpstr>Perceived Need for Substance Use Treatment: Among AIAN People Aged 12 or Older with a Past Year Substance Use Disorder Who Did Not Receive Substance Use Treatment in the Past Year</vt:lpstr>
      <vt:lpstr>PowerPoint Presentation</vt:lpstr>
      <vt:lpstr>Past Year Mental Illness: Among AIAN Adults Aged 18 or Older</vt:lpstr>
      <vt:lpstr>Any Mental Illness in the Past Year by Racial and Ethnic Groups:  Among Adults Aged 18 or Older</vt:lpstr>
      <vt:lpstr>PowerPoint Presentation</vt:lpstr>
      <vt:lpstr>Past Year Serious Thoughts of Suicide, Suicide Plans, or Suicide Attempts: Among AIAN Adolescents Aged 12 to 17</vt:lpstr>
      <vt:lpstr>Past Year Serious Thoughts of Suicide, Suicide Plans, or  Suicide Attempts: Among AIAN Adults Aged 18 or Older</vt:lpstr>
      <vt:lpstr>Serious Thoughts of Suicide in the Past Year by Racial and Ethnic Groups: Among Adults Aged 18 or Older</vt:lpstr>
      <vt:lpstr>Made a Suicide Plan in the Past Year by Racial and Ethnic Groups: Among Adults Aged 18 or Older</vt:lpstr>
      <vt:lpstr>Attempted Suicide in the Past Year by Racial and Ethnic Groups: Among Adults Aged 18 or Older</vt:lpstr>
      <vt:lpstr>PowerPoint Presentation</vt:lpstr>
      <vt:lpstr>Co-Occurring Substance Use Disorder and Any Mental Illness:  Among AIAN Adults Aged 18 or Older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Jessup, E. Andrew</dc:creator>
  <cp:lastModifiedBy>Cooney, Jennifer</cp:lastModifiedBy>
  <cp:revision>450</cp:revision>
  <cp:lastPrinted>2018-02-12T19:53:39Z</cp:lastPrinted>
  <dcterms:created xsi:type="dcterms:W3CDTF">2018-05-31T01:09:26Z</dcterms:created>
  <dcterms:modified xsi:type="dcterms:W3CDTF">2024-11-25T22:44:55Z</dcterms:modified>
</cp:coreProperties>
</file>