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6.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5"/>
    <p:sldMasterId id="2147483763" r:id="rId6"/>
    <p:sldMasterId id="2147483649" r:id="rId7"/>
    <p:sldMasterId id="2147483687" r:id="rId8"/>
    <p:sldMasterId id="2147483699" r:id="rId9"/>
    <p:sldMasterId id="2147483650" r:id="rId10"/>
    <p:sldMasterId id="2147483651" r:id="rId11"/>
    <p:sldMasterId id="2147483744" r:id="rId12"/>
  </p:sldMasterIdLst>
  <p:notesMasterIdLst>
    <p:notesMasterId r:id="rId90"/>
  </p:notesMasterIdLst>
  <p:handoutMasterIdLst>
    <p:handoutMasterId r:id="rId91"/>
  </p:handoutMasterIdLst>
  <p:sldIdLst>
    <p:sldId id="258" r:id="rId13"/>
    <p:sldId id="818" r:id="rId14"/>
    <p:sldId id="819" r:id="rId15"/>
    <p:sldId id="820" r:id="rId16"/>
    <p:sldId id="828" r:id="rId17"/>
    <p:sldId id="821" r:id="rId18"/>
    <p:sldId id="810" r:id="rId19"/>
    <p:sldId id="822" r:id="rId20"/>
    <p:sldId id="823" r:id="rId21"/>
    <p:sldId id="782" r:id="rId22"/>
    <p:sldId id="824" r:id="rId23"/>
    <p:sldId id="825" r:id="rId24"/>
    <p:sldId id="826" r:id="rId25"/>
    <p:sldId id="827" r:id="rId26"/>
    <p:sldId id="829" r:id="rId27"/>
    <p:sldId id="830" r:id="rId28"/>
    <p:sldId id="831" r:id="rId29"/>
    <p:sldId id="832" r:id="rId30"/>
    <p:sldId id="833" r:id="rId31"/>
    <p:sldId id="834" r:id="rId32"/>
    <p:sldId id="835" r:id="rId33"/>
    <p:sldId id="836" r:id="rId34"/>
    <p:sldId id="837" r:id="rId35"/>
    <p:sldId id="838" r:id="rId36"/>
    <p:sldId id="409" r:id="rId37"/>
    <p:sldId id="473" r:id="rId38"/>
    <p:sldId id="653" r:id="rId39"/>
    <p:sldId id="741" r:id="rId40"/>
    <p:sldId id="646" r:id="rId41"/>
    <p:sldId id="678" r:id="rId42"/>
    <p:sldId id="813" r:id="rId43"/>
    <p:sldId id="742" r:id="rId44"/>
    <p:sldId id="775" r:id="rId45"/>
    <p:sldId id="635" r:id="rId46"/>
    <p:sldId id="665" r:id="rId47"/>
    <p:sldId id="798" r:id="rId48"/>
    <p:sldId id="463" r:id="rId49"/>
    <p:sldId id="746" r:id="rId50"/>
    <p:sldId id="804" r:id="rId51"/>
    <p:sldId id="628" r:id="rId52"/>
    <p:sldId id="649" r:id="rId53"/>
    <p:sldId id="805" r:id="rId54"/>
    <p:sldId id="799" r:id="rId55"/>
    <p:sldId id="800" r:id="rId56"/>
    <p:sldId id="681" r:id="rId57"/>
    <p:sldId id="682" r:id="rId58"/>
    <p:sldId id="684" r:id="rId59"/>
    <p:sldId id="692" r:id="rId60"/>
    <p:sldId id="747" r:id="rId61"/>
    <p:sldId id="770" r:id="rId62"/>
    <p:sldId id="752" r:id="rId63"/>
    <p:sldId id="753" r:id="rId64"/>
    <p:sldId id="644" r:id="rId65"/>
    <p:sldId id="791" r:id="rId66"/>
    <p:sldId id="792" r:id="rId67"/>
    <p:sldId id="647" r:id="rId68"/>
    <p:sldId id="615" r:id="rId69"/>
    <p:sldId id="564" r:id="rId70"/>
    <p:sldId id="801" r:id="rId71"/>
    <p:sldId id="662" r:id="rId72"/>
    <p:sldId id="663" r:id="rId73"/>
    <p:sldId id="664" r:id="rId74"/>
    <p:sldId id="578" r:id="rId75"/>
    <p:sldId id="559" r:id="rId76"/>
    <p:sldId id="627" r:id="rId77"/>
    <p:sldId id="660" r:id="rId78"/>
    <p:sldId id="532" r:id="rId79"/>
    <p:sldId id="533" r:id="rId80"/>
    <p:sldId id="577" r:id="rId81"/>
    <p:sldId id="777" r:id="rId82"/>
    <p:sldId id="579" r:id="rId83"/>
    <p:sldId id="623" r:id="rId84"/>
    <p:sldId id="624" r:id="rId85"/>
    <p:sldId id="807" r:id="rId86"/>
    <p:sldId id="625" r:id="rId87"/>
    <p:sldId id="761" r:id="rId88"/>
    <p:sldId id="778" r:id="rId89"/>
  </p:sldIdLst>
  <p:sldSz cx="12192000" cy="6858000"/>
  <p:notesSz cx="6996113" cy="9282113"/>
  <p:defaultTextStyle>
    <a:defPPr>
      <a:defRPr lang="en-US"/>
    </a:defPPr>
    <a:lvl1pPr algn="l" rtl="0" fontAlgn="base">
      <a:spcBef>
        <a:spcPct val="0"/>
      </a:spcBef>
      <a:spcAft>
        <a:spcPct val="0"/>
      </a:spcAft>
      <a:defRPr b="1" kern="1200">
        <a:solidFill>
          <a:schemeClr val="tx1"/>
        </a:solidFill>
        <a:latin typeface="Arial" charset="0"/>
        <a:ea typeface="+mn-ea"/>
        <a:cs typeface="Arial" charset="0"/>
      </a:defRPr>
    </a:lvl1pPr>
    <a:lvl2pPr marL="457200" algn="l" rtl="0" fontAlgn="base">
      <a:spcBef>
        <a:spcPct val="0"/>
      </a:spcBef>
      <a:spcAft>
        <a:spcPct val="0"/>
      </a:spcAft>
      <a:defRPr b="1" kern="1200">
        <a:solidFill>
          <a:schemeClr val="tx1"/>
        </a:solidFill>
        <a:latin typeface="Arial" charset="0"/>
        <a:ea typeface="+mn-ea"/>
        <a:cs typeface="Arial" charset="0"/>
      </a:defRPr>
    </a:lvl2pPr>
    <a:lvl3pPr marL="914400" algn="l" rtl="0" fontAlgn="base">
      <a:spcBef>
        <a:spcPct val="0"/>
      </a:spcBef>
      <a:spcAft>
        <a:spcPct val="0"/>
      </a:spcAft>
      <a:defRPr b="1" kern="1200">
        <a:solidFill>
          <a:schemeClr val="tx1"/>
        </a:solidFill>
        <a:latin typeface="Arial" charset="0"/>
        <a:ea typeface="+mn-ea"/>
        <a:cs typeface="Arial" charset="0"/>
      </a:defRPr>
    </a:lvl3pPr>
    <a:lvl4pPr marL="1371600" algn="l" rtl="0" fontAlgn="base">
      <a:spcBef>
        <a:spcPct val="0"/>
      </a:spcBef>
      <a:spcAft>
        <a:spcPct val="0"/>
      </a:spcAft>
      <a:defRPr b="1" kern="1200">
        <a:solidFill>
          <a:schemeClr val="tx1"/>
        </a:solidFill>
        <a:latin typeface="Arial" charset="0"/>
        <a:ea typeface="+mn-ea"/>
        <a:cs typeface="Arial" charset="0"/>
      </a:defRPr>
    </a:lvl4pPr>
    <a:lvl5pPr marL="1828800" algn="l" rtl="0" fontAlgn="base">
      <a:spcBef>
        <a:spcPct val="0"/>
      </a:spcBef>
      <a:spcAft>
        <a:spcPct val="0"/>
      </a:spcAft>
      <a:defRPr b="1" kern="1200">
        <a:solidFill>
          <a:schemeClr val="tx1"/>
        </a:solidFill>
        <a:latin typeface="Arial" charset="0"/>
        <a:ea typeface="+mn-ea"/>
        <a:cs typeface="Arial" charset="0"/>
      </a:defRPr>
    </a:lvl5pPr>
    <a:lvl6pPr marL="2286000" algn="l" defTabSz="914400" rtl="0" eaLnBrk="1" latinLnBrk="0" hangingPunct="1">
      <a:defRPr b="1" kern="1200">
        <a:solidFill>
          <a:schemeClr val="tx1"/>
        </a:solidFill>
        <a:latin typeface="Arial" charset="0"/>
        <a:ea typeface="+mn-ea"/>
        <a:cs typeface="Arial" charset="0"/>
      </a:defRPr>
    </a:lvl6pPr>
    <a:lvl7pPr marL="2743200" algn="l" defTabSz="914400" rtl="0" eaLnBrk="1" latinLnBrk="0" hangingPunct="1">
      <a:defRPr b="1" kern="1200">
        <a:solidFill>
          <a:schemeClr val="tx1"/>
        </a:solidFill>
        <a:latin typeface="Arial" charset="0"/>
        <a:ea typeface="+mn-ea"/>
        <a:cs typeface="Arial" charset="0"/>
      </a:defRPr>
    </a:lvl7pPr>
    <a:lvl8pPr marL="3200400" algn="l" defTabSz="914400" rtl="0" eaLnBrk="1" latinLnBrk="0" hangingPunct="1">
      <a:defRPr b="1" kern="1200">
        <a:solidFill>
          <a:schemeClr val="tx1"/>
        </a:solidFill>
        <a:latin typeface="Arial" charset="0"/>
        <a:ea typeface="+mn-ea"/>
        <a:cs typeface="Arial" charset="0"/>
      </a:defRPr>
    </a:lvl8pPr>
    <a:lvl9pPr marL="3657600" algn="l" defTabSz="914400" rtl="0" eaLnBrk="1" latinLnBrk="0" hangingPunct="1">
      <a:defRPr b="1"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4">
          <p15:clr>
            <a:srgbClr val="A4A3A4"/>
          </p15:clr>
        </p15:guide>
        <p15:guide id="2" pos="22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te Hough" initials="KH" lastIdx="142" clrIdx="0">
    <p:extLst>
      <p:ext uri="{19B8F6BF-5375-455C-9EA6-DF929625EA0E}">
        <p15:presenceInfo xmlns:p15="http://schemas.microsoft.com/office/powerpoint/2012/main" userId="S::khough@impaqint.com::1063f4ac-c8a3-47d7-9ee6-68b320f3a814" providerId="AD"/>
      </p:ext>
    </p:extLst>
  </p:cmAuthor>
  <p:cmAuthor id="2" name="Keith" initials="K" lastIdx="105" clrIdx="1">
    <p:extLst>
      <p:ext uri="{19B8F6BF-5375-455C-9EA6-DF929625EA0E}">
        <p15:presenceInfo xmlns:p15="http://schemas.microsoft.com/office/powerpoint/2012/main" userId="S::kschemper@iqsolutions.com::4a03137d-112c-4c01-95e3-d573935354f8" providerId="AD"/>
      </p:ext>
    </p:extLst>
  </p:cmAuthor>
  <p:cmAuthor id="3" name="Chiara Matriccino" initials="CM" lastIdx="21" clrIdx="2">
    <p:extLst>
      <p:ext uri="{19B8F6BF-5375-455C-9EA6-DF929625EA0E}">
        <p15:presenceInfo xmlns:p15="http://schemas.microsoft.com/office/powerpoint/2012/main" userId="S-1-5-21-2024292843-174698863-1700471210-146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3532"/>
    <a:srgbClr val="CF3332"/>
    <a:srgbClr val="FF3300"/>
    <a:srgbClr val="083350"/>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55720" autoAdjust="0"/>
  </p:normalViewPr>
  <p:slideViewPr>
    <p:cSldViewPr>
      <p:cViewPr varScale="1">
        <p:scale>
          <a:sx n="49" d="100"/>
          <a:sy n="49" d="100"/>
        </p:scale>
        <p:origin x="1099" y="62"/>
      </p:cViewPr>
      <p:guideLst>
        <p:guide orient="horz" pos="2160"/>
        <p:guide pos="3840"/>
      </p:guideLst>
    </p:cSldViewPr>
  </p:slideViewPr>
  <p:outlineViewPr>
    <p:cViewPr>
      <p:scale>
        <a:sx n="33" d="100"/>
        <a:sy n="33" d="100"/>
      </p:scale>
      <p:origin x="0" y="-19459"/>
    </p:cViewPr>
  </p:outlineViewPr>
  <p:notesTextViewPr>
    <p:cViewPr>
      <p:scale>
        <a:sx n="100" d="100"/>
        <a:sy n="100" d="100"/>
      </p:scale>
      <p:origin x="0" y="0"/>
    </p:cViewPr>
  </p:notesTextViewPr>
  <p:sorterViewPr>
    <p:cViewPr>
      <p:scale>
        <a:sx n="100" d="100"/>
        <a:sy n="100" d="100"/>
      </p:scale>
      <p:origin x="0" y="2502"/>
    </p:cViewPr>
  </p:sorterViewPr>
  <p:notesViewPr>
    <p:cSldViewPr>
      <p:cViewPr>
        <p:scale>
          <a:sx n="100" d="100"/>
          <a:sy n="100" d="100"/>
        </p:scale>
        <p:origin x="-1986" y="906"/>
      </p:cViewPr>
      <p:guideLst>
        <p:guide orient="horz" pos="2924"/>
        <p:guide pos="22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63" Type="http://schemas.openxmlformats.org/officeDocument/2006/relationships/slide" Target="slides/slide51.xml"/><Relationship Id="rId68" Type="http://schemas.openxmlformats.org/officeDocument/2006/relationships/slide" Target="slides/slide56.xml"/><Relationship Id="rId76" Type="http://schemas.openxmlformats.org/officeDocument/2006/relationships/slide" Target="slides/slide64.xml"/><Relationship Id="rId84" Type="http://schemas.openxmlformats.org/officeDocument/2006/relationships/slide" Target="slides/slide72.xml"/><Relationship Id="rId89" Type="http://schemas.openxmlformats.org/officeDocument/2006/relationships/slide" Target="slides/slide77.xml"/><Relationship Id="rId7" Type="http://schemas.openxmlformats.org/officeDocument/2006/relationships/slideMaster" Target="slideMasters/slideMaster3.xml"/><Relationship Id="rId71" Type="http://schemas.openxmlformats.org/officeDocument/2006/relationships/slide" Target="slides/slide59.xml"/><Relationship Id="rId92"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7.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slide" Target="slides/slide54.xml"/><Relationship Id="rId74" Type="http://schemas.openxmlformats.org/officeDocument/2006/relationships/slide" Target="slides/slide62.xml"/><Relationship Id="rId79" Type="http://schemas.openxmlformats.org/officeDocument/2006/relationships/slide" Target="slides/slide67.xml"/><Relationship Id="rId87" Type="http://schemas.openxmlformats.org/officeDocument/2006/relationships/slide" Target="slides/slide75.xml"/><Relationship Id="rId5" Type="http://schemas.openxmlformats.org/officeDocument/2006/relationships/slideMaster" Target="slideMasters/slideMaster1.xml"/><Relationship Id="rId61" Type="http://schemas.openxmlformats.org/officeDocument/2006/relationships/slide" Target="slides/slide49.xml"/><Relationship Id="rId82" Type="http://schemas.openxmlformats.org/officeDocument/2006/relationships/slide" Target="slides/slide70.xml"/><Relationship Id="rId90" Type="http://schemas.openxmlformats.org/officeDocument/2006/relationships/notesMaster" Target="notesMasters/notesMaster1.xml"/><Relationship Id="rId95" Type="http://schemas.openxmlformats.org/officeDocument/2006/relationships/theme" Target="theme/theme1.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slide" Target="slides/slide57.xml"/><Relationship Id="rId77" Type="http://schemas.openxmlformats.org/officeDocument/2006/relationships/slide" Target="slides/slide65.xml"/><Relationship Id="rId8" Type="http://schemas.openxmlformats.org/officeDocument/2006/relationships/slideMaster" Target="slideMasters/slideMaster4.xml"/><Relationship Id="rId51" Type="http://schemas.openxmlformats.org/officeDocument/2006/relationships/slide" Target="slides/slide39.xml"/><Relationship Id="rId72" Type="http://schemas.openxmlformats.org/officeDocument/2006/relationships/slide" Target="slides/slide60.xml"/><Relationship Id="rId80" Type="http://schemas.openxmlformats.org/officeDocument/2006/relationships/slide" Target="slides/slide68.xml"/><Relationship Id="rId85" Type="http://schemas.openxmlformats.org/officeDocument/2006/relationships/slide" Target="slides/slide73.xml"/><Relationship Id="rId93"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Master" Target="slideMasters/slideMaster8.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slide" Target="slides/slide63.xml"/><Relationship Id="rId83" Type="http://schemas.openxmlformats.org/officeDocument/2006/relationships/slide" Target="slides/slide71.xml"/><Relationship Id="rId88" Type="http://schemas.openxmlformats.org/officeDocument/2006/relationships/slide" Target="slides/slide76.xml"/><Relationship Id="rId91" Type="http://schemas.openxmlformats.org/officeDocument/2006/relationships/handoutMaster" Target="handoutMasters/handoutMaster1.xml"/><Relationship Id="rId9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6.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slide" Target="slides/slide69.xml"/><Relationship Id="rId86" Type="http://schemas.openxmlformats.org/officeDocument/2006/relationships/slide" Target="slides/slide74.xml"/><Relationship Id="rId9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Master" Target="slideMasters/slideMaster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0258" name="Rectangle 2"/>
          <p:cNvSpPr>
            <a:spLocks noGrp="1" noChangeArrowheads="1"/>
          </p:cNvSpPr>
          <p:nvPr>
            <p:ph type="hdr" sz="quarter"/>
          </p:nvPr>
        </p:nvSpPr>
        <p:spPr bwMode="auto">
          <a:xfrm>
            <a:off x="0" y="0"/>
            <a:ext cx="303212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68" tIns="45634" rIns="91268" bIns="45634" numCol="1" anchor="t" anchorCtr="0" compatLnSpc="1">
            <a:prstTxWarp prst="textNoShape">
              <a:avLst/>
            </a:prstTxWarp>
          </a:bodyPr>
          <a:lstStyle>
            <a:lvl1pPr defTabSz="912813">
              <a:defRPr sz="1200" b="0">
                <a:latin typeface="Arial" charset="0"/>
                <a:cs typeface="+mn-cs"/>
              </a:defRPr>
            </a:lvl1pPr>
          </a:lstStyle>
          <a:p>
            <a:pPr>
              <a:defRPr/>
            </a:pPr>
            <a:endParaRPr lang="en-US" dirty="0"/>
          </a:p>
        </p:txBody>
      </p:sp>
      <p:sp>
        <p:nvSpPr>
          <p:cNvPr id="1120259" name="Rectangle 3"/>
          <p:cNvSpPr>
            <a:spLocks noGrp="1" noChangeArrowheads="1"/>
          </p:cNvSpPr>
          <p:nvPr>
            <p:ph type="dt" sz="quarter" idx="1"/>
          </p:nvPr>
        </p:nvSpPr>
        <p:spPr bwMode="auto">
          <a:xfrm>
            <a:off x="3962400" y="0"/>
            <a:ext cx="303212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68" tIns="45634" rIns="91268" bIns="45634" numCol="1" anchor="t" anchorCtr="0" compatLnSpc="1">
            <a:prstTxWarp prst="textNoShape">
              <a:avLst/>
            </a:prstTxWarp>
          </a:bodyPr>
          <a:lstStyle>
            <a:lvl1pPr algn="r" defTabSz="912813">
              <a:defRPr sz="1200" b="0">
                <a:latin typeface="Arial" charset="0"/>
                <a:cs typeface="+mn-cs"/>
              </a:defRPr>
            </a:lvl1pPr>
          </a:lstStyle>
          <a:p>
            <a:pPr>
              <a:defRPr/>
            </a:pPr>
            <a:endParaRPr lang="en-US" dirty="0"/>
          </a:p>
        </p:txBody>
      </p:sp>
      <p:sp>
        <p:nvSpPr>
          <p:cNvPr id="1120260" name="Rectangle 4"/>
          <p:cNvSpPr>
            <a:spLocks noGrp="1" noChangeArrowheads="1"/>
          </p:cNvSpPr>
          <p:nvPr>
            <p:ph type="ftr" sz="quarter" idx="2"/>
          </p:nvPr>
        </p:nvSpPr>
        <p:spPr bwMode="auto">
          <a:xfrm>
            <a:off x="0" y="8813800"/>
            <a:ext cx="3032125" cy="46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68" tIns="45634" rIns="91268" bIns="45634" numCol="1" anchor="b" anchorCtr="0" compatLnSpc="1">
            <a:prstTxWarp prst="textNoShape">
              <a:avLst/>
            </a:prstTxWarp>
          </a:bodyPr>
          <a:lstStyle>
            <a:lvl1pPr defTabSz="912813">
              <a:defRPr sz="1200" b="0">
                <a:latin typeface="Arial" charset="0"/>
                <a:cs typeface="+mn-cs"/>
              </a:defRPr>
            </a:lvl1pPr>
          </a:lstStyle>
          <a:p>
            <a:pPr>
              <a:defRPr/>
            </a:pPr>
            <a:endParaRPr lang="en-US" dirty="0"/>
          </a:p>
        </p:txBody>
      </p:sp>
      <p:sp>
        <p:nvSpPr>
          <p:cNvPr id="1120261" name="Rectangle 5"/>
          <p:cNvSpPr>
            <a:spLocks noGrp="1" noChangeArrowheads="1"/>
          </p:cNvSpPr>
          <p:nvPr>
            <p:ph type="sldNum" sz="quarter" idx="3"/>
          </p:nvPr>
        </p:nvSpPr>
        <p:spPr bwMode="auto">
          <a:xfrm>
            <a:off x="3962400" y="8813800"/>
            <a:ext cx="3032125" cy="46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68" tIns="45634" rIns="91268" bIns="45634" numCol="1" anchor="b" anchorCtr="0" compatLnSpc="1">
            <a:prstTxWarp prst="textNoShape">
              <a:avLst/>
            </a:prstTxWarp>
          </a:bodyPr>
          <a:lstStyle>
            <a:lvl1pPr algn="r" defTabSz="912813">
              <a:defRPr sz="1200" b="0">
                <a:latin typeface="Arial" charset="0"/>
                <a:cs typeface="+mn-cs"/>
              </a:defRPr>
            </a:lvl1pPr>
          </a:lstStyle>
          <a:p>
            <a:pPr>
              <a:defRPr/>
            </a:pPr>
            <a:fld id="{3607F708-E520-4AFA-BD1B-EC8A6489C303}" type="slidenum">
              <a:rPr lang="en-US"/>
              <a:pPr>
                <a:defRPr/>
              </a:pPr>
              <a:t>‹#›</a:t>
            </a:fld>
            <a:endParaRPr lang="en-US" dirty="0"/>
          </a:p>
        </p:txBody>
      </p:sp>
    </p:spTree>
    <p:extLst>
      <p:ext uri="{BB962C8B-B14F-4D97-AF65-F5344CB8AC3E}">
        <p14:creationId xmlns:p14="http://schemas.microsoft.com/office/powerpoint/2010/main" val="39171411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212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72" tIns="46137" rIns="92272" bIns="46137" numCol="1" anchor="t" anchorCtr="0" compatLnSpc="1">
            <a:prstTxWarp prst="textNoShape">
              <a:avLst/>
            </a:prstTxWarp>
          </a:bodyPr>
          <a:lstStyle>
            <a:lvl1pPr defTabSz="922338">
              <a:defRPr sz="1200" b="0">
                <a:latin typeface="Arial" charset="0"/>
                <a:cs typeface="+mn-cs"/>
              </a:defRPr>
            </a:lvl1pPr>
          </a:lstStyle>
          <a:p>
            <a:pPr>
              <a:defRPr/>
            </a:pPr>
            <a:endParaRPr lang="en-US" dirty="0"/>
          </a:p>
        </p:txBody>
      </p:sp>
      <p:sp>
        <p:nvSpPr>
          <p:cNvPr id="4099" name="Rectangle 3"/>
          <p:cNvSpPr>
            <a:spLocks noGrp="1" noChangeArrowheads="1"/>
          </p:cNvSpPr>
          <p:nvPr>
            <p:ph type="dt" idx="1"/>
          </p:nvPr>
        </p:nvSpPr>
        <p:spPr bwMode="auto">
          <a:xfrm>
            <a:off x="3962400" y="0"/>
            <a:ext cx="303212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72" tIns="46137" rIns="92272" bIns="46137" numCol="1" anchor="t" anchorCtr="0" compatLnSpc="1">
            <a:prstTxWarp prst="textNoShape">
              <a:avLst/>
            </a:prstTxWarp>
          </a:bodyPr>
          <a:lstStyle>
            <a:lvl1pPr algn="r" defTabSz="922338">
              <a:defRPr sz="1200" b="0">
                <a:latin typeface="Arial" charset="0"/>
                <a:cs typeface="+mn-cs"/>
              </a:defRPr>
            </a:lvl1pPr>
          </a:lstStyle>
          <a:p>
            <a:pPr>
              <a:defRPr/>
            </a:pPr>
            <a:endParaRPr lang="en-US" dirty="0"/>
          </a:p>
        </p:txBody>
      </p:sp>
      <p:sp>
        <p:nvSpPr>
          <p:cNvPr id="93188" name="Rectangle 4"/>
          <p:cNvSpPr>
            <a:spLocks noGrp="1" noRot="1" noChangeAspect="1" noChangeArrowheads="1" noTextEdit="1"/>
          </p:cNvSpPr>
          <p:nvPr>
            <p:ph type="sldImg" idx="2"/>
          </p:nvPr>
        </p:nvSpPr>
        <p:spPr bwMode="auto">
          <a:xfrm>
            <a:off x="892175" y="695325"/>
            <a:ext cx="5126038" cy="28844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2" name="Rectangle 6"/>
          <p:cNvSpPr>
            <a:spLocks noGrp="1" noChangeArrowheads="1"/>
          </p:cNvSpPr>
          <p:nvPr>
            <p:ph type="ftr" sz="quarter" idx="4"/>
          </p:nvPr>
        </p:nvSpPr>
        <p:spPr bwMode="auto">
          <a:xfrm>
            <a:off x="0" y="8813800"/>
            <a:ext cx="3032125" cy="46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72" tIns="46137" rIns="92272" bIns="46137" numCol="1" anchor="b" anchorCtr="0" compatLnSpc="1">
            <a:prstTxWarp prst="textNoShape">
              <a:avLst/>
            </a:prstTxWarp>
          </a:bodyPr>
          <a:lstStyle>
            <a:lvl1pPr defTabSz="922338">
              <a:defRPr sz="1000">
                <a:latin typeface="Arial" charset="0"/>
                <a:cs typeface="+mn-cs"/>
              </a:defRPr>
            </a:lvl1pPr>
          </a:lstStyle>
          <a:p>
            <a:pPr>
              <a:defRPr/>
            </a:pPr>
            <a:endParaRPr lang="en-US" dirty="0"/>
          </a:p>
        </p:txBody>
      </p:sp>
      <p:sp>
        <p:nvSpPr>
          <p:cNvPr id="4103" name="Rectangle 7"/>
          <p:cNvSpPr>
            <a:spLocks noGrp="1" noChangeArrowheads="1"/>
          </p:cNvSpPr>
          <p:nvPr>
            <p:ph type="sldNum" sz="quarter" idx="5"/>
          </p:nvPr>
        </p:nvSpPr>
        <p:spPr bwMode="auto">
          <a:xfrm>
            <a:off x="3962400" y="8813800"/>
            <a:ext cx="3032125" cy="46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72" tIns="46137" rIns="92272" bIns="46137" numCol="1" anchor="b" anchorCtr="0" compatLnSpc="1">
            <a:prstTxWarp prst="textNoShape">
              <a:avLst/>
            </a:prstTxWarp>
          </a:bodyPr>
          <a:lstStyle>
            <a:lvl1pPr algn="r" defTabSz="922338">
              <a:defRPr sz="1100" b="0">
                <a:latin typeface="Arial" charset="0"/>
                <a:cs typeface="+mn-cs"/>
              </a:defRPr>
            </a:lvl1pPr>
          </a:lstStyle>
          <a:p>
            <a:pPr>
              <a:defRPr/>
            </a:pPr>
            <a:fld id="{6364DE3E-567B-48BA-B927-2407C464B873}" type="slidenum">
              <a:rPr lang="en-US"/>
              <a:pPr>
                <a:defRPr/>
              </a:pPr>
              <a:t>‹#›</a:t>
            </a:fld>
            <a:endParaRPr lang="en-US" dirty="0"/>
          </a:p>
        </p:txBody>
      </p:sp>
      <p:sp>
        <p:nvSpPr>
          <p:cNvPr id="4105" name="Rectangle 9"/>
          <p:cNvSpPr>
            <a:spLocks noGrp="1" noChangeArrowheads="1"/>
          </p:cNvSpPr>
          <p:nvPr>
            <p:ph type="body" sz="quarter" idx="3"/>
          </p:nvPr>
        </p:nvSpPr>
        <p:spPr bwMode="auto">
          <a:xfrm>
            <a:off x="471488" y="3924300"/>
            <a:ext cx="6283325" cy="461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72" tIns="46137" rIns="92272" bIns="4613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a:p>
            <a:pPr lvl="0"/>
            <a:endParaRPr lang="en-US" noProof="0"/>
          </a:p>
        </p:txBody>
      </p:sp>
      <p:sp>
        <p:nvSpPr>
          <p:cNvPr id="93192" name="Rectangle 10"/>
          <p:cNvSpPr>
            <a:spLocks noChangeArrowheads="1"/>
          </p:cNvSpPr>
          <p:nvPr/>
        </p:nvSpPr>
        <p:spPr bwMode="auto">
          <a:xfrm>
            <a:off x="3965575" y="8816975"/>
            <a:ext cx="26416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4024" tIns="47012" rIns="94024" bIns="47012" anchor="b"/>
          <a:lstStyle/>
          <a:p>
            <a:pPr defTabSz="939800"/>
            <a:endParaRPr lang="en-US" sz="900" b="0" dirty="0"/>
          </a:p>
          <a:p>
            <a:pPr defTabSz="939800"/>
            <a:endParaRPr lang="en-US" sz="900" b="0" dirty="0"/>
          </a:p>
          <a:p>
            <a:pPr defTabSz="939800"/>
            <a:endParaRPr lang="en-US" sz="900" b="0" dirty="0"/>
          </a:p>
          <a:p>
            <a:pPr defTabSz="939800"/>
            <a:endParaRPr lang="en-US" sz="900" b="0" dirty="0"/>
          </a:p>
          <a:p>
            <a:pPr defTabSz="939800"/>
            <a:endParaRPr lang="en-US" sz="900" b="0" dirty="0"/>
          </a:p>
          <a:p>
            <a:pPr defTabSz="939800"/>
            <a:endParaRPr lang="en-US" sz="900" b="0" dirty="0"/>
          </a:p>
          <a:p>
            <a:pPr defTabSz="939800"/>
            <a:endParaRPr lang="en-US" sz="900" b="0" dirty="0"/>
          </a:p>
          <a:p>
            <a:pPr defTabSz="939800"/>
            <a:r>
              <a:rPr lang="en-US" sz="900" b="0" dirty="0"/>
              <a:t>CCP Trainer’s Toolkit</a:t>
            </a:r>
            <a:endParaRPr lang="en-US" sz="900" dirty="0"/>
          </a:p>
          <a:p>
            <a:pPr defTabSz="939800"/>
            <a:r>
              <a:rPr lang="en-US" sz="900" dirty="0"/>
              <a:t>Transition to RSP Training</a:t>
            </a:r>
          </a:p>
          <a:p>
            <a:pPr algn="r" defTabSz="939800"/>
            <a:r>
              <a:rPr lang="en-US" sz="900" dirty="0"/>
              <a:t>  </a:t>
            </a:r>
            <a:endParaRPr lang="en-US" sz="1100" b="0" dirty="0"/>
          </a:p>
        </p:txBody>
      </p:sp>
    </p:spTree>
    <p:extLst>
      <p:ext uri="{BB962C8B-B14F-4D97-AF65-F5344CB8AC3E}">
        <p14:creationId xmlns:p14="http://schemas.microsoft.com/office/powerpoint/2010/main" val="9696782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tabLst>
        <a:tab pos="228600" algn="l"/>
        <a:tab pos="457200" algn="l"/>
        <a:tab pos="685800" algn="l"/>
        <a:tab pos="914400" algn="l"/>
      </a:tabLst>
      <a:defRPr sz="1100" kern="1200">
        <a:solidFill>
          <a:schemeClr val="tx1"/>
        </a:solidFill>
        <a:latin typeface="Arial" charset="0"/>
        <a:ea typeface="+mn-ea"/>
        <a:cs typeface="+mn-cs"/>
      </a:defRPr>
    </a:lvl1pPr>
    <a:lvl2pPr marL="228600" indent="-114300" algn="l" rtl="0" eaLnBrk="0" fontAlgn="base" hangingPunct="0">
      <a:spcBef>
        <a:spcPct val="0"/>
      </a:spcBef>
      <a:spcAft>
        <a:spcPct val="0"/>
      </a:spcAft>
      <a:buChar char="•"/>
      <a:tabLst>
        <a:tab pos="228600" algn="l"/>
        <a:tab pos="457200" algn="l"/>
        <a:tab pos="685800" algn="l"/>
        <a:tab pos="914400" algn="l"/>
      </a:tabLst>
      <a:defRPr sz="1100" kern="1200">
        <a:solidFill>
          <a:schemeClr val="tx1"/>
        </a:solidFill>
        <a:latin typeface="Arial" charset="0"/>
        <a:ea typeface="+mn-ea"/>
        <a:cs typeface="+mn-cs"/>
      </a:defRPr>
    </a:lvl2pPr>
    <a:lvl3pPr marL="457200" indent="-114300" algn="l" rtl="0" eaLnBrk="0" fontAlgn="base" hangingPunct="0">
      <a:spcBef>
        <a:spcPct val="0"/>
      </a:spcBef>
      <a:spcAft>
        <a:spcPct val="0"/>
      </a:spcAft>
      <a:buFont typeface="Arial" charset="0"/>
      <a:buChar char="–"/>
      <a:tabLst>
        <a:tab pos="228600" algn="l"/>
        <a:tab pos="457200" algn="l"/>
        <a:tab pos="685800" algn="l"/>
        <a:tab pos="914400" algn="l"/>
      </a:tabLst>
      <a:defRPr sz="1100" kern="1200">
        <a:solidFill>
          <a:schemeClr val="tx1"/>
        </a:solidFill>
        <a:latin typeface="Arial" charset="0"/>
        <a:ea typeface="+mn-ea"/>
        <a:cs typeface="+mn-cs"/>
      </a:defRPr>
    </a:lvl3pPr>
    <a:lvl4pPr marL="685800" indent="-114300" algn="l" rtl="0" eaLnBrk="0" fontAlgn="base" hangingPunct="0">
      <a:spcBef>
        <a:spcPct val="0"/>
      </a:spcBef>
      <a:spcAft>
        <a:spcPct val="0"/>
      </a:spcAft>
      <a:buFont typeface="Arial" charset="0"/>
      <a:buChar char="○"/>
      <a:tabLst>
        <a:tab pos="228600" algn="l"/>
        <a:tab pos="457200" algn="l"/>
        <a:tab pos="685800" algn="l"/>
        <a:tab pos="914400" algn="l"/>
      </a:tabLst>
      <a:defRPr sz="1100" kern="1200">
        <a:solidFill>
          <a:schemeClr val="tx1"/>
        </a:solidFill>
        <a:latin typeface="Arial" charset="0"/>
        <a:ea typeface="+mn-ea"/>
        <a:cs typeface="+mn-cs"/>
      </a:defRPr>
    </a:lvl4pPr>
    <a:lvl5pPr marL="914400" indent="-114300" algn="l" rtl="0" eaLnBrk="0" fontAlgn="base" hangingPunct="0">
      <a:spcBef>
        <a:spcPct val="0"/>
      </a:spcBef>
      <a:spcAft>
        <a:spcPct val="0"/>
      </a:spcAft>
      <a:tabLst>
        <a:tab pos="228600" algn="l"/>
        <a:tab pos="457200" algn="l"/>
        <a:tab pos="685800" algn="l"/>
        <a:tab pos="914400" algn="l"/>
      </a:tabLst>
      <a:defRPr sz="11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3" Type="http://schemas.openxmlformats.org/officeDocument/2006/relationships/hyperlink" Target="https://bit.ly/3bjs76M" TargetMode="External"/><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A397BDCA-BBCA-46A1-90E4-86B2748EB627}" type="slidenum">
              <a:rPr lang="en-US" b="0" smtClean="0"/>
              <a:pPr eaLnBrk="1" hangingPunct="1">
                <a:defRPr/>
              </a:pPr>
              <a:t>1</a:t>
            </a:fld>
            <a:endParaRPr lang="en-US" b="0" dirty="0"/>
          </a:p>
        </p:txBody>
      </p:sp>
      <p:sp>
        <p:nvSpPr>
          <p:cNvPr id="94211" name="Rectangle 10"/>
          <p:cNvSpPr>
            <a:spLocks noGrp="1" noRot="1" noChangeAspect="1" noChangeArrowheads="1" noTextEdit="1"/>
          </p:cNvSpPr>
          <p:nvPr>
            <p:ph type="sldImg"/>
          </p:nvPr>
        </p:nvSpPr>
        <p:spPr>
          <a:xfrm>
            <a:off x="892175" y="695325"/>
            <a:ext cx="5126038" cy="2884488"/>
          </a:xfrm>
          <a:ln/>
        </p:spPr>
      </p:sp>
      <p:sp>
        <p:nvSpPr>
          <p:cNvPr id="94212" name="Rectangle 11"/>
          <p:cNvSpPr>
            <a:spLocks noGrp="1" noChangeArrowheads="1"/>
          </p:cNvSpPr>
          <p:nvPr>
            <p:ph type="body" idx="1"/>
          </p:nvPr>
        </p:nvSpPr>
        <p:spPr>
          <a:xfrm>
            <a:off x="471488" y="3803650"/>
            <a:ext cx="6283325" cy="4610100"/>
          </a:xfrm>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100" b="1" i="0" u="none" strike="noStrike" kern="1200" cap="none" spc="0" normalizeH="0" baseline="0" dirty="0">
                <a:ln>
                  <a:noFill/>
                </a:ln>
                <a:solidFill>
                  <a:srgbClr val="000000"/>
                </a:solidFill>
                <a:effectLst/>
                <a:uLnTx/>
                <a:uFillTx/>
                <a:latin typeface="Arial" charset="0"/>
                <a:ea typeface="+mn-ea"/>
                <a:cs typeface="+mn-cs"/>
              </a:rPr>
              <a:t>Begin</a:t>
            </a:r>
            <a:r>
              <a:rPr kumimoji="0" lang="en-US" sz="1100" b="0" i="0" u="none" strike="noStrike" kern="1200" cap="none" spc="0" normalizeH="0" baseline="0" dirty="0">
                <a:ln>
                  <a:noFill/>
                </a:ln>
                <a:solidFill>
                  <a:srgbClr val="000000"/>
                </a:solidFill>
                <a:effectLst/>
                <a:uLnTx/>
                <a:uFillTx/>
                <a:latin typeface="Arial" charset="0"/>
                <a:ea typeface="+mn-ea"/>
                <a:cs typeface="+mn-cs"/>
              </a:rPr>
              <a:t> the course by welcoming participants and introducing yourself. Prior to the training, send your bio to the participants with the Participant Workbook. Encourage them to print the participant workbooks, as the workbooks include space for participants to make notes. Let them know that if they cannot print the participant workbooks, they should come to the course prepared to make notes on their own.</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US" sz="1100" b="0" i="0" u="none" strike="noStrike" kern="1200" cap="none" spc="0" normalizeH="0" baseline="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100" b="0" i="0" u="none" strike="noStrike" kern="1200" cap="none" spc="0" normalizeH="0" baseline="0" dirty="0">
                <a:ln>
                  <a:noFill/>
                </a:ln>
                <a:solidFill>
                  <a:srgbClr val="000000"/>
                </a:solidFill>
                <a:effectLst/>
                <a:uLnTx/>
                <a:uFillTx/>
                <a:latin typeface="Arial" charset="0"/>
                <a:ea typeface="+mn-ea"/>
                <a:cs typeface="+mn-cs"/>
              </a:rPr>
              <a:t>Prior to the training, encourage CCPs who will be sending employees to participate in the training to designate one employee to take notes on key insights, ideas, and action items that come up during the training.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In platforms such as Zoom, keep in mind that anything put in the chat boxes can be captured for review later. For this reason, it is recommended that the trainer encourage the use of the chat feature throughout the training over the use of a question-and-answer (Q&amp;A) feature.</a:t>
            </a:r>
          </a:p>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Additional session and platform-specific guidance can be placed here.</a:t>
            </a:r>
          </a:p>
          <a:p>
            <a:endParaRPr lang="en-US" dirty="0"/>
          </a:p>
        </p:txBody>
      </p:sp>
      <p:sp>
        <p:nvSpPr>
          <p:cNvPr id="4" name="Slide Number Placeholder 3"/>
          <p:cNvSpPr>
            <a:spLocks noGrp="1"/>
          </p:cNvSpPr>
          <p:nvPr>
            <p:ph type="sldNum" sz="quarter" idx="10"/>
          </p:nvPr>
        </p:nvSpPr>
        <p:spPr/>
        <p:txBody>
          <a:bodyPr/>
          <a:lstStyle/>
          <a:p>
            <a:pPr>
              <a:defRPr/>
            </a:pPr>
            <a:fld id="{6364DE3E-567B-48BA-B927-2407C464B873}" type="slidenum">
              <a:rPr lang="en-US" smtClean="0"/>
              <a:pPr>
                <a:defRPr/>
              </a:pPr>
              <a:t>2</a:t>
            </a:fld>
            <a:endParaRPr lang="en-US" dirty="0"/>
          </a:p>
        </p:txBody>
      </p:sp>
    </p:spTree>
    <p:extLst>
      <p:ext uri="{BB962C8B-B14F-4D97-AF65-F5344CB8AC3E}">
        <p14:creationId xmlns:p14="http://schemas.microsoft.com/office/powerpoint/2010/main" val="28210772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Arial" charset="0"/>
                <a:ea typeface="+mn-ea"/>
                <a:cs typeface="+mn-cs"/>
              </a:rPr>
              <a:t>Before going to the next slide</a:t>
            </a:r>
            <a:r>
              <a:rPr kumimoji="0" lang="en-US" sz="1100" b="0" i="0" u="none" strike="noStrike" kern="1200" cap="none" spc="0" normalizeH="0" baseline="0" noProof="0" dirty="0">
                <a:ln>
                  <a:noFill/>
                </a:ln>
                <a:solidFill>
                  <a:srgbClr val="000000"/>
                </a:solidFill>
                <a:effectLst/>
                <a:uLnTx/>
                <a:uFillTx/>
                <a:latin typeface="Arial" charset="0"/>
                <a:ea typeface="+mn-ea"/>
                <a:cs typeface="+mn-cs"/>
              </a:rPr>
              <a:t>, pause, and if delivering the training during the COVID-19 pandemic, open the training with the following:</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As discussed at the start of virtual Core Content Training, the environment we are all currently living in is not “normal.” In fact, while people involved in disaster response often talk about how each disaster is different, the COVID-19 pandemic is in many ways like nothing that has happened before. Although the CCP encourages programs to include staff from within the disaster-affected area, the COVID-19 pandemic is unusual in that we are all in some way part of that affected population. </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For this reason, as we did at the start of Core Content Training, we want to acknowledge the emotions you may be carrying today. We are going to be talking about disaster-affected individuals who may be isolated and lonely, and you may be feeling lonely. We will talk about those who may be feeling especially vulnerable for economic reasons or due to previous experience with depression, anxiety, or substance misuse, and you may be whispering to yourself, “Hey, that’s me too.”</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Wherever you are at today, before we go any further, we want to acknowledge that you are not alone in these feelings. As we will talk about today, many of these reactions are common reactions to a very uncommon event. As we walk through this training together today, please take note of how you are feeling, and reach out to your program leadership with any concerns that you have. During this training, as well as during the entire CCP, you can only be helpful to others when you are also taking care of yourself and staying healthy and able to serve your community.</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We will end the training on this topic too but felt that it was important to begin here due to current circumstances. So as we transition into the training, thank you for being a part of this work, and please remember to take care of yourselves and one another.</a:t>
            </a:r>
          </a:p>
          <a:p>
            <a:endParaRPr lang="en-US" dirty="0"/>
          </a:p>
        </p:txBody>
      </p:sp>
      <p:sp>
        <p:nvSpPr>
          <p:cNvPr id="4" name="Slide Number Placeholder 3"/>
          <p:cNvSpPr>
            <a:spLocks noGrp="1"/>
          </p:cNvSpPr>
          <p:nvPr>
            <p:ph type="sldNum" sz="quarter" idx="10"/>
          </p:nvPr>
        </p:nvSpPr>
        <p:spPr/>
        <p:txBody>
          <a:bodyPr/>
          <a:lstStyle/>
          <a:p>
            <a:pPr>
              <a:defRPr/>
            </a:pPr>
            <a:fld id="{6364DE3E-567B-48BA-B927-2407C464B873}" type="slidenum">
              <a:rPr lang="en-US" smtClean="0"/>
              <a:pPr>
                <a:defRPr/>
              </a:pPr>
              <a:t>3</a:t>
            </a:fld>
            <a:endParaRPr lang="en-US" dirty="0"/>
          </a:p>
        </p:txBody>
      </p:sp>
    </p:spTree>
    <p:extLst>
      <p:ext uri="{BB962C8B-B14F-4D97-AF65-F5344CB8AC3E}">
        <p14:creationId xmlns:p14="http://schemas.microsoft.com/office/powerpoint/2010/main" val="70450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r>
              <a:rPr kumimoji="0" lang="en-US" sz="1100" b="1" i="0" u="none" strike="noStrike" kern="1200" cap="none" spc="0" normalizeH="0" baseline="0" noProof="0" dirty="0">
                <a:ln>
                  <a:noFill/>
                </a:ln>
                <a:solidFill>
                  <a:srgbClr val="000000"/>
                </a:solidFill>
                <a:effectLst/>
                <a:uLnTx/>
                <a:uFillTx/>
                <a:latin typeface="Arial" charset="0"/>
                <a:ea typeface="+mn-ea"/>
                <a:cs typeface="+mn-cs"/>
              </a:rPr>
              <a:t>Transition</a:t>
            </a:r>
            <a:r>
              <a:rPr kumimoji="0" lang="en-US" sz="1100" b="0" i="0" u="none" strike="noStrike" kern="1200" cap="none" spc="0" normalizeH="0" baseline="0" noProof="0" dirty="0">
                <a:ln>
                  <a:noFill/>
                </a:ln>
                <a:solidFill>
                  <a:srgbClr val="000000"/>
                </a:solidFill>
                <a:effectLst/>
                <a:uLnTx/>
                <a:uFillTx/>
                <a:latin typeface="Arial" charset="0"/>
                <a:ea typeface="+mn-ea"/>
                <a:cs typeface="+mn-cs"/>
              </a:rPr>
              <a:t> to introductions.</a:t>
            </a:r>
          </a:p>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r>
              <a:rPr kumimoji="0" lang="en-US" sz="1100" b="1" i="0" u="none" strike="noStrike" kern="1200" cap="none" spc="0" normalizeH="0" baseline="0" noProof="0" dirty="0">
                <a:ln>
                  <a:noFill/>
                </a:ln>
                <a:solidFill>
                  <a:srgbClr val="000000"/>
                </a:solidFill>
                <a:effectLst/>
                <a:uLnTx/>
                <a:uFillTx/>
                <a:latin typeface="Arial" pitchFamily="34" charset="0"/>
                <a:ea typeface="+mn-ea"/>
                <a:cs typeface="+mn-cs"/>
              </a:rPr>
              <a:t>Ask </a:t>
            </a:r>
            <a:r>
              <a:rPr kumimoji="0" lang="en-US" sz="1100" b="0" i="0" u="none" strike="noStrike" kern="1200" cap="none" spc="0" normalizeH="0" baseline="0" noProof="0" dirty="0">
                <a:ln>
                  <a:noFill/>
                </a:ln>
                <a:solidFill>
                  <a:srgbClr val="000000"/>
                </a:solidFill>
                <a:effectLst/>
                <a:uLnTx/>
                <a:uFillTx/>
                <a:latin typeface="Arial" pitchFamily="34" charset="0"/>
                <a:ea typeface="+mn-ea"/>
                <a:cs typeface="+mn-cs"/>
              </a:rPr>
              <a:t>participants</a:t>
            </a:r>
            <a:r>
              <a:rPr kumimoji="0" lang="en-US" sz="1100" b="1" i="0" u="none" strike="noStrike" kern="1200" cap="none" spc="0" normalizeH="0" baseline="0" noProof="0" dirty="0">
                <a:ln>
                  <a:noFill/>
                </a:ln>
                <a:solidFill>
                  <a:srgbClr val="000000"/>
                </a:solidFill>
                <a:effectLst/>
                <a:uLnTx/>
                <a:uFillTx/>
                <a:latin typeface="Arial" pitchFamily="34" charset="0"/>
                <a:ea typeface="+mn-ea"/>
                <a:cs typeface="+mn-cs"/>
              </a:rPr>
              <a:t> </a:t>
            </a:r>
            <a:r>
              <a:rPr kumimoji="0" lang="en-US" sz="1100" b="0" i="0" u="none" strike="noStrike" kern="1200" cap="none" spc="0" normalizeH="0" baseline="0" noProof="0" dirty="0">
                <a:ln>
                  <a:noFill/>
                </a:ln>
                <a:solidFill>
                  <a:srgbClr val="000000"/>
                </a:solidFill>
                <a:effectLst/>
                <a:uLnTx/>
                <a:uFillTx/>
                <a:latin typeface="Arial" pitchFamily="34" charset="0"/>
                <a:ea typeface="+mn-ea"/>
                <a:cs typeface="+mn-cs"/>
              </a:rPr>
              <a:t>to introduce themselves by sharing the following: </a:t>
            </a:r>
          </a:p>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r>
              <a:rPr kumimoji="0" lang="en-US" sz="1100" b="0" i="0" u="none" strike="noStrike" kern="1200" cap="none" spc="0" normalizeH="0" baseline="0" noProof="0" dirty="0">
                <a:ln>
                  <a:noFill/>
                </a:ln>
                <a:solidFill>
                  <a:srgbClr val="000000"/>
                </a:solidFill>
                <a:effectLst/>
                <a:uLnTx/>
                <a:uFillTx/>
                <a:latin typeface="Arial" pitchFamily="34" charset="0"/>
                <a:ea typeface="+mn-ea"/>
                <a:cs typeface="+mn-cs"/>
              </a:rPr>
              <a:t>• Their names </a:t>
            </a:r>
          </a:p>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r>
              <a:rPr kumimoji="0" lang="en-US" sz="1100" b="0" i="0" u="none" strike="noStrike" kern="1200" cap="none" spc="0" normalizeH="0" baseline="0" noProof="0" dirty="0">
                <a:ln>
                  <a:noFill/>
                </a:ln>
                <a:solidFill>
                  <a:srgbClr val="000000"/>
                </a:solidFill>
                <a:effectLst/>
                <a:uLnTx/>
                <a:uFillTx/>
                <a:latin typeface="Arial" pitchFamily="34" charset="0"/>
                <a:ea typeface="+mn-ea"/>
                <a:cs typeface="+mn-cs"/>
              </a:rPr>
              <a:t>• Their role or position in the CCP </a:t>
            </a:r>
          </a:p>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r>
              <a:rPr kumimoji="0" lang="en-US" sz="1100" b="0" i="0" u="none" strike="noStrike" kern="1200" cap="none" spc="0" normalizeH="0" baseline="0" noProof="0" dirty="0">
                <a:ln>
                  <a:noFill/>
                </a:ln>
                <a:solidFill>
                  <a:srgbClr val="000000"/>
                </a:solidFill>
                <a:effectLst/>
                <a:uLnTx/>
                <a:uFillTx/>
                <a:latin typeface="Arial" pitchFamily="34" charset="0"/>
                <a:ea typeface="+mn-ea"/>
                <a:cs typeface="+mn-cs"/>
              </a:rPr>
              <a:t>• Something they have done that they think no one else taking the course has done </a:t>
            </a:r>
          </a:p>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endParaRPr kumimoji="0" lang="en-US" sz="1100" b="0" i="0" u="none" strike="noStrike" kern="1200" cap="none" spc="0" normalizeH="0" baseline="0" noProof="0" dirty="0">
              <a:ln>
                <a:noFill/>
              </a:ln>
              <a:solidFill>
                <a:srgbClr val="000000"/>
              </a:solidFill>
              <a:effectLst/>
              <a:uLnTx/>
              <a:uFillTx/>
              <a:latin typeface="Arial" pitchFamily="34"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r>
              <a:rPr kumimoji="0" lang="en-US" sz="1100" b="1" i="0" u="none" strike="noStrike" kern="1200" cap="none" spc="0" normalizeH="0" baseline="0" noProof="0" dirty="0">
                <a:ln>
                  <a:noFill/>
                </a:ln>
                <a:solidFill>
                  <a:srgbClr val="000000"/>
                </a:solidFill>
                <a:effectLst/>
                <a:uLnTx/>
                <a:uFillTx/>
                <a:latin typeface="Arial" pitchFamily="34" charset="0"/>
                <a:ea typeface="+mn-ea"/>
                <a:cs typeface="+mn-cs"/>
              </a:rPr>
              <a:t>Call on participants </a:t>
            </a:r>
            <a:r>
              <a:rPr kumimoji="0" lang="en-US" sz="1100" b="0" i="0" u="none" strike="noStrike" kern="1200" cap="none" spc="0" normalizeH="0" baseline="0" noProof="0" dirty="0">
                <a:ln>
                  <a:noFill/>
                </a:ln>
                <a:solidFill>
                  <a:srgbClr val="000000"/>
                </a:solidFill>
                <a:effectLst/>
                <a:uLnTx/>
                <a:uFillTx/>
                <a:latin typeface="Arial" pitchFamily="34" charset="0"/>
                <a:ea typeface="+mn-ea"/>
                <a:cs typeface="+mn-cs"/>
              </a:rPr>
              <a:t>one by one to provide their role or position and thing they have done that they think no one else in the training has done.  	</a:t>
            </a:r>
          </a:p>
          <a:p>
            <a:pPr marL="0" marR="0" lvl="0" indent="0" algn="l" defTabSz="914400" rtl="0" eaLnBrk="1" fontAlgn="base" latinLnBrk="0" hangingPunct="1">
              <a:lnSpc>
                <a:spcPct val="100000"/>
              </a:lnSpc>
              <a:spcBef>
                <a:spcPct val="30000"/>
              </a:spcBef>
              <a:spcAft>
                <a:spcPct val="0"/>
              </a:spcAft>
              <a:buClrTx/>
              <a:buSzTx/>
              <a:buFontTx/>
              <a:buNone/>
              <a:tabLst>
                <a:tab pos="228600" algn="l"/>
                <a:tab pos="457200" algn="l"/>
                <a:tab pos="685800" algn="l"/>
                <a:tab pos="914400" algn="l"/>
              </a:tabLst>
              <a:defRPr/>
            </a:pP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(The large-group introduction activity is on the next slide. Please use </a:t>
            </a:r>
            <a:r>
              <a:rPr kumimoji="0" lang="en-US" sz="1100" b="0" i="1" u="none" strike="noStrike" kern="1200" cap="none" spc="0" normalizeH="0" baseline="0" noProof="0" dirty="0">
                <a:ln>
                  <a:noFill/>
                </a:ln>
                <a:solidFill>
                  <a:srgbClr val="000000"/>
                </a:solidFill>
                <a:effectLst/>
                <a:uLnTx/>
                <a:uFillTx/>
                <a:latin typeface="Arial" charset="0"/>
                <a:ea typeface="+mn-ea"/>
                <a:cs typeface="+mn-cs"/>
              </a:rPr>
              <a:t>either</a:t>
            </a:r>
            <a:r>
              <a:rPr kumimoji="0" lang="en-US" sz="1100" b="0" i="0" u="none" strike="noStrike" kern="1200" cap="none" spc="0" normalizeH="0" baseline="0" noProof="0" dirty="0">
                <a:ln>
                  <a:noFill/>
                </a:ln>
                <a:solidFill>
                  <a:srgbClr val="000000"/>
                </a:solidFill>
                <a:effectLst/>
                <a:uLnTx/>
                <a:uFillTx/>
                <a:latin typeface="Arial" charset="0"/>
                <a:ea typeface="+mn-ea"/>
                <a:cs typeface="+mn-cs"/>
              </a:rPr>
              <a:t> slide 4 </a:t>
            </a:r>
            <a:r>
              <a:rPr kumimoji="0" lang="en-US" sz="1100" b="0" i="1" u="none" strike="noStrike" kern="1200" cap="none" spc="0" normalizeH="0" baseline="0" noProof="0" dirty="0">
                <a:ln>
                  <a:noFill/>
                </a:ln>
                <a:solidFill>
                  <a:srgbClr val="000000"/>
                </a:solidFill>
                <a:effectLst/>
                <a:uLnTx/>
                <a:uFillTx/>
                <a:latin typeface="Arial" charset="0"/>
                <a:ea typeface="+mn-ea"/>
                <a:cs typeface="+mn-cs"/>
              </a:rPr>
              <a:t>or</a:t>
            </a:r>
            <a:r>
              <a:rPr kumimoji="0" lang="en-US" sz="1100" b="0" i="0" u="none" strike="noStrike" kern="1200" cap="none" spc="0" normalizeH="0" baseline="0" noProof="0" dirty="0">
                <a:ln>
                  <a:noFill/>
                </a:ln>
                <a:solidFill>
                  <a:srgbClr val="000000"/>
                </a:solidFill>
                <a:effectLst/>
                <a:uLnTx/>
                <a:uFillTx/>
                <a:latin typeface="Arial" charset="0"/>
                <a:ea typeface="+mn-ea"/>
                <a:cs typeface="+mn-cs"/>
              </a:rPr>
              <a:t> slide 5 for introductions.)</a:t>
            </a:r>
          </a:p>
          <a:p>
            <a:endParaRPr lang="en-US" dirty="0"/>
          </a:p>
        </p:txBody>
      </p:sp>
      <p:sp>
        <p:nvSpPr>
          <p:cNvPr id="4" name="Slide Number Placeholder 3"/>
          <p:cNvSpPr>
            <a:spLocks noGrp="1"/>
          </p:cNvSpPr>
          <p:nvPr>
            <p:ph type="sldNum" sz="quarter" idx="10"/>
          </p:nvPr>
        </p:nvSpPr>
        <p:spPr/>
        <p:txBody>
          <a:bodyPr/>
          <a:lstStyle/>
          <a:p>
            <a:pPr>
              <a:defRPr/>
            </a:pPr>
            <a:fld id="{6364DE3E-567B-48BA-B927-2407C464B873}" type="slidenum">
              <a:rPr lang="en-US" smtClean="0"/>
              <a:pPr>
                <a:defRPr/>
              </a:pPr>
              <a:t>4</a:t>
            </a:fld>
            <a:endParaRPr lang="en-US" dirty="0"/>
          </a:p>
        </p:txBody>
      </p:sp>
    </p:spTree>
    <p:extLst>
      <p:ext uri="{BB962C8B-B14F-4D97-AF65-F5344CB8AC3E}">
        <p14:creationId xmlns:p14="http://schemas.microsoft.com/office/powerpoint/2010/main" val="2929368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r>
              <a:rPr kumimoji="0" lang="en-US" sz="1100" b="1" i="0" u="none" strike="noStrike" kern="1200" cap="none" spc="0" normalizeH="0" baseline="0" noProof="0" dirty="0">
                <a:ln>
                  <a:noFill/>
                </a:ln>
                <a:solidFill>
                  <a:srgbClr val="000000"/>
                </a:solidFill>
                <a:effectLst/>
                <a:uLnTx/>
                <a:uFillTx/>
                <a:latin typeface="Arial" charset="0"/>
                <a:ea typeface="+mn-ea"/>
                <a:cs typeface="+mn-cs"/>
              </a:rPr>
              <a:t>Transition</a:t>
            </a:r>
            <a:r>
              <a:rPr kumimoji="0" lang="en-US" sz="1100" b="0" i="0" u="none" strike="noStrike" kern="1200" cap="none" spc="0" normalizeH="0" baseline="0" noProof="0" dirty="0">
                <a:ln>
                  <a:noFill/>
                </a:ln>
                <a:solidFill>
                  <a:srgbClr val="000000"/>
                </a:solidFill>
                <a:effectLst/>
                <a:uLnTx/>
                <a:uFillTx/>
                <a:latin typeface="Arial" charset="0"/>
                <a:ea typeface="+mn-ea"/>
                <a:cs typeface="+mn-cs"/>
              </a:rPr>
              <a:t> to introductions.</a:t>
            </a:r>
          </a:p>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r>
              <a:rPr kumimoji="0" lang="en-US" sz="1100" b="1" i="0" u="none" strike="noStrike" kern="1200" cap="none" spc="0" normalizeH="0" baseline="0" noProof="0" dirty="0">
                <a:ln>
                  <a:noFill/>
                </a:ln>
                <a:solidFill>
                  <a:srgbClr val="000000"/>
                </a:solidFill>
                <a:effectLst/>
                <a:uLnTx/>
                <a:uFillTx/>
                <a:latin typeface="Arial" pitchFamily="34" charset="0"/>
                <a:ea typeface="+mn-ea"/>
                <a:cs typeface="+mn-cs"/>
              </a:rPr>
              <a:t>Ask</a:t>
            </a:r>
            <a:r>
              <a:rPr kumimoji="0" lang="en-US" sz="1100" b="0" i="0" u="none" strike="noStrike" kern="1200" cap="none" spc="0" normalizeH="0" baseline="0" noProof="0" dirty="0">
                <a:ln>
                  <a:noFill/>
                </a:ln>
                <a:solidFill>
                  <a:srgbClr val="000000"/>
                </a:solidFill>
                <a:effectLst/>
                <a:uLnTx/>
                <a:uFillTx/>
                <a:latin typeface="Arial" pitchFamily="34" charset="0"/>
                <a:ea typeface="+mn-ea"/>
                <a:cs typeface="+mn-cs"/>
              </a:rPr>
              <a:t> participants to answer one of these questions via chat:</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tab pos="228600" algn="l"/>
                <a:tab pos="457200" algn="l"/>
                <a:tab pos="685800" algn="l"/>
                <a:tab pos="914400" algn="l"/>
              </a:tabLst>
              <a:defRPr/>
            </a:pPr>
            <a:r>
              <a:rPr kumimoji="0" lang="en-US" sz="1100" b="0" i="0" u="none" strike="noStrike" kern="1200" cap="none" spc="0" normalizeH="0" baseline="0" noProof="0" dirty="0">
                <a:ln>
                  <a:noFill/>
                </a:ln>
                <a:solidFill>
                  <a:srgbClr val="000000"/>
                </a:solidFill>
                <a:effectLst/>
                <a:uLnTx/>
                <a:uFillTx/>
                <a:latin typeface="Arial" pitchFamily="34" charset="0"/>
                <a:ea typeface="+mn-ea"/>
                <a:cs typeface="+mn-cs"/>
              </a:rPr>
              <a:t>What is one thing you are hoping to learn about in this course?</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tab pos="228600" algn="l"/>
                <a:tab pos="457200" algn="l"/>
                <a:tab pos="685800" algn="l"/>
                <a:tab pos="914400" algn="l"/>
              </a:tabLst>
              <a:defRPr/>
            </a:pPr>
            <a:r>
              <a:rPr kumimoji="0" lang="en-US" sz="1100" b="0" i="0" u="none" strike="noStrike" kern="1200" cap="none" spc="0" normalizeH="0" baseline="0" noProof="0" dirty="0">
                <a:ln>
                  <a:noFill/>
                </a:ln>
                <a:solidFill>
                  <a:srgbClr val="000000"/>
                </a:solidFill>
                <a:effectLst/>
                <a:uLnTx/>
                <a:uFillTx/>
                <a:latin typeface="Arial" pitchFamily="34" charset="0"/>
                <a:ea typeface="+mn-ea"/>
                <a:cs typeface="+mn-cs"/>
              </a:rPr>
              <a:t>What are two things you’re grateful for that begin with your initials?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tab pos="228600" algn="l"/>
                <a:tab pos="457200" algn="l"/>
                <a:tab pos="685800" algn="l"/>
                <a:tab pos="914400" algn="l"/>
              </a:tabLst>
              <a:defRPr/>
            </a:pPr>
            <a:endParaRPr kumimoji="0" lang="en-US" sz="1100" b="0" i="0" u="none" strike="noStrike" kern="1200" cap="none" spc="0" normalizeH="0" baseline="0" noProof="0" dirty="0">
              <a:ln>
                <a:noFill/>
              </a:ln>
              <a:solidFill>
                <a:srgbClr val="000000"/>
              </a:solidFill>
              <a:effectLst/>
              <a:uLnTx/>
              <a:uFillTx/>
              <a:latin typeface="Arial" pitchFamily="34"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tab pos="228600" algn="l"/>
                <a:tab pos="457200" algn="l"/>
                <a:tab pos="685800" algn="l"/>
                <a:tab pos="914400" algn="l"/>
              </a:tabLst>
              <a:defRPr/>
            </a:pPr>
            <a:r>
              <a:rPr kumimoji="0" lang="en-US" sz="1100" b="1" i="0" u="none" strike="noStrike" kern="1200" cap="none" spc="0" normalizeH="0" baseline="0" noProof="0" dirty="0">
                <a:ln>
                  <a:noFill/>
                </a:ln>
                <a:solidFill>
                  <a:srgbClr val="000000"/>
                </a:solidFill>
                <a:effectLst/>
                <a:uLnTx/>
                <a:uFillTx/>
                <a:latin typeface="Arial" pitchFamily="34" charset="0"/>
                <a:ea typeface="+mn-ea"/>
                <a:cs typeface="+mn-cs"/>
              </a:rPr>
              <a:t>Comment </a:t>
            </a:r>
            <a:r>
              <a:rPr kumimoji="0" lang="en-US" sz="1100" b="0" i="0" u="none" strike="noStrike" kern="1200" cap="none" spc="0" normalizeH="0" baseline="0" noProof="0" dirty="0">
                <a:ln>
                  <a:noFill/>
                </a:ln>
                <a:solidFill>
                  <a:srgbClr val="000000"/>
                </a:solidFill>
                <a:effectLst/>
                <a:uLnTx/>
                <a:uFillTx/>
                <a:latin typeface="Arial" pitchFamily="34" charset="0"/>
                <a:ea typeface="+mn-ea"/>
                <a:cs typeface="+mn-cs"/>
              </a:rPr>
              <a:t>on results, noting any interesting trends. </a:t>
            </a:r>
          </a:p>
          <a:p>
            <a:endParaRPr lang="en-US" dirty="0"/>
          </a:p>
        </p:txBody>
      </p:sp>
      <p:sp>
        <p:nvSpPr>
          <p:cNvPr id="4" name="Slide Number Placeholder 3"/>
          <p:cNvSpPr>
            <a:spLocks noGrp="1"/>
          </p:cNvSpPr>
          <p:nvPr>
            <p:ph type="sldNum" sz="quarter" idx="10"/>
          </p:nvPr>
        </p:nvSpPr>
        <p:spPr/>
        <p:txBody>
          <a:bodyPr/>
          <a:lstStyle/>
          <a:p>
            <a:pPr>
              <a:defRPr/>
            </a:pPr>
            <a:fld id="{6364DE3E-567B-48BA-B927-2407C464B873}" type="slidenum">
              <a:rPr lang="en-US" smtClean="0"/>
              <a:pPr>
                <a:defRPr/>
              </a:pPr>
              <a:t>5</a:t>
            </a:fld>
            <a:endParaRPr lang="en-US" dirty="0"/>
          </a:p>
        </p:txBody>
      </p:sp>
    </p:spTree>
    <p:extLst>
      <p:ext uri="{BB962C8B-B14F-4D97-AF65-F5344CB8AC3E}">
        <p14:creationId xmlns:p14="http://schemas.microsoft.com/office/powerpoint/2010/main" val="3384044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The purpose of this activity is to provide an opportunity for team building early in the training.  </a:t>
            </a:r>
          </a:p>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endParaRPr kumimoji="0" lang="en-US" sz="1100" b="1"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r>
              <a:rPr kumimoji="0" lang="en-US" sz="1100" b="1" i="0" u="none" strike="noStrike" kern="1200" cap="none" spc="0" normalizeH="0" baseline="0" noProof="0" dirty="0">
                <a:ln>
                  <a:noFill/>
                </a:ln>
                <a:solidFill>
                  <a:srgbClr val="000000"/>
                </a:solidFill>
                <a:effectLst/>
                <a:uLnTx/>
                <a:uFillTx/>
                <a:latin typeface="Arial" charset="0"/>
                <a:ea typeface="+mn-ea"/>
                <a:cs typeface="+mn-cs"/>
              </a:rPr>
              <a:t>Ask </a:t>
            </a:r>
            <a:r>
              <a:rPr kumimoji="0" lang="en-US" sz="1100" b="0" i="0" u="none" strike="noStrike" kern="1200" cap="none" spc="0" normalizeH="0" baseline="0" noProof="0" dirty="0">
                <a:ln>
                  <a:noFill/>
                </a:ln>
                <a:solidFill>
                  <a:srgbClr val="000000"/>
                </a:solidFill>
                <a:effectLst/>
                <a:uLnTx/>
                <a:uFillTx/>
                <a:latin typeface="Arial" charset="0"/>
                <a:ea typeface="+mn-ea"/>
                <a:cs typeface="+mn-cs"/>
              </a:rPr>
              <a:t>participants make a list of 20 things they do to have fun, using the worksheet on page 2 in their Participant Workbooks. While 20 things may seem like a lot, encourage them to think hard and be creative, and they can certainly come up with at least that many. It also may help to be specific. For example, instead of listing “reading,” a participant could write the many genres and authors he or she likes to read, e.g., “reading science fiction,” “reading books by Isaac Asimov,” “reading comic books,” etc. They do not need to limit themselves to things they can do during physical distancing orders and practices related to COVID-19. (5 minutes) </a:t>
            </a:r>
          </a:p>
          <a:p>
            <a:endParaRPr lang="en-US" dirty="0"/>
          </a:p>
        </p:txBody>
      </p:sp>
      <p:sp>
        <p:nvSpPr>
          <p:cNvPr id="4" name="Slide Number Placeholder 3"/>
          <p:cNvSpPr>
            <a:spLocks noGrp="1"/>
          </p:cNvSpPr>
          <p:nvPr>
            <p:ph type="sldNum" sz="quarter" idx="10"/>
          </p:nvPr>
        </p:nvSpPr>
        <p:spPr/>
        <p:txBody>
          <a:bodyPr/>
          <a:lstStyle/>
          <a:p>
            <a:pPr>
              <a:defRPr/>
            </a:pPr>
            <a:fld id="{6364DE3E-567B-48BA-B927-2407C464B873}" type="slidenum">
              <a:rPr lang="en-US" smtClean="0"/>
              <a:pPr>
                <a:defRPr/>
              </a:pPr>
              <a:t>6</a:t>
            </a:fld>
            <a:endParaRPr lang="en-US" dirty="0"/>
          </a:p>
        </p:txBody>
      </p:sp>
    </p:spTree>
    <p:extLst>
      <p:ext uri="{BB962C8B-B14F-4D97-AF65-F5344CB8AC3E}">
        <p14:creationId xmlns:p14="http://schemas.microsoft.com/office/powerpoint/2010/main" val="1249762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Rot="1" noChangeAspect="1" noChangeArrowheads="1" noTextEdit="1"/>
          </p:cNvSpPr>
          <p:nvPr>
            <p:ph type="sldImg"/>
          </p:nvPr>
        </p:nvSpPr>
        <p:spPr>
          <a:xfrm>
            <a:off x="2622550" y="522288"/>
            <a:ext cx="3860800" cy="2171700"/>
          </a:xfrm>
          <a:ln/>
        </p:spPr>
      </p:sp>
      <p:sp>
        <p:nvSpPr>
          <p:cNvPr id="220163" name="Rectangle 3"/>
          <p:cNvSpPr>
            <a:spLocks noGrp="1" noChangeArrowheads="1"/>
          </p:cNvSpPr>
          <p:nvPr>
            <p:ph type="body" idx="1"/>
          </p:nvPr>
        </p:nvSpPr>
        <p:spPr>
          <a:noFill/>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Arial" charset="0"/>
                <a:ea typeface="+mn-ea"/>
                <a:cs typeface="+mn-cs"/>
              </a:rPr>
              <a:t>Conduct </a:t>
            </a:r>
            <a:r>
              <a:rPr kumimoji="0" lang="en-US" sz="1100" b="0" i="0" u="none" strike="noStrike" kern="1200" cap="none" spc="0" normalizeH="0" baseline="0" noProof="0" dirty="0">
                <a:ln>
                  <a:noFill/>
                </a:ln>
                <a:solidFill>
                  <a:srgbClr val="000000"/>
                </a:solidFill>
                <a:effectLst/>
                <a:uLnTx/>
                <a:uFillTx/>
                <a:latin typeface="Arial" charset="0"/>
                <a:ea typeface="+mn-ea"/>
                <a:cs typeface="+mn-cs"/>
              </a:rPr>
              <a:t>a poll of participants regarding their top three to five favorite fun activities. If the training is being delivered through Zoom and participants do not have the Zoom application, ask that they type their answers into the chat box.</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Arial" charset="0"/>
                <a:ea typeface="+mn-ea"/>
                <a:cs typeface="+mn-cs"/>
              </a:rPr>
              <a:t>Present and comment </a:t>
            </a:r>
            <a:r>
              <a:rPr kumimoji="0" lang="en-US" sz="1100" b="0" i="0" u="none" strike="noStrike" kern="1200" cap="none" spc="0" normalizeH="0" baseline="0" noProof="0" dirty="0">
                <a:ln>
                  <a:noFill/>
                </a:ln>
                <a:solidFill>
                  <a:srgbClr val="000000"/>
                </a:solidFill>
                <a:effectLst/>
                <a:uLnTx/>
                <a:uFillTx/>
                <a:latin typeface="Arial" charset="0"/>
                <a:ea typeface="+mn-ea"/>
                <a:cs typeface="+mn-cs"/>
              </a:rPr>
              <a:t>on</a:t>
            </a:r>
            <a:r>
              <a:rPr kumimoji="0" lang="en-US" sz="1100" b="1" i="0" u="none" strike="noStrike" kern="1200" cap="none" spc="0" normalizeH="0" baseline="0" noProof="0" dirty="0">
                <a:ln>
                  <a:noFill/>
                </a:ln>
                <a:solidFill>
                  <a:srgbClr val="000000"/>
                </a:solidFill>
                <a:effectLst/>
                <a:uLnTx/>
                <a:uFillTx/>
                <a:latin typeface="Arial" charset="0"/>
                <a:ea typeface="+mn-ea"/>
                <a:cs typeface="+mn-cs"/>
              </a:rPr>
              <a:t> </a:t>
            </a:r>
            <a:r>
              <a:rPr kumimoji="0" lang="en-US" sz="1100" b="0" i="0" u="none" strike="noStrike" kern="1200" cap="none" spc="0" normalizeH="0" baseline="0" noProof="0" dirty="0">
                <a:ln>
                  <a:noFill/>
                </a:ln>
                <a:solidFill>
                  <a:srgbClr val="000000"/>
                </a:solidFill>
                <a:effectLst/>
                <a:uLnTx/>
                <a:uFillTx/>
                <a:latin typeface="Arial" charset="0"/>
                <a:ea typeface="+mn-ea"/>
                <a:cs typeface="+mn-cs"/>
              </a:rPr>
              <a:t>the results, highlighting any trends. If you’d like, you might ask people who chose “other” what their activities were.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532423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i="0" u="none" strike="noStrike" kern="1200" baseline="0" dirty="0">
                <a:solidFill>
                  <a:schemeClr val="tx1"/>
                </a:solidFill>
                <a:latin typeface="Arial" charset="0"/>
                <a:ea typeface="+mn-ea"/>
                <a:cs typeface="+mn-cs"/>
              </a:rPr>
              <a:t>Summarize </a:t>
            </a:r>
            <a:r>
              <a:rPr lang="en-US" sz="1100" b="0" i="0" u="none" strike="noStrike" kern="1200" baseline="0" dirty="0">
                <a:solidFill>
                  <a:schemeClr val="tx1"/>
                </a:solidFill>
                <a:latin typeface="Arial" charset="0"/>
                <a:ea typeface="+mn-ea"/>
                <a:cs typeface="+mn-cs"/>
              </a:rPr>
              <a:t>what participants just did in this activity—they came up with ideas that can help them with self-care, as an element of self-care is making sure to take part in activities you enjoy. This is also an activity that they can use with disaster survivors, to help them come up with their own self-care lists. </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Bring the conversation to a close, and </a:t>
            </a:r>
            <a:r>
              <a:rPr lang="en-US" sz="1100" b="1" i="0" u="none" strike="noStrike" kern="1200" baseline="0" dirty="0">
                <a:solidFill>
                  <a:schemeClr val="tx1"/>
                </a:solidFill>
                <a:latin typeface="Arial" charset="0"/>
                <a:ea typeface="+mn-ea"/>
                <a:cs typeface="+mn-cs"/>
              </a:rPr>
              <a:t>transition </a:t>
            </a:r>
            <a:r>
              <a:rPr lang="en-US" sz="1100" b="0" i="0" u="none" strike="noStrike" kern="1200" baseline="0" dirty="0">
                <a:solidFill>
                  <a:schemeClr val="tx1"/>
                </a:solidFill>
                <a:latin typeface="Arial" charset="0"/>
                <a:ea typeface="+mn-ea"/>
                <a:cs typeface="+mn-cs"/>
              </a:rPr>
              <a:t>to the next section on course objectives, agenda, and norms.</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6364DE3E-567B-48BA-B927-2407C464B873}" type="slidenum">
              <a:rPr lang="en-US" smtClean="0"/>
              <a:pPr>
                <a:defRPr/>
              </a:pPr>
              <a:t>8</a:t>
            </a:fld>
            <a:endParaRPr lang="en-US" dirty="0"/>
          </a:p>
        </p:txBody>
      </p:sp>
    </p:spTree>
    <p:extLst>
      <p:ext uri="{BB962C8B-B14F-4D97-AF65-F5344CB8AC3E}">
        <p14:creationId xmlns:p14="http://schemas.microsoft.com/office/powerpoint/2010/main" val="3173407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364DE3E-567B-48BA-B927-2407C464B873}" type="slidenum">
              <a:rPr lang="en-US" smtClean="0"/>
              <a:pPr>
                <a:defRPr/>
              </a:pPr>
              <a:t>9</a:t>
            </a:fld>
            <a:endParaRPr lang="en-US" dirty="0"/>
          </a:p>
        </p:txBody>
      </p:sp>
    </p:spTree>
    <p:extLst>
      <p:ext uri="{BB962C8B-B14F-4D97-AF65-F5344CB8AC3E}">
        <p14:creationId xmlns:p14="http://schemas.microsoft.com/office/powerpoint/2010/main" val="18015992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defTabSz="912813" eaLnBrk="0" hangingPunct="0">
              <a:defRPr u="sng">
                <a:solidFill>
                  <a:schemeClr val="tx1"/>
                </a:solidFill>
                <a:latin typeface="Arial" charset="0"/>
              </a:defRPr>
            </a:lvl1pPr>
            <a:lvl2pPr marL="742950" indent="-285750" defTabSz="912813" eaLnBrk="0" hangingPunct="0">
              <a:defRPr u="sng">
                <a:solidFill>
                  <a:schemeClr val="tx1"/>
                </a:solidFill>
                <a:latin typeface="Arial" charset="0"/>
              </a:defRPr>
            </a:lvl2pPr>
            <a:lvl3pPr marL="1143000" indent="-228600" defTabSz="912813" eaLnBrk="0" hangingPunct="0">
              <a:defRPr u="sng">
                <a:solidFill>
                  <a:schemeClr val="tx1"/>
                </a:solidFill>
                <a:latin typeface="Arial" charset="0"/>
              </a:defRPr>
            </a:lvl3pPr>
            <a:lvl4pPr marL="1600200" indent="-228600" defTabSz="912813" eaLnBrk="0" hangingPunct="0">
              <a:defRPr u="sng">
                <a:solidFill>
                  <a:schemeClr val="tx1"/>
                </a:solidFill>
                <a:latin typeface="Arial" charset="0"/>
              </a:defRPr>
            </a:lvl4pPr>
            <a:lvl5pPr marL="2057400" indent="-228600" defTabSz="912813" eaLnBrk="0" hangingPunct="0">
              <a:defRPr u="sng">
                <a:solidFill>
                  <a:schemeClr val="tx1"/>
                </a:solidFill>
                <a:latin typeface="Arial" charset="0"/>
              </a:defRPr>
            </a:lvl5pPr>
            <a:lvl6pPr marL="2514600" indent="-228600" algn="ctr" defTabSz="912813" eaLnBrk="0" fontAlgn="base" hangingPunct="0">
              <a:spcBef>
                <a:spcPct val="0"/>
              </a:spcBef>
              <a:spcAft>
                <a:spcPct val="0"/>
              </a:spcAft>
              <a:defRPr u="sng">
                <a:solidFill>
                  <a:schemeClr val="tx1"/>
                </a:solidFill>
                <a:latin typeface="Arial" charset="0"/>
              </a:defRPr>
            </a:lvl6pPr>
            <a:lvl7pPr marL="2971800" indent="-228600" algn="ctr" defTabSz="912813" eaLnBrk="0" fontAlgn="base" hangingPunct="0">
              <a:spcBef>
                <a:spcPct val="0"/>
              </a:spcBef>
              <a:spcAft>
                <a:spcPct val="0"/>
              </a:spcAft>
              <a:defRPr u="sng">
                <a:solidFill>
                  <a:schemeClr val="tx1"/>
                </a:solidFill>
                <a:latin typeface="Arial" charset="0"/>
              </a:defRPr>
            </a:lvl7pPr>
            <a:lvl8pPr marL="3429000" indent="-228600" algn="ctr" defTabSz="912813" eaLnBrk="0" fontAlgn="base" hangingPunct="0">
              <a:spcBef>
                <a:spcPct val="0"/>
              </a:spcBef>
              <a:spcAft>
                <a:spcPct val="0"/>
              </a:spcAft>
              <a:defRPr u="sng">
                <a:solidFill>
                  <a:schemeClr val="tx1"/>
                </a:solidFill>
                <a:latin typeface="Arial" charset="0"/>
              </a:defRPr>
            </a:lvl8pPr>
            <a:lvl9pPr marL="3886200" indent="-228600" algn="ctr" defTabSz="912813" eaLnBrk="0" fontAlgn="base" hangingPunct="0">
              <a:spcBef>
                <a:spcPct val="0"/>
              </a:spcBef>
              <a:spcAft>
                <a:spcPct val="0"/>
              </a:spcAft>
              <a:defRPr u="sng">
                <a:solidFill>
                  <a:schemeClr val="tx1"/>
                </a:solidFill>
                <a:latin typeface="Arial" charset="0"/>
              </a:defRPr>
            </a:lvl9pPr>
          </a:lstStyle>
          <a:p>
            <a:pPr eaLnBrk="1" hangingPunct="1"/>
            <a:r>
              <a:rPr lang="en-US" b="0" u="none" dirty="0"/>
              <a:t>  </a:t>
            </a:r>
            <a:endParaRPr lang="en-US" u="none" dirty="0"/>
          </a:p>
          <a:p>
            <a:pPr algn="l" eaLnBrk="1" hangingPunct="1"/>
            <a:r>
              <a:rPr lang="en-US" b="0" u="none" dirty="0"/>
              <a:t>CCP Trainer’s Toolkit  </a:t>
            </a:r>
          </a:p>
          <a:p>
            <a:pPr algn="l" eaLnBrk="1" hangingPunct="1"/>
            <a:r>
              <a:rPr lang="en-US" u="none" dirty="0"/>
              <a:t>RSP Midprogram Training</a:t>
            </a:r>
          </a:p>
          <a:p>
            <a:pPr eaLnBrk="1" hangingPunct="1"/>
            <a:r>
              <a:rPr lang="en-US" u="none" dirty="0"/>
              <a:t>  </a:t>
            </a:r>
            <a:fld id="{AA93C561-05F9-469A-B2FF-49D3D70A0A29}" type="slidenum">
              <a:rPr lang="en-US" sz="1000" b="0" u="none" smtClean="0"/>
              <a:pPr eaLnBrk="1" hangingPunct="1"/>
              <a:t>10</a:t>
            </a:fld>
            <a:endParaRPr lang="en-US" sz="1000" b="0" u="none" dirty="0"/>
          </a:p>
        </p:txBody>
      </p:sp>
      <p:sp>
        <p:nvSpPr>
          <p:cNvPr id="59395" name="Rectangle 2"/>
          <p:cNvSpPr>
            <a:spLocks noGrp="1" noRot="1" noChangeAspect="1" noChangeArrowheads="1" noTextEdit="1"/>
          </p:cNvSpPr>
          <p:nvPr>
            <p:ph type="sldImg"/>
          </p:nvPr>
        </p:nvSpPr>
        <p:spPr>
          <a:xfrm>
            <a:off x="820738" y="682625"/>
            <a:ext cx="5065712" cy="2849563"/>
          </a:xfrm>
          <a:ln/>
        </p:spPr>
      </p:sp>
      <p:sp>
        <p:nvSpPr>
          <p:cNvPr id="59396" name="Rectangle 3"/>
          <p:cNvSpPr>
            <a:spLocks noGrp="1" noChangeArrowheads="1"/>
          </p:cNvSpPr>
          <p:nvPr>
            <p:ph type="body" idx="1"/>
          </p:nvPr>
        </p:nvSpPr>
        <p:spPr>
          <a:noFill/>
        </p:spPr>
        <p:txBody>
          <a:bodyPr/>
          <a:lstStyle/>
          <a:p>
            <a:r>
              <a:rPr lang="en-US" b="0" dirty="0"/>
              <a:t>Adjust as needed to fit the actual timing of training delivery. The training is designed to last for 8 hours, but you may opt to deliver it in a few blocks of time over two days, several days, etc., depending on the needs of training participants. </a:t>
            </a:r>
            <a:endParaRPr lang="en-US" dirty="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r>
              <a:rPr lang="en-US" b="0" dirty="0"/>
              <a:t>Briefly review the guidelines for working together. </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6364DE3E-567B-48BA-B927-2407C464B873}" type="slidenum">
              <a:rPr lang="en-US" smtClean="0"/>
              <a:pPr>
                <a:defRPr/>
              </a:pPr>
              <a:t>11</a:t>
            </a:fld>
            <a:endParaRPr lang="en-US" dirty="0"/>
          </a:p>
        </p:txBody>
      </p:sp>
    </p:spTree>
    <p:extLst>
      <p:ext uri="{BB962C8B-B14F-4D97-AF65-F5344CB8AC3E}">
        <p14:creationId xmlns:p14="http://schemas.microsoft.com/office/powerpoint/2010/main" val="2925332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tab pos="228600" algn="l"/>
                <a:tab pos="457200" algn="l"/>
                <a:tab pos="685800" algn="l"/>
                <a:tab pos="914400" algn="l"/>
              </a:tabLst>
              <a:defRPr/>
            </a:pPr>
            <a:r>
              <a:rPr lang="en-US" sz="1100" b="1" i="0" u="none" strike="noStrike" kern="1200" baseline="0" dirty="0">
                <a:solidFill>
                  <a:schemeClr val="tx1"/>
                </a:solidFill>
                <a:latin typeface="Arial" charset="0"/>
                <a:ea typeface="+mn-ea"/>
                <a:cs typeface="+mn-cs"/>
              </a:rPr>
              <a:t>Introduce </a:t>
            </a:r>
            <a:r>
              <a:rPr lang="en-US" sz="1100" b="0" i="0" u="none" strike="noStrike" kern="1200" baseline="0" dirty="0">
                <a:solidFill>
                  <a:schemeClr val="tx1"/>
                </a:solidFill>
                <a:latin typeface="Arial" charset="0"/>
                <a:ea typeface="+mn-ea"/>
                <a:cs typeface="+mn-cs"/>
              </a:rPr>
              <a:t>this session by telling participants that we’re going to take some time to understand where their CCPs are now, talk about successes, think about possible future challenges, and begin thinking of ways to address the challenges. 	</a:t>
            </a:r>
          </a:p>
          <a:p>
            <a:pPr eaLnBrk="1" hangingPunct="1"/>
            <a:endParaRPr lang="en-US" dirty="0"/>
          </a:p>
          <a:p>
            <a:endParaRPr lang="en-US" dirty="0"/>
          </a:p>
        </p:txBody>
      </p:sp>
      <p:sp>
        <p:nvSpPr>
          <p:cNvPr id="4" name="Slide Number Placeholder 3"/>
          <p:cNvSpPr>
            <a:spLocks noGrp="1"/>
          </p:cNvSpPr>
          <p:nvPr>
            <p:ph type="sldNum" sz="quarter" idx="10"/>
          </p:nvPr>
        </p:nvSpPr>
        <p:spPr/>
        <p:txBody>
          <a:bodyPr/>
          <a:lstStyle/>
          <a:p>
            <a:pPr>
              <a:defRPr/>
            </a:pPr>
            <a:fld id="{6364DE3E-567B-48BA-B927-2407C464B873}" type="slidenum">
              <a:rPr lang="en-US" smtClean="0"/>
              <a:pPr>
                <a:defRPr/>
              </a:pPr>
              <a:t>12</a:t>
            </a:fld>
            <a:endParaRPr lang="en-US" dirty="0"/>
          </a:p>
        </p:txBody>
      </p:sp>
    </p:spTree>
    <p:extLst>
      <p:ext uri="{BB962C8B-B14F-4D97-AF65-F5344CB8AC3E}">
        <p14:creationId xmlns:p14="http://schemas.microsoft.com/office/powerpoint/2010/main" val="3745759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i="0" u="none" strike="noStrike" kern="1200" baseline="0" dirty="0">
                <a:solidFill>
                  <a:schemeClr val="tx1"/>
                </a:solidFill>
                <a:latin typeface="Arial" charset="0"/>
                <a:ea typeface="+mn-ea"/>
                <a:cs typeface="+mn-cs"/>
              </a:rPr>
              <a:t>Very briefly review </a:t>
            </a:r>
            <a:r>
              <a:rPr lang="en-US" sz="1100" b="0" i="0" u="none" strike="noStrike" kern="1200" baseline="0" dirty="0">
                <a:solidFill>
                  <a:schemeClr val="tx1"/>
                </a:solidFill>
                <a:latin typeface="Arial" charset="0"/>
                <a:ea typeface="+mn-ea"/>
                <a:cs typeface="+mn-cs"/>
              </a:rPr>
              <a:t>the typical CCP timeline:</a:t>
            </a:r>
          </a:p>
          <a:p>
            <a:endParaRPr lang="en-US" sz="1100" b="0" i="0" u="none" strike="noStrike" kern="1200" baseline="0" dirty="0">
              <a:solidFill>
                <a:schemeClr val="tx1"/>
              </a:solidFill>
              <a:latin typeface="Arial" charset="0"/>
              <a:ea typeface="+mn-ea"/>
              <a:cs typeface="+mn-cs"/>
            </a:endParaRP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 Immediate Services Program (ISP) funds services for up to 60 days from the date of the declaration. If a state, territory, or federally recognized tribal government has submitted an application for the Regular Services Program (RSP), the ISP may be extended for an additional 30 days while the RSP application is under review.</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 RSP application is due within 60 days of the major disaster declaration.</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RSPs last up to 9 months.	</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6364DE3E-567B-48BA-B927-2407C464B873}" type="slidenum">
              <a:rPr lang="en-US" smtClean="0"/>
              <a:pPr>
                <a:defRPr/>
              </a:pPr>
              <a:t>13</a:t>
            </a:fld>
            <a:endParaRPr lang="en-US" dirty="0"/>
          </a:p>
        </p:txBody>
      </p:sp>
    </p:spTree>
    <p:extLst>
      <p:ext uri="{BB962C8B-B14F-4D97-AF65-F5344CB8AC3E}">
        <p14:creationId xmlns:p14="http://schemas.microsoft.com/office/powerpoint/2010/main" val="34139781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i="0" u="none" strike="noStrike" kern="1200" baseline="0" dirty="0">
                <a:solidFill>
                  <a:schemeClr val="tx1"/>
                </a:solidFill>
                <a:latin typeface="Arial" charset="0"/>
                <a:ea typeface="+mn-ea"/>
                <a:cs typeface="+mn-cs"/>
              </a:rPr>
              <a:t>Introduce </a:t>
            </a:r>
            <a:r>
              <a:rPr lang="en-US" sz="1100" b="0" i="0" u="none" strike="noStrike" kern="1200" baseline="0" dirty="0">
                <a:solidFill>
                  <a:schemeClr val="tx1"/>
                </a:solidFill>
                <a:latin typeface="Arial" charset="0"/>
                <a:ea typeface="+mn-ea"/>
                <a:cs typeface="+mn-cs"/>
              </a:rPr>
              <a:t>this list of typical RSP goals and objectives. </a:t>
            </a:r>
            <a:r>
              <a:rPr lang="en-US" sz="1100" b="1" i="0" u="none" strike="noStrike" kern="1200" baseline="0" dirty="0">
                <a:solidFill>
                  <a:schemeClr val="tx1"/>
                </a:solidFill>
                <a:latin typeface="Arial" charset="0"/>
                <a:ea typeface="+mn-ea"/>
                <a:cs typeface="+mn-cs"/>
              </a:rPr>
              <a:t>Clarify </a:t>
            </a:r>
            <a:r>
              <a:rPr lang="en-US" sz="1100" b="0" i="0" u="none" strike="noStrike" kern="1200" baseline="0" dirty="0">
                <a:solidFill>
                  <a:schemeClr val="tx1"/>
                </a:solidFill>
                <a:latin typeface="Arial" charset="0"/>
                <a:ea typeface="+mn-ea"/>
                <a:cs typeface="+mn-cs"/>
              </a:rPr>
              <a:t>what is meant by each one—a focus on the following areas: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Ongoing needs assessment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tab pos="228600" algn="l"/>
                <a:tab pos="457200" algn="l"/>
                <a:tab pos="685800" algn="l"/>
                <a:tab pos="914400" algn="l"/>
              </a:tabLst>
              <a:defRPr/>
            </a:pPr>
            <a:r>
              <a:rPr lang="en-US" dirty="0"/>
              <a:t>Ongoing provision of the full range of CCP services, from individual and family services to group crisis counseling and public education to media messaging and public service announcements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Fostering of individual and community resilience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Identification of special populations and targeted outreach to them</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Community networking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Assessment and referral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Resource linkage </a:t>
            </a:r>
          </a:p>
          <a:p>
            <a:pPr marL="171450" indent="-171450" eaLnBrk="1" hangingPunct="1">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6364DE3E-567B-48BA-B927-2407C464B873}" type="slidenum">
              <a:rPr lang="en-US" smtClean="0"/>
              <a:pPr>
                <a:defRPr/>
              </a:pPr>
              <a:t>14</a:t>
            </a:fld>
            <a:endParaRPr lang="en-US" dirty="0"/>
          </a:p>
        </p:txBody>
      </p:sp>
    </p:spTree>
    <p:extLst>
      <p:ext uri="{BB962C8B-B14F-4D97-AF65-F5344CB8AC3E}">
        <p14:creationId xmlns:p14="http://schemas.microsoft.com/office/powerpoint/2010/main" val="38707143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tab pos="228600" algn="l"/>
                <a:tab pos="457200" algn="l"/>
                <a:tab pos="685800" algn="l"/>
                <a:tab pos="914400" algn="l"/>
              </a:tabLst>
              <a:defRPr/>
            </a:pPr>
            <a:r>
              <a:rPr lang="en-US" sz="1100" b="1" i="0" u="none" strike="noStrike" kern="1200" baseline="0" dirty="0">
                <a:solidFill>
                  <a:schemeClr val="tx1"/>
                </a:solidFill>
                <a:latin typeface="Arial" charset="0"/>
                <a:ea typeface="+mn-ea"/>
                <a:cs typeface="+mn-cs"/>
              </a:rPr>
              <a:t>Continue </a:t>
            </a:r>
            <a:r>
              <a:rPr lang="en-US" sz="1100" b="0" i="0" u="none" strike="noStrike" kern="1200" baseline="0" dirty="0">
                <a:solidFill>
                  <a:schemeClr val="tx1"/>
                </a:solidFill>
                <a:latin typeface="Arial" charset="0"/>
                <a:ea typeface="+mn-ea"/>
                <a:cs typeface="+mn-cs"/>
              </a:rPr>
              <a:t>to review typical RSP goals and objectives. </a:t>
            </a:r>
            <a:r>
              <a:rPr lang="en-US" sz="1100" b="1" i="0" u="none" strike="noStrike" kern="1200" baseline="0" dirty="0">
                <a:solidFill>
                  <a:schemeClr val="tx1"/>
                </a:solidFill>
                <a:latin typeface="Arial" charset="0"/>
                <a:ea typeface="+mn-ea"/>
                <a:cs typeface="+mn-cs"/>
              </a:rPr>
              <a:t>Clarify </a:t>
            </a:r>
            <a:r>
              <a:rPr lang="en-US" sz="1100" b="0" i="0" u="none" strike="noStrike" kern="1200" baseline="0" dirty="0">
                <a:solidFill>
                  <a:schemeClr val="tx1"/>
                </a:solidFill>
                <a:latin typeface="Arial" charset="0"/>
                <a:ea typeface="+mn-ea"/>
                <a:cs typeface="+mn-cs"/>
              </a:rPr>
              <a:t>what is meant by each one: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Reassessment of training needs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Continued stress management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Analysis and use of program data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Comprehensive quality assurance process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Program legacy for individuals, community, and staff </a:t>
            </a:r>
          </a:p>
          <a:p>
            <a:pPr marL="171450" indent="-171450">
              <a:buFont typeface="Arial" panose="020B0604020202020204" pitchFamily="34" charset="0"/>
              <a:buChar char="•"/>
            </a:pPr>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	</a:t>
            </a:r>
          </a:p>
          <a:p>
            <a:pPr marL="171450" indent="-171450">
              <a:buFont typeface="Arial" panose="020B0604020202020204" pitchFamily="34" charset="0"/>
              <a:buChar char="•"/>
            </a:pPr>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	</a:t>
            </a:r>
          </a:p>
          <a:p>
            <a:pPr eaLnBrk="1" hangingPunct="1"/>
            <a:endParaRPr lang="en-US" dirty="0"/>
          </a:p>
          <a:p>
            <a:endParaRPr lang="en-US" dirty="0"/>
          </a:p>
        </p:txBody>
      </p:sp>
      <p:sp>
        <p:nvSpPr>
          <p:cNvPr id="4" name="Slide Number Placeholder 3"/>
          <p:cNvSpPr>
            <a:spLocks noGrp="1"/>
          </p:cNvSpPr>
          <p:nvPr>
            <p:ph type="sldNum" sz="quarter" idx="10"/>
          </p:nvPr>
        </p:nvSpPr>
        <p:spPr/>
        <p:txBody>
          <a:bodyPr/>
          <a:lstStyle/>
          <a:p>
            <a:pPr>
              <a:defRPr/>
            </a:pPr>
            <a:fld id="{6364DE3E-567B-48BA-B927-2407C464B873}" type="slidenum">
              <a:rPr lang="en-US" smtClean="0"/>
              <a:pPr>
                <a:defRPr/>
              </a:pPr>
              <a:t>15</a:t>
            </a:fld>
            <a:endParaRPr lang="en-US" dirty="0"/>
          </a:p>
        </p:txBody>
      </p:sp>
    </p:spTree>
    <p:extLst>
      <p:ext uri="{BB962C8B-B14F-4D97-AF65-F5344CB8AC3E}">
        <p14:creationId xmlns:p14="http://schemas.microsoft.com/office/powerpoint/2010/main" val="41896407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0" i="0" u="none" strike="noStrike" kern="1200" baseline="0" dirty="0">
                <a:solidFill>
                  <a:schemeClr val="tx1"/>
                </a:solidFill>
                <a:latin typeface="Arial" charset="0"/>
                <a:ea typeface="+mn-ea"/>
                <a:cs typeface="+mn-cs"/>
              </a:rPr>
              <a:t>Prior to the training, for each CCP grant represented by a participant in the training, identify a program representative, ideally a program manager, to answer the following questions as part of a panel discussion during the training:</a:t>
            </a:r>
          </a:p>
          <a:p>
            <a:endParaRPr lang="en-US" sz="1100" b="0" i="0" u="none" strike="noStrike" kern="1200" baseline="0" dirty="0">
              <a:solidFill>
                <a:schemeClr val="tx1"/>
              </a:solidFill>
              <a:latin typeface="Arial" charset="0"/>
              <a:ea typeface="+mn-ea"/>
              <a:cs typeface="+mn-cs"/>
            </a:endParaRPr>
          </a:p>
          <a:p>
            <a:pPr lvl="1" eaLnBrk="1" hangingPunct="1"/>
            <a:r>
              <a:rPr lang="en-US" dirty="0"/>
              <a:t>Reflecting on the program to date</a:t>
            </a:r>
            <a:r>
              <a:rPr lang="en-US" dirty="0">
                <a:cs typeface="Arial" charset="0"/>
              </a:rPr>
              <a:t>—</a:t>
            </a:r>
            <a:r>
              <a:rPr lang="en-US" dirty="0"/>
              <a:t>what stands out? </a:t>
            </a:r>
          </a:p>
          <a:p>
            <a:pPr lvl="2" eaLnBrk="1" hangingPunct="1"/>
            <a:r>
              <a:rPr lang="en-US" dirty="0"/>
              <a:t>Successes and accomplishments</a:t>
            </a:r>
          </a:p>
          <a:p>
            <a:pPr lvl="2" eaLnBrk="1" hangingPunct="1"/>
            <a:r>
              <a:rPr lang="en-US" dirty="0"/>
              <a:t>Challenges</a:t>
            </a:r>
          </a:p>
          <a:p>
            <a:pPr lvl="1" eaLnBrk="1" hangingPunct="1"/>
            <a:r>
              <a:rPr lang="en-US" dirty="0"/>
              <a:t>Looking ahead:</a:t>
            </a:r>
          </a:p>
          <a:p>
            <a:pPr lvl="2" eaLnBrk="1" hangingPunct="1"/>
            <a:r>
              <a:rPr lang="en-US" dirty="0"/>
              <a:t>What do you need to pay attention to as the program moves forward? </a:t>
            </a:r>
          </a:p>
          <a:p>
            <a:pPr lvl="2" eaLnBrk="1" hangingPunct="1"/>
            <a:r>
              <a:rPr lang="en-US" dirty="0"/>
              <a:t>What do you want to see the program accomplish?  </a:t>
            </a:r>
          </a:p>
          <a:p>
            <a:pPr lvl="2" eaLnBrk="1" hangingPunct="1"/>
            <a:r>
              <a:rPr lang="en-US" dirty="0"/>
              <a:t>What challenges do you anticipate? How might you address them?</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This segment should last for 30 minutes. Allow yourself a few minutes at the beginning of the segment to introduce it, as well as 5 minutes at the end of the segment to conclude the panel discussion and thank participants. Determine how much time each panelist will have to answer questions (e.g., if three CCPs are represented at the training, then each panelist should have about 7 minutes total). Communicate this time limit to panelists so they can prepare effectively. If possible, practice this panel discussion in advance with the panelists to identify and address any potential problems before the day of the training.</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At the start of this segment, </a:t>
            </a:r>
            <a:r>
              <a:rPr lang="en-US" sz="1100" b="1" i="0" u="none" strike="noStrike" kern="1200" baseline="0" dirty="0">
                <a:solidFill>
                  <a:schemeClr val="tx1"/>
                </a:solidFill>
                <a:latin typeface="Arial" charset="0"/>
                <a:ea typeface="+mn-ea"/>
                <a:cs typeface="+mn-cs"/>
              </a:rPr>
              <a:t>explain </a:t>
            </a:r>
            <a:r>
              <a:rPr lang="en-US" sz="1100" b="0" i="0" u="none" strike="noStrike" kern="1200" baseline="0" dirty="0">
                <a:solidFill>
                  <a:schemeClr val="tx1"/>
                </a:solidFill>
                <a:latin typeface="Arial" charset="0"/>
                <a:ea typeface="+mn-ea"/>
                <a:cs typeface="+mn-cs"/>
              </a:rPr>
              <a:t>that this training is an opportunity for the program or programs involved to take stock of their successes and consider issues to attend to after training. </a:t>
            </a:r>
            <a:r>
              <a:rPr lang="en-US" sz="1100" b="1" i="0" u="none" strike="noStrike" kern="1200" baseline="0" dirty="0">
                <a:solidFill>
                  <a:schemeClr val="tx1"/>
                </a:solidFill>
                <a:latin typeface="Arial" charset="0"/>
                <a:ea typeface="+mn-ea"/>
                <a:cs typeface="+mn-cs"/>
              </a:rPr>
              <a:t>Tell</a:t>
            </a:r>
            <a:r>
              <a:rPr lang="en-US" sz="1100" b="0" i="0" u="none" strike="noStrike" kern="1200" baseline="0" dirty="0">
                <a:solidFill>
                  <a:schemeClr val="tx1"/>
                </a:solidFill>
                <a:latin typeface="Arial" charset="0"/>
                <a:ea typeface="+mn-ea"/>
                <a:cs typeface="+mn-cs"/>
              </a:rPr>
              <a:t> participants that this will be a panel discussion, with representation by management from each of the CCPs involved in the training.</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Moderate</a:t>
            </a:r>
            <a:r>
              <a:rPr lang="en-US" sz="1100" b="0" i="0" u="none" strike="noStrike" kern="1200" baseline="0" dirty="0">
                <a:solidFill>
                  <a:schemeClr val="tx1"/>
                </a:solidFill>
                <a:latin typeface="Arial" charset="0"/>
                <a:ea typeface="+mn-ea"/>
                <a:cs typeface="+mn-cs"/>
              </a:rPr>
              <a:t> a panel with the pre-identified panelists. </a:t>
            </a:r>
            <a:r>
              <a:rPr lang="en-US" sz="1100" b="1" i="0" u="none" strike="noStrike" kern="1200" baseline="0" dirty="0">
                <a:solidFill>
                  <a:schemeClr val="tx1"/>
                </a:solidFill>
                <a:latin typeface="Arial" charset="0"/>
                <a:ea typeface="+mn-ea"/>
                <a:cs typeface="+mn-cs"/>
              </a:rPr>
              <a:t>Ask</a:t>
            </a:r>
            <a:r>
              <a:rPr lang="en-US" sz="1100" b="0" i="0" u="none" strike="noStrike" kern="1200" baseline="0" dirty="0">
                <a:solidFill>
                  <a:schemeClr val="tx1"/>
                </a:solidFill>
                <a:latin typeface="Arial" charset="0"/>
                <a:ea typeface="+mn-ea"/>
                <a:cs typeface="+mn-cs"/>
              </a:rPr>
              <a:t> each question, and allow panelists one by one to answer them. </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In the last 5 minutes of this part of the training, </a:t>
            </a:r>
            <a:r>
              <a:rPr lang="en-US" sz="1100" b="1" i="0" u="none" strike="noStrike" kern="1200" baseline="0" dirty="0">
                <a:solidFill>
                  <a:schemeClr val="tx1"/>
                </a:solidFill>
                <a:latin typeface="Arial" charset="0"/>
                <a:ea typeface="+mn-ea"/>
                <a:cs typeface="+mn-cs"/>
              </a:rPr>
              <a:t>close</a:t>
            </a:r>
            <a:r>
              <a:rPr lang="en-US" sz="1100" b="0" i="0" u="none" strike="noStrike" kern="1200" baseline="0" dirty="0">
                <a:solidFill>
                  <a:schemeClr val="tx1"/>
                </a:solidFill>
                <a:latin typeface="Arial" charset="0"/>
                <a:ea typeface="+mn-ea"/>
                <a:cs typeface="+mn-cs"/>
              </a:rPr>
              <a:t> the panel, </a:t>
            </a:r>
            <a:r>
              <a:rPr lang="en-US" sz="1100" b="1" i="0" u="none" strike="noStrike" kern="1200" baseline="0" dirty="0">
                <a:solidFill>
                  <a:schemeClr val="tx1"/>
                </a:solidFill>
                <a:latin typeface="Arial" charset="0"/>
                <a:ea typeface="+mn-ea"/>
                <a:cs typeface="+mn-cs"/>
              </a:rPr>
              <a:t>thank</a:t>
            </a:r>
            <a:r>
              <a:rPr lang="en-US" sz="1100" b="0" i="0" u="none" strike="noStrike" kern="1200" baseline="0" dirty="0">
                <a:solidFill>
                  <a:schemeClr val="tx1"/>
                </a:solidFill>
                <a:latin typeface="Arial" charset="0"/>
                <a:ea typeface="+mn-ea"/>
                <a:cs typeface="+mn-cs"/>
              </a:rPr>
              <a:t> panelists, and </a:t>
            </a:r>
            <a:r>
              <a:rPr lang="en-US" sz="1100" b="1" i="0" u="none" strike="noStrike" kern="1200" baseline="0" dirty="0">
                <a:solidFill>
                  <a:schemeClr val="tx1"/>
                </a:solidFill>
                <a:latin typeface="Arial" charset="0"/>
                <a:ea typeface="+mn-ea"/>
                <a:cs typeface="+mn-cs"/>
              </a:rPr>
              <a:t>highlight</a:t>
            </a:r>
            <a:r>
              <a:rPr lang="en-US" sz="1100" b="0" i="0" u="none" strike="noStrike" kern="1200" baseline="0" dirty="0">
                <a:solidFill>
                  <a:schemeClr val="tx1"/>
                </a:solidFill>
                <a:latin typeface="Arial" charset="0"/>
                <a:ea typeface="+mn-ea"/>
                <a:cs typeface="+mn-cs"/>
              </a:rPr>
              <a:t> any salient points for programs to carry forward after the training.</a:t>
            </a:r>
            <a:endParaRPr lang="en-US" sz="1100" b="1" i="0" u="none" strike="noStrike" kern="1200" baseline="0" dirty="0">
              <a:solidFill>
                <a:schemeClr val="tx1"/>
              </a:solidFill>
              <a:latin typeface="Arial" charset="0"/>
              <a:ea typeface="+mn-ea"/>
              <a:cs typeface="+mn-cs"/>
            </a:endParaRPr>
          </a:p>
          <a:p>
            <a:pPr eaLnBrk="1" hangingPunct="1"/>
            <a:endParaRPr lang="en-US" dirty="0"/>
          </a:p>
          <a:p>
            <a:endParaRPr lang="en-US" dirty="0"/>
          </a:p>
        </p:txBody>
      </p:sp>
      <p:sp>
        <p:nvSpPr>
          <p:cNvPr id="4" name="Slide Number Placeholder 3"/>
          <p:cNvSpPr>
            <a:spLocks noGrp="1"/>
          </p:cNvSpPr>
          <p:nvPr>
            <p:ph type="sldNum" sz="quarter" idx="10"/>
          </p:nvPr>
        </p:nvSpPr>
        <p:spPr/>
        <p:txBody>
          <a:bodyPr/>
          <a:lstStyle/>
          <a:p>
            <a:pPr>
              <a:defRPr/>
            </a:pPr>
            <a:fld id="{6364DE3E-567B-48BA-B927-2407C464B873}" type="slidenum">
              <a:rPr lang="en-US" smtClean="0"/>
              <a:pPr>
                <a:defRPr/>
              </a:pPr>
              <a:t>16</a:t>
            </a:fld>
            <a:endParaRPr lang="en-US" dirty="0"/>
          </a:p>
        </p:txBody>
      </p:sp>
    </p:spTree>
    <p:extLst>
      <p:ext uri="{BB962C8B-B14F-4D97-AF65-F5344CB8AC3E}">
        <p14:creationId xmlns:p14="http://schemas.microsoft.com/office/powerpoint/2010/main" val="30913541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tab pos="228600" algn="l"/>
                <a:tab pos="457200" algn="l"/>
                <a:tab pos="685800" algn="l"/>
                <a:tab pos="914400" algn="l"/>
              </a:tabLst>
              <a:defRPr/>
            </a:pPr>
            <a:r>
              <a:rPr lang="en-US" sz="1100" b="1" i="0" u="none" strike="noStrike" kern="1200" baseline="0" dirty="0">
                <a:solidFill>
                  <a:schemeClr val="tx1"/>
                </a:solidFill>
                <a:latin typeface="Arial" charset="0"/>
                <a:ea typeface="+mn-ea"/>
                <a:cs typeface="+mn-cs"/>
              </a:rPr>
              <a:t>Introduce </a:t>
            </a:r>
            <a:r>
              <a:rPr lang="en-US" sz="1100" b="0" i="0" u="none" strike="noStrike" kern="1200" baseline="0" dirty="0">
                <a:solidFill>
                  <a:schemeClr val="tx1"/>
                </a:solidFill>
                <a:latin typeface="Arial" charset="0"/>
                <a:ea typeface="+mn-ea"/>
                <a:cs typeface="+mn-cs"/>
              </a:rPr>
              <a:t>this session by telling participants that you and they will explore the reactions they are encountering and can expect to encounter in this and coming phases of the disaster. Specifically, you and they will talk about collective, individual, and severe reactions and also about fostering resilience among individuals and in the community. 	</a:t>
            </a:r>
          </a:p>
          <a:p>
            <a:pPr eaLnBrk="1" hangingPunct="1"/>
            <a:endParaRPr lang="en-US" dirty="0"/>
          </a:p>
          <a:p>
            <a:endParaRPr lang="en-US" dirty="0"/>
          </a:p>
        </p:txBody>
      </p:sp>
      <p:sp>
        <p:nvSpPr>
          <p:cNvPr id="4" name="Slide Number Placeholder 3"/>
          <p:cNvSpPr>
            <a:spLocks noGrp="1"/>
          </p:cNvSpPr>
          <p:nvPr>
            <p:ph type="sldNum" sz="quarter" idx="10"/>
          </p:nvPr>
        </p:nvSpPr>
        <p:spPr/>
        <p:txBody>
          <a:bodyPr/>
          <a:lstStyle/>
          <a:p>
            <a:pPr>
              <a:defRPr/>
            </a:pPr>
            <a:fld id="{6364DE3E-567B-48BA-B927-2407C464B873}" type="slidenum">
              <a:rPr lang="en-US" smtClean="0"/>
              <a:pPr>
                <a:defRPr/>
              </a:pPr>
              <a:t>17</a:t>
            </a:fld>
            <a:endParaRPr lang="en-US" dirty="0"/>
          </a:p>
        </p:txBody>
      </p:sp>
    </p:spTree>
    <p:extLst>
      <p:ext uri="{BB962C8B-B14F-4D97-AF65-F5344CB8AC3E}">
        <p14:creationId xmlns:p14="http://schemas.microsoft.com/office/powerpoint/2010/main" val="29162792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i="0" u="none" strike="noStrike" kern="1200" baseline="0" dirty="0">
                <a:solidFill>
                  <a:schemeClr val="tx1"/>
                </a:solidFill>
                <a:latin typeface="Arial" charset="0"/>
                <a:ea typeface="+mn-ea"/>
                <a:cs typeface="+mn-cs"/>
              </a:rPr>
              <a:t>Begin </a:t>
            </a:r>
            <a:r>
              <a:rPr lang="en-US" sz="1100" b="0" i="0" u="none" strike="noStrike" kern="1200" baseline="0" dirty="0">
                <a:solidFill>
                  <a:schemeClr val="tx1"/>
                </a:solidFill>
                <a:latin typeface="Arial" charset="0"/>
                <a:ea typeface="+mn-ea"/>
                <a:cs typeface="+mn-cs"/>
              </a:rPr>
              <a:t>by reviewing some of the key concepts of disaster reactions and asking participants if they have observed them to be true thus far. </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NOTE: These key concepts frame the CCP approach to disaster work—a strengths-based model that assumes natural resilience in the majority, while being careful to assess for the severe reactions that some survivors may experience. </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Suggested talking points: </a:t>
            </a:r>
          </a:p>
          <a:p>
            <a:endParaRPr lang="en-US" sz="1100" b="0" i="0" u="none" strike="noStrike" kern="1200" baseline="0" dirty="0">
              <a:solidFill>
                <a:schemeClr val="tx1"/>
              </a:solidFill>
              <a:latin typeface="Arial" charset="0"/>
              <a:ea typeface="+mn-ea"/>
              <a:cs typeface="+mn-cs"/>
            </a:endParaRP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 use of the word “normal” can be emotionally loaded. “Common” is the preferred adjective.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 CCP is intended to help people access their natural resilience and develop positive coping skills to diminish disruptions in daily living.</a:t>
            </a:r>
          </a:p>
          <a:p>
            <a:endParaRPr lang="en-US" dirty="0"/>
          </a:p>
        </p:txBody>
      </p:sp>
      <p:sp>
        <p:nvSpPr>
          <p:cNvPr id="4" name="Slide Number Placeholder 3"/>
          <p:cNvSpPr>
            <a:spLocks noGrp="1"/>
          </p:cNvSpPr>
          <p:nvPr>
            <p:ph type="sldNum" sz="quarter" idx="10"/>
          </p:nvPr>
        </p:nvSpPr>
        <p:spPr/>
        <p:txBody>
          <a:bodyPr/>
          <a:lstStyle/>
          <a:p>
            <a:pPr>
              <a:defRPr/>
            </a:pPr>
            <a:fld id="{6364DE3E-567B-48BA-B927-2407C464B873}" type="slidenum">
              <a:rPr lang="en-US" smtClean="0"/>
              <a:pPr>
                <a:defRPr/>
              </a:pPr>
              <a:t>18</a:t>
            </a:fld>
            <a:endParaRPr lang="en-US" dirty="0"/>
          </a:p>
        </p:txBody>
      </p:sp>
    </p:spTree>
    <p:extLst>
      <p:ext uri="{BB962C8B-B14F-4D97-AF65-F5344CB8AC3E}">
        <p14:creationId xmlns:p14="http://schemas.microsoft.com/office/powerpoint/2010/main" val="30400320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i="0" u="none" strike="noStrike" kern="1200" baseline="0" dirty="0">
                <a:solidFill>
                  <a:schemeClr val="tx1"/>
                </a:solidFill>
                <a:latin typeface="Arial" charset="0"/>
                <a:ea typeface="+mn-ea"/>
                <a:cs typeface="+mn-cs"/>
              </a:rPr>
              <a:t>Review </a:t>
            </a:r>
            <a:r>
              <a:rPr lang="en-US" sz="1100" b="0" i="0" u="none" strike="noStrike" kern="1200" baseline="0" dirty="0">
                <a:solidFill>
                  <a:schemeClr val="tx1"/>
                </a:solidFill>
                <a:latin typeface="Arial" charset="0"/>
                <a:ea typeface="+mn-ea"/>
                <a:cs typeface="+mn-cs"/>
              </a:rPr>
              <a:t>the typical outcomes of disaster. </a:t>
            </a:r>
          </a:p>
          <a:p>
            <a:endParaRPr lang="en-US" sz="1100" b="0" i="0" u="none" strike="noStrike" kern="1200" baseline="0" dirty="0">
              <a:solidFill>
                <a:schemeClr val="tx1"/>
              </a:solidFill>
              <a:latin typeface="Arial" charset="0"/>
              <a:ea typeface="+mn-ea"/>
              <a:cs typeface="+mn-cs"/>
            </a:endParaRPr>
          </a:p>
          <a:p>
            <a:pPr marL="0" marR="62230">
              <a:lnSpc>
                <a:spcPct val="110000"/>
              </a:lnSpc>
              <a:spcBef>
                <a:spcPts val="965"/>
              </a:spcBef>
              <a:spcAft>
                <a:spcPts val="0"/>
              </a:spcAft>
            </a:pPr>
            <a:r>
              <a:rPr lang="en-US" sz="1100" b="1" dirty="0">
                <a:effectLst/>
                <a:latin typeface="Calibri" panose="020F0502020204030204" pitchFamily="34" charset="0"/>
                <a:ea typeface="Arial" panose="020B0604020202020204" pitchFamily="34" charset="0"/>
                <a:cs typeface="Arial" panose="020B0604020202020204" pitchFamily="34" charset="0"/>
              </a:rPr>
              <a:t>Remind </a:t>
            </a:r>
            <a:r>
              <a:rPr lang="en-US" sz="1100" b="0" dirty="0">
                <a:effectLst/>
                <a:latin typeface="Calibri" panose="020F0502020204030204" pitchFamily="34" charset="0"/>
                <a:ea typeface="Arial" panose="020B0604020202020204" pitchFamily="34" charset="0"/>
                <a:cs typeface="Arial" panose="020B0604020202020204" pitchFamily="34" charset="0"/>
              </a:rPr>
              <a:t>participants</a:t>
            </a:r>
            <a:r>
              <a:rPr lang="en-US" sz="1100" b="1" dirty="0">
                <a:effectLst/>
                <a:latin typeface="Calibri" panose="020F0502020204030204" pitchFamily="34" charset="0"/>
                <a:ea typeface="Arial" panose="020B0604020202020204" pitchFamily="34" charset="0"/>
                <a:cs typeface="Arial" panose="020B0604020202020204" pitchFamily="34" charset="0"/>
              </a:rPr>
              <a:t> </a:t>
            </a:r>
            <a:r>
              <a:rPr lang="en-US" sz="1100" b="0" dirty="0">
                <a:effectLst/>
                <a:latin typeface="Calibri" panose="020F0502020204030204" pitchFamily="34" charset="0"/>
                <a:ea typeface="Arial" panose="020B0604020202020204" pitchFamily="34" charset="0"/>
                <a:cs typeface="Arial" panose="020B0604020202020204" pitchFamily="34" charset="0"/>
              </a:rPr>
              <a:t>of information provided in Core Content Training</a:t>
            </a:r>
            <a:r>
              <a:rPr lang="en-US" sz="1100" b="1" dirty="0">
                <a:effectLst/>
                <a:latin typeface="Calibri" panose="020F0502020204030204" pitchFamily="34" charset="0"/>
                <a:ea typeface="Arial" panose="020B0604020202020204" pitchFamily="34" charset="0"/>
                <a:cs typeface="Arial" panose="020B0604020202020204" pitchFamily="34" charset="0"/>
              </a:rPr>
              <a:t>: </a:t>
            </a:r>
            <a:r>
              <a:rPr lang="en-US" sz="1100" b="0" dirty="0">
                <a:effectLst/>
                <a:latin typeface="Calibri" panose="020F0502020204030204" pitchFamily="34" charset="0"/>
                <a:ea typeface="Arial" panose="020B0604020202020204" pitchFamily="34" charset="0"/>
                <a:cs typeface="Arial" panose="020B0604020202020204" pitchFamily="34" charset="0"/>
              </a:rPr>
              <a:t>severe reactions are relatively rare in typical disasters, and most survivors do not seek help. They may even reject help.</a:t>
            </a:r>
            <a:endParaRPr lang="en-US" sz="1100" b="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sz="1100" b="1"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Emphasize </a:t>
            </a:r>
            <a:r>
              <a:rPr lang="en-US" sz="1100" b="0" i="0" u="none" strike="noStrike" kern="1200" baseline="0" dirty="0">
                <a:solidFill>
                  <a:schemeClr val="tx1"/>
                </a:solidFill>
                <a:latin typeface="Arial" charset="0"/>
                <a:ea typeface="+mn-ea"/>
                <a:cs typeface="+mn-cs"/>
              </a:rPr>
              <a:t>that disaster reactions should always be considered in terms of context and culture. 	</a:t>
            </a:r>
          </a:p>
          <a:p>
            <a:endParaRPr lang="en-US" dirty="0"/>
          </a:p>
        </p:txBody>
      </p:sp>
      <p:sp>
        <p:nvSpPr>
          <p:cNvPr id="4" name="Slide Number Placeholder 3"/>
          <p:cNvSpPr>
            <a:spLocks noGrp="1"/>
          </p:cNvSpPr>
          <p:nvPr>
            <p:ph type="sldNum" sz="quarter" idx="10"/>
          </p:nvPr>
        </p:nvSpPr>
        <p:spPr/>
        <p:txBody>
          <a:bodyPr/>
          <a:lstStyle/>
          <a:p>
            <a:pPr>
              <a:defRPr/>
            </a:pPr>
            <a:fld id="{6364DE3E-567B-48BA-B927-2407C464B873}" type="slidenum">
              <a:rPr lang="en-US" smtClean="0"/>
              <a:pPr>
                <a:defRPr/>
              </a:pPr>
              <a:t>19</a:t>
            </a:fld>
            <a:endParaRPr lang="en-US" dirty="0"/>
          </a:p>
        </p:txBody>
      </p:sp>
    </p:spTree>
    <p:extLst>
      <p:ext uri="{BB962C8B-B14F-4D97-AF65-F5344CB8AC3E}">
        <p14:creationId xmlns:p14="http://schemas.microsoft.com/office/powerpoint/2010/main" val="29565027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i="0" u="none" strike="noStrike" kern="1200" baseline="0" dirty="0">
                <a:solidFill>
                  <a:schemeClr val="tx1"/>
                </a:solidFill>
                <a:latin typeface="Arial" charset="0"/>
                <a:ea typeface="+mn-ea"/>
                <a:cs typeface="+mn-cs"/>
              </a:rPr>
              <a:t>Remind </a:t>
            </a:r>
            <a:r>
              <a:rPr lang="en-US" sz="1100" b="0" i="0" u="none" strike="noStrike" kern="1200" baseline="0" dirty="0">
                <a:solidFill>
                  <a:schemeClr val="tx1"/>
                </a:solidFill>
                <a:latin typeface="Arial" charset="0"/>
                <a:ea typeface="+mn-ea"/>
                <a:cs typeface="+mn-cs"/>
              </a:rPr>
              <a:t>participants of the distinction between individual and collective impacts of disasters, both of which the CCP is designed to help address.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Tell </a:t>
            </a:r>
            <a:r>
              <a:rPr lang="en-US" sz="1100" b="0" i="0" u="none" strike="noStrike" kern="1200" baseline="0" dirty="0">
                <a:solidFill>
                  <a:schemeClr val="tx1"/>
                </a:solidFill>
                <a:latin typeface="Arial" charset="0"/>
                <a:ea typeface="+mn-ea"/>
                <a:cs typeface="+mn-cs"/>
              </a:rPr>
              <a:t>participants that you will focus on collective impacts first. 	</a:t>
            </a:r>
          </a:p>
          <a:p>
            <a:pPr eaLnBrk="1" hangingPunct="1"/>
            <a:endParaRPr lang="en-US" dirty="0"/>
          </a:p>
          <a:p>
            <a:endParaRPr lang="en-US" dirty="0"/>
          </a:p>
        </p:txBody>
      </p:sp>
      <p:sp>
        <p:nvSpPr>
          <p:cNvPr id="4" name="Slide Number Placeholder 3"/>
          <p:cNvSpPr>
            <a:spLocks noGrp="1"/>
          </p:cNvSpPr>
          <p:nvPr>
            <p:ph type="sldNum" sz="quarter" idx="10"/>
          </p:nvPr>
        </p:nvSpPr>
        <p:spPr/>
        <p:txBody>
          <a:bodyPr/>
          <a:lstStyle/>
          <a:p>
            <a:pPr>
              <a:defRPr/>
            </a:pPr>
            <a:fld id="{6364DE3E-567B-48BA-B927-2407C464B873}" type="slidenum">
              <a:rPr lang="en-US" smtClean="0"/>
              <a:pPr>
                <a:defRPr/>
              </a:pPr>
              <a:t>20</a:t>
            </a:fld>
            <a:endParaRPr lang="en-US" dirty="0"/>
          </a:p>
        </p:txBody>
      </p:sp>
    </p:spTree>
    <p:extLst>
      <p:ext uri="{BB962C8B-B14F-4D97-AF65-F5344CB8AC3E}">
        <p14:creationId xmlns:p14="http://schemas.microsoft.com/office/powerpoint/2010/main" val="14890307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i="0" u="none" strike="noStrike" kern="1200" baseline="0" dirty="0">
                <a:solidFill>
                  <a:schemeClr val="tx1"/>
                </a:solidFill>
                <a:latin typeface="Arial" pitchFamily="34" charset="0"/>
                <a:ea typeface="+mn-ea"/>
                <a:cs typeface="+mn-cs"/>
              </a:rPr>
              <a:t>Review </a:t>
            </a:r>
            <a:r>
              <a:rPr lang="en-US" sz="1100" b="0" i="0" u="none" strike="noStrike" kern="1200" baseline="0" dirty="0">
                <a:solidFill>
                  <a:schemeClr val="tx1"/>
                </a:solidFill>
                <a:latin typeface="Arial" pitchFamily="34" charset="0"/>
                <a:ea typeface="+mn-ea"/>
                <a:cs typeface="+mn-cs"/>
              </a:rPr>
              <a:t>the graphic showing typical phases of disaster for communities. </a:t>
            </a:r>
            <a:r>
              <a:rPr lang="en-US" sz="1100" b="1" i="0" u="none" strike="noStrike" kern="1200" baseline="0" dirty="0">
                <a:solidFill>
                  <a:schemeClr val="tx1"/>
                </a:solidFill>
                <a:latin typeface="Arial" pitchFamily="34" charset="0"/>
                <a:ea typeface="+mn-ea"/>
                <a:cs typeface="+mn-cs"/>
              </a:rPr>
              <a:t>Tell</a:t>
            </a:r>
            <a:r>
              <a:rPr lang="en-US" sz="1100" b="0" i="0" u="none" strike="noStrike" kern="1200" baseline="0" dirty="0">
                <a:solidFill>
                  <a:schemeClr val="tx1"/>
                </a:solidFill>
                <a:latin typeface="Arial" pitchFamily="34" charset="0"/>
                <a:ea typeface="+mn-ea"/>
                <a:cs typeface="+mn-cs"/>
              </a:rPr>
              <a:t> participants that they can refer to pages 6–7 in the Participant Workbook for the graphic and details of the phases. You will also be reviewing the phases in greater depth in a moment.</a:t>
            </a:r>
          </a:p>
          <a:p>
            <a:endParaRPr lang="en-US" sz="1100" b="0" i="0" u="none" strike="noStrike" kern="1200" baseline="0" dirty="0">
              <a:solidFill>
                <a:schemeClr val="tx1"/>
              </a:solidFill>
              <a:latin typeface="Arial" pitchFamily="34" charset="0"/>
              <a:ea typeface="+mn-ea"/>
              <a:cs typeface="+mn-cs"/>
            </a:endParaRPr>
          </a:p>
          <a:p>
            <a:r>
              <a:rPr lang="en-US" sz="1100" b="1" i="0" u="none" strike="noStrike" kern="1200" baseline="0" dirty="0">
                <a:solidFill>
                  <a:schemeClr val="tx1"/>
                </a:solidFill>
                <a:latin typeface="Arial" pitchFamily="34" charset="0"/>
                <a:ea typeface="+mn-ea"/>
                <a:cs typeface="+mn-cs"/>
              </a:rPr>
              <a:t>Reiterate </a:t>
            </a:r>
            <a:r>
              <a:rPr lang="en-US" sz="1100" b="0" i="0" u="none" strike="noStrike" kern="1200" baseline="0" dirty="0">
                <a:solidFill>
                  <a:schemeClr val="tx1"/>
                </a:solidFill>
                <a:latin typeface="Arial" pitchFamily="34" charset="0"/>
                <a:ea typeface="+mn-ea"/>
                <a:cs typeface="+mn-cs"/>
              </a:rPr>
              <a:t>the following points:</a:t>
            </a:r>
          </a:p>
          <a:p>
            <a:pPr marL="171450" indent="-171450">
              <a:buFont typeface="Arial" panose="020B0604020202020204" pitchFamily="34" charset="0"/>
              <a:buChar char="•"/>
            </a:pPr>
            <a:r>
              <a:rPr lang="en-US" sz="1100" b="0" i="0" u="none" strike="noStrike" kern="1200" baseline="0" dirty="0">
                <a:solidFill>
                  <a:schemeClr val="tx1"/>
                </a:solidFill>
                <a:latin typeface="Arial" pitchFamily="34" charset="0"/>
                <a:ea typeface="+mn-ea"/>
                <a:cs typeface="+mn-cs"/>
              </a:rPr>
              <a:t>Communities move through the phases at different rates depending on the type and nature of the disaster. They may also move back and forth between phases, or seem to be in more than one phase at a given time.</a:t>
            </a:r>
          </a:p>
          <a:p>
            <a:pPr marL="171450" indent="-171450">
              <a:buFont typeface="Arial" panose="020B0604020202020204" pitchFamily="34" charset="0"/>
              <a:buChar char="•"/>
            </a:pPr>
            <a:r>
              <a:rPr lang="en-US" sz="1100" b="0" i="0" u="none" strike="noStrike" kern="1200" baseline="0" dirty="0">
                <a:solidFill>
                  <a:schemeClr val="tx1"/>
                </a:solidFill>
                <a:latin typeface="Arial" pitchFamily="34" charset="0"/>
                <a:ea typeface="+mn-ea"/>
                <a:cs typeface="+mn-cs"/>
              </a:rPr>
              <a:t>Crisis counseling interventions should be adapted to the phase of disaster response.</a:t>
            </a:r>
            <a:endParaRPr lang="en-US" sz="1100" b="1" i="0" u="none" strike="noStrike" kern="1200" baseline="0" dirty="0">
              <a:solidFill>
                <a:schemeClr val="tx1"/>
              </a:solidFill>
              <a:latin typeface="Arial" pitchFamily="34" charset="0"/>
              <a:ea typeface="+mn-ea"/>
              <a:cs typeface="+mn-cs"/>
            </a:endParaRPr>
          </a:p>
          <a:p>
            <a:endParaRPr lang="en-US" sz="1100" b="0" i="0" u="none" strike="noStrike" kern="1200" baseline="0" dirty="0">
              <a:solidFill>
                <a:schemeClr val="tx1"/>
              </a:solidFill>
              <a:latin typeface="Arial" pitchFamily="34" charset="0"/>
              <a:ea typeface="+mn-ea"/>
              <a:cs typeface="+mn-cs"/>
            </a:endParaRPr>
          </a:p>
          <a:p>
            <a:r>
              <a:rPr lang="en-US" sz="1100" b="1" i="0" u="none" strike="noStrike" kern="1200" baseline="0" dirty="0">
                <a:solidFill>
                  <a:schemeClr val="tx1"/>
                </a:solidFill>
                <a:latin typeface="Arial" pitchFamily="34" charset="0"/>
                <a:ea typeface="+mn-ea"/>
                <a:cs typeface="+mn-cs"/>
              </a:rPr>
              <a:t>Provide</a:t>
            </a:r>
            <a:r>
              <a:rPr lang="en-US" sz="1100" b="0" i="0" u="none" strike="noStrike" kern="1200" baseline="0" dirty="0">
                <a:solidFill>
                  <a:schemeClr val="tx1"/>
                </a:solidFill>
                <a:latin typeface="Arial" pitchFamily="34" charset="0"/>
                <a:ea typeface="+mn-ea"/>
                <a:cs typeface="+mn-cs"/>
              </a:rPr>
              <a:t> the following information about the typical phases of disaster graphic:</a:t>
            </a:r>
          </a:p>
          <a:p>
            <a:pPr marL="171450" indent="-171450">
              <a:buFont typeface="Arial" panose="020B0604020202020204" pitchFamily="34" charset="0"/>
              <a:buChar char="•"/>
            </a:pPr>
            <a:r>
              <a:rPr lang="en-US" sz="1100" b="0" i="0" u="none" strike="noStrike" kern="1200" baseline="0" dirty="0">
                <a:solidFill>
                  <a:schemeClr val="tx1"/>
                </a:solidFill>
                <a:latin typeface="Arial" pitchFamily="34" charset="0"/>
                <a:ea typeface="+mn-ea"/>
                <a:cs typeface="+mn-cs"/>
              </a:rPr>
              <a:t>The graphic identifies processes and events in addition to the main phases of disaster. </a:t>
            </a:r>
          </a:p>
          <a:p>
            <a:pPr marL="171450" indent="-171450">
              <a:buFont typeface="Arial" panose="020B0604020202020204" pitchFamily="34" charset="0"/>
              <a:buChar char="•"/>
            </a:pPr>
            <a:r>
              <a:rPr lang="en-US" sz="1100" b="0" i="0" u="none" strike="noStrike" kern="1200" baseline="0" dirty="0">
                <a:solidFill>
                  <a:schemeClr val="tx1"/>
                </a:solidFill>
                <a:latin typeface="Arial" pitchFamily="34" charset="0"/>
                <a:ea typeface="+mn-ea"/>
                <a:cs typeface="+mn-cs"/>
              </a:rPr>
              <a:t>Inventory is the process by which communities and individuals come to realize the limits of disaster assistance. This usually begins later in the honeymoon phase and causes the decline into the disillusionment phase. </a:t>
            </a:r>
          </a:p>
          <a:p>
            <a:pPr marL="171450" indent="-171450">
              <a:buFont typeface="Arial" panose="020B0604020202020204" pitchFamily="34" charset="0"/>
              <a:buChar char="•"/>
            </a:pPr>
            <a:r>
              <a:rPr lang="en-US" sz="1100" b="0" i="0" u="none" strike="noStrike" kern="1200" baseline="0" dirty="0">
                <a:solidFill>
                  <a:schemeClr val="tx1"/>
                </a:solidFill>
                <a:latin typeface="Arial" pitchFamily="34" charset="0"/>
                <a:ea typeface="+mn-ea"/>
                <a:cs typeface="+mn-cs"/>
              </a:rPr>
              <a:t>Trigger events can happen in any phase following the onset of a disaster but are more typical in the later phases—after the reality of the initial traumatic event has set in. Trigger events vary by disaster, community, and individual. </a:t>
            </a:r>
          </a:p>
          <a:p>
            <a:pPr marL="171450" indent="-171450">
              <a:buFont typeface="Arial" panose="020B0604020202020204" pitchFamily="34" charset="0"/>
              <a:buChar char="•"/>
            </a:pPr>
            <a:r>
              <a:rPr lang="en-US" sz="1100" b="0" i="0" u="none" strike="noStrike" kern="1200" baseline="0" dirty="0">
                <a:solidFill>
                  <a:schemeClr val="tx1"/>
                </a:solidFill>
                <a:latin typeface="Arial" pitchFamily="34" charset="0"/>
                <a:ea typeface="+mn-ea"/>
                <a:cs typeface="+mn-cs"/>
              </a:rPr>
              <a:t>Working through grief is the process of coming to terms with disaster losses, developing constructive coping strategies, and building a new post-disaster life. This process can sometimes take years. </a:t>
            </a:r>
          </a:p>
          <a:p>
            <a:pPr marL="171450" indent="-171450">
              <a:buFont typeface="Arial" panose="020B0604020202020204" pitchFamily="34" charset="0"/>
              <a:buChar char="•"/>
            </a:pPr>
            <a:r>
              <a:rPr lang="en-US" sz="1100" b="0" i="0" u="none" strike="noStrike" kern="1200" baseline="0" dirty="0">
                <a:solidFill>
                  <a:schemeClr val="tx1"/>
                </a:solidFill>
                <a:latin typeface="Arial" pitchFamily="34" charset="0"/>
                <a:ea typeface="+mn-ea"/>
                <a:cs typeface="+mn-cs"/>
              </a:rPr>
              <a:t>Setbacks are trigger events in the reconstruction phase—e.g., a new disaster, or media coverage of new and painful discoveries related to the disaster. A community’s sense of recovery—of having come to terms with the disaster—can be damaged by these unexpected setbacks.</a:t>
            </a:r>
          </a:p>
          <a:p>
            <a:r>
              <a:rPr lang="en-US" sz="1100" b="0" i="0" u="none" strike="noStrike" kern="1200" baseline="0" dirty="0">
                <a:solidFill>
                  <a:schemeClr val="tx1"/>
                </a:solidFill>
                <a:latin typeface="Arial" pitchFamily="34" charset="0"/>
                <a:ea typeface="+mn-ea"/>
                <a:cs typeface="+mn-cs"/>
              </a:rPr>
              <a:t>	</a:t>
            </a:r>
            <a:endParaRPr lang="en-US" sz="1100" b="1" i="0" u="none" strike="noStrike" kern="1200" baseline="0" dirty="0">
              <a:solidFill>
                <a:schemeClr val="tx1"/>
              </a:solidFill>
              <a:latin typeface="Arial" pitchFamily="34" charset="0"/>
              <a:ea typeface="+mn-ea"/>
              <a:cs typeface="+mn-cs"/>
            </a:endParaRPr>
          </a:p>
          <a:p>
            <a:endParaRPr lang="en-US" sz="1100" b="0" i="0" u="none" strike="noStrike" kern="1200" baseline="0" dirty="0">
              <a:solidFill>
                <a:schemeClr val="tx1"/>
              </a:solidFill>
              <a:latin typeface="Arial" charset="0"/>
              <a:ea typeface="+mn-ea"/>
              <a:cs typeface="+mn-cs"/>
            </a:endParaRPr>
          </a:p>
          <a:p>
            <a:pPr eaLnBrk="1" hangingPunct="1"/>
            <a:endParaRPr lang="en-US" dirty="0"/>
          </a:p>
          <a:p>
            <a:endParaRPr lang="en-US" dirty="0"/>
          </a:p>
        </p:txBody>
      </p:sp>
      <p:sp>
        <p:nvSpPr>
          <p:cNvPr id="4" name="Slide Number Placeholder 3"/>
          <p:cNvSpPr>
            <a:spLocks noGrp="1"/>
          </p:cNvSpPr>
          <p:nvPr>
            <p:ph type="sldNum" sz="quarter" idx="10"/>
          </p:nvPr>
        </p:nvSpPr>
        <p:spPr/>
        <p:txBody>
          <a:bodyPr/>
          <a:lstStyle/>
          <a:p>
            <a:pPr>
              <a:defRPr/>
            </a:pPr>
            <a:fld id="{6364DE3E-567B-48BA-B927-2407C464B873}" type="slidenum">
              <a:rPr lang="en-US" smtClean="0"/>
              <a:pPr>
                <a:defRPr/>
              </a:pPr>
              <a:t>21</a:t>
            </a:fld>
            <a:endParaRPr lang="en-US" dirty="0"/>
          </a:p>
        </p:txBody>
      </p:sp>
    </p:spTree>
    <p:extLst>
      <p:ext uri="{BB962C8B-B14F-4D97-AF65-F5344CB8AC3E}">
        <p14:creationId xmlns:p14="http://schemas.microsoft.com/office/powerpoint/2010/main" val="5968788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Arial" charset="0"/>
                <a:ea typeface="+mn-ea"/>
                <a:cs typeface="+mn-cs"/>
              </a:rPr>
              <a:t>Conduct </a:t>
            </a:r>
            <a:r>
              <a:rPr kumimoji="0" lang="en-US" sz="1100" b="0" i="0" u="none" strike="noStrike" kern="1200" cap="none" spc="0" normalizeH="0" baseline="0" noProof="0" dirty="0">
                <a:ln>
                  <a:noFill/>
                </a:ln>
                <a:solidFill>
                  <a:srgbClr val="000000"/>
                </a:solidFill>
                <a:effectLst/>
                <a:uLnTx/>
                <a:uFillTx/>
                <a:latin typeface="Arial" charset="0"/>
                <a:ea typeface="+mn-ea"/>
                <a:cs typeface="+mn-cs"/>
              </a:rPr>
              <a:t>a poll of participants regarding which phase of disaster the community they serve is in, with the options on the slide as possible responses. If the training is being delivered through Zoom and participants do not have the Zoom application, ask that they type their answers into the chat box.</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Arial" charset="0"/>
                <a:ea typeface="+mn-ea"/>
                <a:cs typeface="+mn-cs"/>
              </a:rPr>
              <a:t>Present and comment </a:t>
            </a:r>
            <a:r>
              <a:rPr kumimoji="0" lang="en-US" sz="1100" b="0" i="0" u="none" strike="noStrike" kern="1200" cap="none" spc="0" normalizeH="0" baseline="0" noProof="0" dirty="0">
                <a:ln>
                  <a:noFill/>
                </a:ln>
                <a:solidFill>
                  <a:srgbClr val="000000"/>
                </a:solidFill>
                <a:effectLst/>
                <a:uLnTx/>
                <a:uFillTx/>
                <a:latin typeface="Arial" charset="0"/>
                <a:ea typeface="+mn-ea"/>
                <a:cs typeface="+mn-cs"/>
              </a:rPr>
              <a:t>on</a:t>
            </a:r>
            <a:r>
              <a:rPr kumimoji="0" lang="en-US" sz="1100" b="1" i="0" u="none" strike="noStrike" kern="1200" cap="none" spc="0" normalizeH="0" baseline="0" noProof="0" dirty="0">
                <a:ln>
                  <a:noFill/>
                </a:ln>
                <a:solidFill>
                  <a:srgbClr val="000000"/>
                </a:solidFill>
                <a:effectLst/>
                <a:uLnTx/>
                <a:uFillTx/>
                <a:latin typeface="Arial" charset="0"/>
                <a:ea typeface="+mn-ea"/>
                <a:cs typeface="+mn-cs"/>
              </a:rPr>
              <a:t> </a:t>
            </a:r>
            <a:r>
              <a:rPr kumimoji="0" lang="en-US" sz="1100" b="0" i="0" u="none" strike="noStrike" kern="1200" cap="none" spc="0" normalizeH="0" baseline="0" noProof="0" dirty="0">
                <a:ln>
                  <a:noFill/>
                </a:ln>
                <a:solidFill>
                  <a:srgbClr val="000000"/>
                </a:solidFill>
                <a:effectLst/>
                <a:uLnTx/>
                <a:uFillTx/>
                <a:latin typeface="Arial" charset="0"/>
                <a:ea typeface="+mn-ea"/>
                <a:cs typeface="+mn-cs"/>
              </a:rPr>
              <a:t>the results. </a:t>
            </a:r>
            <a:r>
              <a:rPr kumimoji="0" lang="en-US" sz="1100" b="1" i="0" u="none" strike="noStrike" kern="1200" cap="none" spc="0" normalizeH="0" baseline="0" noProof="0" dirty="0">
                <a:ln>
                  <a:noFill/>
                </a:ln>
                <a:solidFill>
                  <a:srgbClr val="000000"/>
                </a:solidFill>
                <a:effectLst/>
                <a:uLnTx/>
                <a:uFillTx/>
                <a:latin typeface="Arial" charset="0"/>
                <a:ea typeface="+mn-ea"/>
                <a:cs typeface="+mn-cs"/>
              </a:rPr>
              <a:t>Ask</a:t>
            </a:r>
            <a:r>
              <a:rPr kumimoji="0" lang="en-US" sz="1100" b="0" i="0" u="none" strike="noStrike" kern="1200" cap="none" spc="0" normalizeH="0" baseline="0" noProof="0" dirty="0">
                <a:ln>
                  <a:noFill/>
                </a:ln>
                <a:solidFill>
                  <a:srgbClr val="000000"/>
                </a:solidFill>
                <a:effectLst/>
                <a:uLnTx/>
                <a:uFillTx/>
                <a:latin typeface="Arial" charset="0"/>
                <a:ea typeface="+mn-ea"/>
                <a:cs typeface="+mn-cs"/>
              </a:rPr>
              <a:t> participants why they chose the answers they did. Request that they respond via chat if meeting software does not allow audio or video response.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100" kern="1200" dirty="0">
                <a:solidFill>
                  <a:schemeClr val="tx1"/>
                </a:solidFill>
                <a:effectLst/>
                <a:latin typeface="Arial" charset="0"/>
                <a:ea typeface="+mn-ea"/>
                <a:cs typeface="+mn-cs"/>
              </a:rPr>
              <a:t>If delivering the training to participants working for CCPs established during the COVID-19 pandemic, you might spend time discussing whether these phases seem to fit, given the protracted impact phase of the pandemic; physical distancing and its impacts; and discoveries, advances, setbacks, and policy changes associated with the disaster.</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6364DE3E-567B-48BA-B927-2407C464B873}" type="slidenum">
              <a:rPr lang="en-US" smtClean="0"/>
              <a:pPr>
                <a:defRPr/>
              </a:pPr>
              <a:t>22</a:t>
            </a:fld>
            <a:endParaRPr lang="en-US" dirty="0"/>
          </a:p>
        </p:txBody>
      </p:sp>
    </p:spTree>
    <p:extLst>
      <p:ext uri="{BB962C8B-B14F-4D97-AF65-F5344CB8AC3E}">
        <p14:creationId xmlns:p14="http://schemas.microsoft.com/office/powerpoint/2010/main" val="15526531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dirty="0">
                <a:effectLst/>
                <a:latin typeface="Calibri" panose="020F0502020204030204" pitchFamily="34" charset="0"/>
                <a:ea typeface="Arial" panose="020B0604020202020204" pitchFamily="34" charset="0"/>
                <a:cs typeface="Arial" panose="020B0604020202020204" pitchFamily="34" charset="0"/>
              </a:rPr>
              <a:t>Quickly </a:t>
            </a:r>
            <a:r>
              <a:rPr lang="en-US" sz="1100" b="0" dirty="0">
                <a:effectLst/>
                <a:latin typeface="Calibri" panose="020F0502020204030204" pitchFamily="34" charset="0"/>
                <a:ea typeface="Arial" panose="020B0604020202020204" pitchFamily="34" charset="0"/>
                <a:cs typeface="Arial" panose="020B0604020202020204" pitchFamily="34" charset="0"/>
              </a:rPr>
              <a:t>review the characteristics of the various phases of disaster. Participants can refer to this information in the Participant Workbooks.</a:t>
            </a:r>
            <a:endParaRPr lang="en-US" sz="1100" b="0" dirty="0">
              <a:effectLst/>
              <a:latin typeface="Calibri" panose="020F0502020204030204" pitchFamily="34" charset="0"/>
              <a:ea typeface="Times New Roman" panose="02020603050405020304" pitchFamily="18" charset="0"/>
              <a:cs typeface="Times New Roman" panose="02020603050405020304" pitchFamily="18" charset="0"/>
            </a:endParaRPr>
          </a:p>
          <a:p>
            <a:pPr eaLnBrk="1" hangingPunct="1"/>
            <a:endParaRPr lang="en-US" dirty="0"/>
          </a:p>
          <a:p>
            <a:pPr eaLnBrk="1" hangingPunct="1"/>
            <a:r>
              <a:rPr lang="en-US" b="0" dirty="0"/>
              <a:t>If delivering this training during the COVID-19 pandemic, it may also be helpful to spend some time </a:t>
            </a:r>
            <a:r>
              <a:rPr lang="en-US" b="1" dirty="0"/>
              <a:t>discussing</a:t>
            </a:r>
            <a:r>
              <a:rPr lang="en-US" b="0" dirty="0"/>
              <a:t> the prolonged impact phase of this disaster event, and the muddiness of transitions between phases.</a:t>
            </a:r>
          </a:p>
          <a:p>
            <a:endParaRPr lang="en-US" dirty="0"/>
          </a:p>
        </p:txBody>
      </p:sp>
      <p:sp>
        <p:nvSpPr>
          <p:cNvPr id="4" name="Slide Number Placeholder 3"/>
          <p:cNvSpPr>
            <a:spLocks noGrp="1"/>
          </p:cNvSpPr>
          <p:nvPr>
            <p:ph type="sldNum" sz="quarter" idx="10"/>
          </p:nvPr>
        </p:nvSpPr>
        <p:spPr/>
        <p:txBody>
          <a:bodyPr/>
          <a:lstStyle/>
          <a:p>
            <a:pPr>
              <a:defRPr/>
            </a:pPr>
            <a:fld id="{6364DE3E-567B-48BA-B927-2407C464B873}" type="slidenum">
              <a:rPr lang="en-US" smtClean="0"/>
              <a:pPr>
                <a:defRPr/>
              </a:pPr>
              <a:t>23</a:t>
            </a:fld>
            <a:endParaRPr lang="en-US" dirty="0"/>
          </a:p>
        </p:txBody>
      </p:sp>
    </p:spTree>
    <p:extLst>
      <p:ext uri="{BB962C8B-B14F-4D97-AF65-F5344CB8AC3E}">
        <p14:creationId xmlns:p14="http://schemas.microsoft.com/office/powerpoint/2010/main" val="12772122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3"/>
          <p:cNvSpPr>
            <a:spLocks noGrp="1" noChangeArrowheads="1"/>
          </p:cNvSpPr>
          <p:nvPr>
            <p:ph type="dt" sz="quarter" idx="1"/>
          </p:nvPr>
        </p:nvSpPr>
        <p:spPr>
          <a:noFill/>
        </p:spPr>
        <p:txBody>
          <a:bodyPr/>
          <a:lstStyle>
            <a:lvl1pPr defTabSz="938213" eaLnBrk="0" hangingPunct="0">
              <a:defRPr sz="2500">
                <a:solidFill>
                  <a:schemeClr val="tx1"/>
                </a:solidFill>
                <a:latin typeface="Arial" charset="0"/>
              </a:defRPr>
            </a:lvl1pPr>
            <a:lvl2pPr marL="742950" indent="-285750" defTabSz="938213" eaLnBrk="0" hangingPunct="0">
              <a:defRPr sz="2500">
                <a:solidFill>
                  <a:schemeClr val="tx1"/>
                </a:solidFill>
                <a:latin typeface="Arial" charset="0"/>
              </a:defRPr>
            </a:lvl2pPr>
            <a:lvl3pPr marL="1143000" indent="-228600" defTabSz="938213" eaLnBrk="0" hangingPunct="0">
              <a:defRPr sz="2500">
                <a:solidFill>
                  <a:schemeClr val="tx1"/>
                </a:solidFill>
                <a:latin typeface="Arial" charset="0"/>
              </a:defRPr>
            </a:lvl3pPr>
            <a:lvl4pPr marL="1600200" indent="-228600" defTabSz="938213" eaLnBrk="0" hangingPunct="0">
              <a:defRPr sz="2500">
                <a:solidFill>
                  <a:schemeClr val="tx1"/>
                </a:solidFill>
                <a:latin typeface="Arial" charset="0"/>
              </a:defRPr>
            </a:lvl4pPr>
            <a:lvl5pPr marL="2057400" indent="-228600" defTabSz="938213" eaLnBrk="0" hangingPunct="0">
              <a:defRPr sz="2500">
                <a:solidFill>
                  <a:schemeClr val="tx1"/>
                </a:solidFill>
                <a:latin typeface="Arial" charset="0"/>
              </a:defRPr>
            </a:lvl5pPr>
            <a:lvl6pPr marL="2514600" indent="-228600" defTabSz="938213" eaLnBrk="0" fontAlgn="base" hangingPunct="0">
              <a:spcBef>
                <a:spcPct val="0"/>
              </a:spcBef>
              <a:spcAft>
                <a:spcPct val="0"/>
              </a:spcAft>
              <a:defRPr sz="2500">
                <a:solidFill>
                  <a:schemeClr val="tx1"/>
                </a:solidFill>
                <a:latin typeface="Arial" charset="0"/>
              </a:defRPr>
            </a:lvl6pPr>
            <a:lvl7pPr marL="2971800" indent="-228600" defTabSz="938213" eaLnBrk="0" fontAlgn="base" hangingPunct="0">
              <a:spcBef>
                <a:spcPct val="0"/>
              </a:spcBef>
              <a:spcAft>
                <a:spcPct val="0"/>
              </a:spcAft>
              <a:defRPr sz="2500">
                <a:solidFill>
                  <a:schemeClr val="tx1"/>
                </a:solidFill>
                <a:latin typeface="Arial" charset="0"/>
              </a:defRPr>
            </a:lvl7pPr>
            <a:lvl8pPr marL="3429000" indent="-228600" defTabSz="938213" eaLnBrk="0" fontAlgn="base" hangingPunct="0">
              <a:spcBef>
                <a:spcPct val="0"/>
              </a:spcBef>
              <a:spcAft>
                <a:spcPct val="0"/>
              </a:spcAft>
              <a:defRPr sz="2500">
                <a:solidFill>
                  <a:schemeClr val="tx1"/>
                </a:solidFill>
                <a:latin typeface="Arial" charset="0"/>
              </a:defRPr>
            </a:lvl8pPr>
            <a:lvl9pPr marL="3886200" indent="-228600" defTabSz="938213" eaLnBrk="0" fontAlgn="base" hangingPunct="0">
              <a:spcBef>
                <a:spcPct val="0"/>
              </a:spcBef>
              <a:spcAft>
                <a:spcPct val="0"/>
              </a:spcAft>
              <a:defRPr sz="2500">
                <a:solidFill>
                  <a:schemeClr val="tx1"/>
                </a:solidFill>
                <a:latin typeface="Arial" charset="0"/>
              </a:defRPr>
            </a:lvl9pPr>
          </a:lstStyle>
          <a:p>
            <a:pPr eaLnBrk="1" hangingPunct="1"/>
            <a:fld id="{7D23C85E-8DCD-44F8-B334-EABB44B7477B}" type="datetime1">
              <a:rPr lang="en-US" sz="1200" smtClean="0"/>
              <a:pPr eaLnBrk="1" hangingPunct="1"/>
              <a:t>9/24/2020</a:t>
            </a:fld>
            <a:endParaRPr lang="en-US" sz="1200" dirty="0"/>
          </a:p>
        </p:txBody>
      </p:sp>
      <p:sp>
        <p:nvSpPr>
          <p:cNvPr id="306179" name="Rectangle 3"/>
          <p:cNvSpPr txBox="1">
            <a:spLocks noGrp="1" noChangeArrowheads="1"/>
          </p:cNvSpPr>
          <p:nvPr/>
        </p:nvSpPr>
        <p:spPr bwMode="auto">
          <a:xfrm>
            <a:off x="5272088" y="0"/>
            <a:ext cx="4035425"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57" tIns="46930" rIns="93857" bIns="46930"/>
          <a:lstStyle>
            <a:lvl1pPr defTabSz="938213" eaLnBrk="0" hangingPunct="0">
              <a:defRPr sz="2500">
                <a:solidFill>
                  <a:schemeClr val="tx1"/>
                </a:solidFill>
                <a:latin typeface="Arial" charset="0"/>
              </a:defRPr>
            </a:lvl1pPr>
            <a:lvl2pPr marL="742950" indent="-285750" defTabSz="938213" eaLnBrk="0" hangingPunct="0">
              <a:defRPr sz="2500">
                <a:solidFill>
                  <a:schemeClr val="tx1"/>
                </a:solidFill>
                <a:latin typeface="Arial" charset="0"/>
              </a:defRPr>
            </a:lvl2pPr>
            <a:lvl3pPr marL="1143000" indent="-228600" defTabSz="938213" eaLnBrk="0" hangingPunct="0">
              <a:defRPr sz="2500">
                <a:solidFill>
                  <a:schemeClr val="tx1"/>
                </a:solidFill>
                <a:latin typeface="Arial" charset="0"/>
              </a:defRPr>
            </a:lvl3pPr>
            <a:lvl4pPr marL="1600200" indent="-228600" defTabSz="938213" eaLnBrk="0" hangingPunct="0">
              <a:defRPr sz="2500">
                <a:solidFill>
                  <a:schemeClr val="tx1"/>
                </a:solidFill>
                <a:latin typeface="Arial" charset="0"/>
              </a:defRPr>
            </a:lvl4pPr>
            <a:lvl5pPr marL="2057400" indent="-228600" defTabSz="938213" eaLnBrk="0" hangingPunct="0">
              <a:defRPr sz="2500">
                <a:solidFill>
                  <a:schemeClr val="tx1"/>
                </a:solidFill>
                <a:latin typeface="Arial" charset="0"/>
              </a:defRPr>
            </a:lvl5pPr>
            <a:lvl6pPr marL="2514600" indent="-228600" defTabSz="938213" eaLnBrk="0" fontAlgn="base" hangingPunct="0">
              <a:spcBef>
                <a:spcPct val="0"/>
              </a:spcBef>
              <a:spcAft>
                <a:spcPct val="0"/>
              </a:spcAft>
              <a:defRPr sz="2500">
                <a:solidFill>
                  <a:schemeClr val="tx1"/>
                </a:solidFill>
                <a:latin typeface="Arial" charset="0"/>
              </a:defRPr>
            </a:lvl6pPr>
            <a:lvl7pPr marL="2971800" indent="-228600" defTabSz="938213" eaLnBrk="0" fontAlgn="base" hangingPunct="0">
              <a:spcBef>
                <a:spcPct val="0"/>
              </a:spcBef>
              <a:spcAft>
                <a:spcPct val="0"/>
              </a:spcAft>
              <a:defRPr sz="2500">
                <a:solidFill>
                  <a:schemeClr val="tx1"/>
                </a:solidFill>
                <a:latin typeface="Arial" charset="0"/>
              </a:defRPr>
            </a:lvl7pPr>
            <a:lvl8pPr marL="3429000" indent="-228600" defTabSz="938213" eaLnBrk="0" fontAlgn="base" hangingPunct="0">
              <a:spcBef>
                <a:spcPct val="0"/>
              </a:spcBef>
              <a:spcAft>
                <a:spcPct val="0"/>
              </a:spcAft>
              <a:defRPr sz="2500">
                <a:solidFill>
                  <a:schemeClr val="tx1"/>
                </a:solidFill>
                <a:latin typeface="Arial" charset="0"/>
              </a:defRPr>
            </a:lvl8pPr>
            <a:lvl9pPr marL="3886200" indent="-228600" defTabSz="938213" eaLnBrk="0" fontAlgn="base" hangingPunct="0">
              <a:spcBef>
                <a:spcPct val="0"/>
              </a:spcBef>
              <a:spcAft>
                <a:spcPct val="0"/>
              </a:spcAft>
              <a:defRPr sz="2500">
                <a:solidFill>
                  <a:schemeClr val="tx1"/>
                </a:solidFill>
                <a:latin typeface="Arial" charset="0"/>
              </a:defRPr>
            </a:lvl9pPr>
          </a:lstStyle>
          <a:p>
            <a:pPr algn="r" eaLnBrk="1" hangingPunct="1"/>
            <a:fld id="{76BA3003-A742-4A39-8A65-DCAFE51D31C4}" type="datetime1">
              <a:rPr lang="en-US" sz="1200"/>
              <a:pPr algn="r" eaLnBrk="1" hangingPunct="1"/>
              <a:t>9/24/2020</a:t>
            </a:fld>
            <a:endParaRPr lang="en-US" sz="1200" dirty="0"/>
          </a:p>
        </p:txBody>
      </p:sp>
      <p:sp>
        <p:nvSpPr>
          <p:cNvPr id="306180" name="Rectangle 7"/>
          <p:cNvSpPr>
            <a:spLocks noGrp="1" noChangeArrowheads="1"/>
          </p:cNvSpPr>
          <p:nvPr>
            <p:ph type="sldNum" sz="quarter" idx="5"/>
          </p:nvPr>
        </p:nvSpPr>
        <p:spPr>
          <a:noFill/>
        </p:spPr>
        <p:txBody>
          <a:bodyPr/>
          <a:lstStyle>
            <a:lvl1pPr defTabSz="938213" eaLnBrk="0" hangingPunct="0">
              <a:defRPr sz="2500">
                <a:solidFill>
                  <a:schemeClr val="tx1"/>
                </a:solidFill>
                <a:latin typeface="Arial" charset="0"/>
              </a:defRPr>
            </a:lvl1pPr>
            <a:lvl2pPr marL="742950" indent="-285750" defTabSz="938213" eaLnBrk="0" hangingPunct="0">
              <a:defRPr sz="2500">
                <a:solidFill>
                  <a:schemeClr val="tx1"/>
                </a:solidFill>
                <a:latin typeface="Arial" charset="0"/>
              </a:defRPr>
            </a:lvl2pPr>
            <a:lvl3pPr marL="1143000" indent="-228600" defTabSz="938213" eaLnBrk="0" hangingPunct="0">
              <a:defRPr sz="2500">
                <a:solidFill>
                  <a:schemeClr val="tx1"/>
                </a:solidFill>
                <a:latin typeface="Arial" charset="0"/>
              </a:defRPr>
            </a:lvl3pPr>
            <a:lvl4pPr marL="1600200" indent="-228600" defTabSz="938213" eaLnBrk="0" hangingPunct="0">
              <a:defRPr sz="2500">
                <a:solidFill>
                  <a:schemeClr val="tx1"/>
                </a:solidFill>
                <a:latin typeface="Arial" charset="0"/>
              </a:defRPr>
            </a:lvl4pPr>
            <a:lvl5pPr marL="2057400" indent="-228600" defTabSz="938213" eaLnBrk="0" hangingPunct="0">
              <a:defRPr sz="2500">
                <a:solidFill>
                  <a:schemeClr val="tx1"/>
                </a:solidFill>
                <a:latin typeface="Arial" charset="0"/>
              </a:defRPr>
            </a:lvl5pPr>
            <a:lvl6pPr marL="2514600" indent="-228600" defTabSz="938213" eaLnBrk="0" fontAlgn="base" hangingPunct="0">
              <a:spcBef>
                <a:spcPct val="0"/>
              </a:spcBef>
              <a:spcAft>
                <a:spcPct val="0"/>
              </a:spcAft>
              <a:defRPr sz="2500">
                <a:solidFill>
                  <a:schemeClr val="tx1"/>
                </a:solidFill>
                <a:latin typeface="Arial" charset="0"/>
              </a:defRPr>
            </a:lvl6pPr>
            <a:lvl7pPr marL="2971800" indent="-228600" defTabSz="938213" eaLnBrk="0" fontAlgn="base" hangingPunct="0">
              <a:spcBef>
                <a:spcPct val="0"/>
              </a:spcBef>
              <a:spcAft>
                <a:spcPct val="0"/>
              </a:spcAft>
              <a:defRPr sz="2500">
                <a:solidFill>
                  <a:schemeClr val="tx1"/>
                </a:solidFill>
                <a:latin typeface="Arial" charset="0"/>
              </a:defRPr>
            </a:lvl7pPr>
            <a:lvl8pPr marL="3429000" indent="-228600" defTabSz="938213" eaLnBrk="0" fontAlgn="base" hangingPunct="0">
              <a:spcBef>
                <a:spcPct val="0"/>
              </a:spcBef>
              <a:spcAft>
                <a:spcPct val="0"/>
              </a:spcAft>
              <a:defRPr sz="2500">
                <a:solidFill>
                  <a:schemeClr val="tx1"/>
                </a:solidFill>
                <a:latin typeface="Arial" charset="0"/>
              </a:defRPr>
            </a:lvl8pPr>
            <a:lvl9pPr marL="3886200" indent="-228600" defTabSz="938213" eaLnBrk="0" fontAlgn="base" hangingPunct="0">
              <a:spcBef>
                <a:spcPct val="0"/>
              </a:spcBef>
              <a:spcAft>
                <a:spcPct val="0"/>
              </a:spcAft>
              <a:defRPr sz="2500">
                <a:solidFill>
                  <a:schemeClr val="tx1"/>
                </a:solidFill>
                <a:latin typeface="Arial" charset="0"/>
              </a:defRPr>
            </a:lvl9pPr>
          </a:lstStyle>
          <a:p>
            <a:pPr algn="l" eaLnBrk="1" hangingPunct="1"/>
            <a:endParaRPr lang="en-US" sz="900" b="0" dirty="0"/>
          </a:p>
          <a:p>
            <a:pPr algn="l" eaLnBrk="1" hangingPunct="1"/>
            <a:endParaRPr lang="en-US" sz="900" b="0" dirty="0"/>
          </a:p>
          <a:p>
            <a:pPr algn="l" eaLnBrk="1" hangingPunct="1"/>
            <a:endParaRPr lang="en-US" sz="900" b="0" dirty="0"/>
          </a:p>
          <a:p>
            <a:pPr algn="l" eaLnBrk="1" hangingPunct="1"/>
            <a:endParaRPr lang="en-US" sz="900" b="0" dirty="0"/>
          </a:p>
          <a:p>
            <a:pPr algn="l" eaLnBrk="1" hangingPunct="1"/>
            <a:endParaRPr lang="en-US" sz="900" b="0" dirty="0"/>
          </a:p>
          <a:p>
            <a:pPr algn="l" eaLnBrk="1" hangingPunct="1"/>
            <a:endParaRPr lang="en-US" sz="900" b="0" dirty="0"/>
          </a:p>
          <a:p>
            <a:pPr algn="l" eaLnBrk="1" hangingPunct="1"/>
            <a:endParaRPr lang="en-US" sz="900" b="0" dirty="0"/>
          </a:p>
          <a:p>
            <a:pPr algn="l" eaLnBrk="1" hangingPunct="1"/>
            <a:r>
              <a:rPr lang="en-US" sz="900" b="0" dirty="0"/>
              <a:t>CCP Trainer’s Toolkit </a:t>
            </a:r>
            <a:endParaRPr lang="en-US" sz="900" dirty="0"/>
          </a:p>
          <a:p>
            <a:pPr algn="l" eaLnBrk="1" hangingPunct="1"/>
            <a:r>
              <a:rPr lang="en-US" sz="900" dirty="0"/>
              <a:t>Core Content Training</a:t>
            </a:r>
          </a:p>
          <a:p>
            <a:pPr eaLnBrk="1" hangingPunct="1"/>
            <a:r>
              <a:rPr lang="en-US" sz="900" dirty="0"/>
              <a:t>  </a:t>
            </a:r>
            <a:fld id="{638415C7-8CE6-4F33-8EB5-536392828233}" type="slidenum">
              <a:rPr lang="en-US" sz="1100" b="0" smtClean="0"/>
              <a:pPr eaLnBrk="1" hangingPunct="1"/>
              <a:t>25</a:t>
            </a:fld>
            <a:endParaRPr lang="en-US" sz="1100" b="0" dirty="0"/>
          </a:p>
        </p:txBody>
      </p:sp>
      <p:sp>
        <p:nvSpPr>
          <p:cNvPr id="306181" name="Rectangle 2"/>
          <p:cNvSpPr>
            <a:spLocks noGrp="1" noRot="1" noChangeAspect="1" noChangeArrowheads="1" noTextEdit="1"/>
          </p:cNvSpPr>
          <p:nvPr>
            <p:ph type="sldImg"/>
          </p:nvPr>
        </p:nvSpPr>
        <p:spPr>
          <a:xfrm>
            <a:off x="2622550" y="522288"/>
            <a:ext cx="3860800" cy="2171700"/>
          </a:xfrm>
          <a:ln/>
        </p:spPr>
      </p:sp>
      <p:sp>
        <p:nvSpPr>
          <p:cNvPr id="306182" name="Rectangle 3"/>
          <p:cNvSpPr>
            <a:spLocks noGrp="1" noChangeArrowheads="1"/>
          </p:cNvSpPr>
          <p:nvPr>
            <p:ph type="body" idx="1"/>
          </p:nvPr>
        </p:nvSpPr>
        <p:spPr>
          <a:noFill/>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Arial" panose="020B0604020202020204" pitchFamily="34" charset="0"/>
                <a:cs typeface="Arial" panose="020B0604020202020204" pitchFamily="34" charset="0"/>
              </a:rPr>
              <a:t>Tell </a:t>
            </a:r>
            <a:r>
              <a:rPr lang="en-US" sz="1100" b="0" dirty="0">
                <a:effectLst/>
                <a:latin typeface="Calibri" panose="020F0502020204030204" pitchFamily="34" charset="0"/>
                <a:ea typeface="Arial" panose="020B0604020202020204" pitchFamily="34" charset="0"/>
                <a:cs typeface="Arial" panose="020B0604020202020204" pitchFamily="34" charset="0"/>
              </a:rPr>
              <a:t>participants that the disillusionment and reconstruction phases are generally where communities are when the training they are attending is being delivered. </a:t>
            </a:r>
          </a:p>
          <a:p>
            <a:pPr marL="0" marR="0">
              <a:lnSpc>
                <a:spcPct val="107000"/>
              </a:lnSpc>
              <a:spcBef>
                <a:spcPts val="0"/>
              </a:spcBef>
              <a:spcAft>
                <a:spcPts val="800"/>
              </a:spcAft>
            </a:pPr>
            <a:endParaRPr lang="en-US" sz="1100" b="0" dirty="0">
              <a:effectLst/>
              <a:latin typeface="Calibri" panose="020F0502020204030204" pitchFamily="34" charset="0"/>
              <a:ea typeface="Times New Roman" panose="02020603050405020304" pitchFamily="18" charset="0"/>
              <a:cs typeface="Times New Roman" panose="02020603050405020304" pitchFamily="18" charset="0"/>
            </a:endParaRPr>
          </a:p>
          <a:p>
            <a:pPr eaLnBrk="1" hangingPunct="1"/>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3D68549F-4C29-4D79-85D4-DB3983389552}" type="slidenum">
              <a:rPr lang="en-US" b="0" smtClean="0"/>
              <a:pPr eaLnBrk="1" hangingPunct="1">
                <a:defRPr/>
              </a:pPr>
              <a:t>26</a:t>
            </a:fld>
            <a:endParaRPr lang="en-US" b="0" dirty="0"/>
          </a:p>
        </p:txBody>
      </p:sp>
      <p:sp>
        <p:nvSpPr>
          <p:cNvPr id="116739" name="Rectangle 6"/>
          <p:cNvSpPr>
            <a:spLocks noGrp="1" noRot="1" noChangeAspect="1" noChangeArrowheads="1" noTextEdit="1"/>
          </p:cNvSpPr>
          <p:nvPr>
            <p:ph type="sldImg"/>
          </p:nvPr>
        </p:nvSpPr>
        <p:spPr>
          <a:xfrm>
            <a:off x="892175" y="695325"/>
            <a:ext cx="5126038" cy="2884488"/>
          </a:xfrm>
          <a:ln/>
        </p:spPr>
      </p:sp>
      <p:sp>
        <p:nvSpPr>
          <p:cNvPr id="116740" name="Rectangle 7"/>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Conduct</a:t>
            </a:r>
            <a:r>
              <a:rPr lang="en-US" sz="1100" b="0" i="0" u="none" strike="noStrike" kern="1200" baseline="0" dirty="0">
                <a:solidFill>
                  <a:schemeClr val="tx1"/>
                </a:solidFill>
                <a:latin typeface="Arial" charset="0"/>
                <a:ea typeface="+mn-ea"/>
                <a:cs typeface="+mn-cs"/>
              </a:rPr>
              <a:t> a poll of participants. </a:t>
            </a:r>
            <a:r>
              <a:rPr lang="en-US" sz="1100" b="1" i="0" u="none" strike="noStrike" kern="1200" baseline="0" dirty="0">
                <a:solidFill>
                  <a:schemeClr val="tx1"/>
                </a:solidFill>
                <a:latin typeface="Arial" charset="0"/>
                <a:ea typeface="+mn-ea"/>
                <a:cs typeface="+mn-cs"/>
              </a:rPr>
              <a:t>Ask </a:t>
            </a:r>
            <a:r>
              <a:rPr lang="en-US" sz="1100" b="0" i="0" u="none" strike="noStrike" kern="1200" baseline="0" dirty="0">
                <a:solidFill>
                  <a:schemeClr val="tx1"/>
                </a:solidFill>
                <a:latin typeface="Arial" charset="0"/>
                <a:ea typeface="+mn-ea"/>
                <a:cs typeface="+mn-cs"/>
              </a:rPr>
              <a:t>that they respond to the poll by selecting the three populations they have interacted with most since starting work on their current CCP. </a:t>
            </a:r>
            <a:r>
              <a:rPr lang="en-US" sz="1100" b="1" i="0" u="none" strike="noStrike" kern="1200" baseline="0" dirty="0">
                <a:solidFill>
                  <a:schemeClr val="tx1"/>
                </a:solidFill>
                <a:latin typeface="Arial" charset="0"/>
                <a:ea typeface="+mn-ea"/>
                <a:cs typeface="+mn-cs"/>
              </a:rPr>
              <a:t>Display </a:t>
            </a:r>
            <a:r>
              <a:rPr lang="en-US" sz="1100" b="0" i="0" u="none" strike="noStrike" kern="1200" baseline="0" dirty="0">
                <a:solidFill>
                  <a:schemeClr val="tx1"/>
                </a:solidFill>
                <a:latin typeface="Arial" charset="0"/>
                <a:ea typeface="+mn-ea"/>
                <a:cs typeface="+mn-cs"/>
              </a:rPr>
              <a:t>and </a:t>
            </a:r>
            <a:r>
              <a:rPr lang="en-US" sz="1100" b="1" i="0" u="none" strike="noStrike" kern="1200" baseline="0" dirty="0">
                <a:solidFill>
                  <a:schemeClr val="tx1"/>
                </a:solidFill>
                <a:latin typeface="Arial" charset="0"/>
                <a:ea typeface="+mn-ea"/>
                <a:cs typeface="+mn-cs"/>
              </a:rPr>
              <a:t>comment on </a:t>
            </a:r>
            <a:r>
              <a:rPr lang="en-US" sz="1100" b="0" i="0" u="none" strike="noStrike" kern="1200" baseline="0" dirty="0">
                <a:solidFill>
                  <a:schemeClr val="tx1"/>
                </a:solidFill>
                <a:latin typeface="Arial" charset="0"/>
                <a:ea typeface="+mn-ea"/>
                <a:cs typeface="+mn-cs"/>
              </a:rPr>
              <a:t>the results, identifying any points of interest.</a:t>
            </a:r>
          </a:p>
          <a:p>
            <a:endParaRPr lang="en-US" sz="1100" b="1"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Continue </a:t>
            </a:r>
            <a:r>
              <a:rPr lang="en-US" sz="1100" b="0" i="0" u="none" strike="noStrike" kern="1200" baseline="0" dirty="0">
                <a:solidFill>
                  <a:schemeClr val="tx1"/>
                </a:solidFill>
                <a:latin typeface="Arial" charset="0"/>
                <a:ea typeface="+mn-ea"/>
                <a:cs typeface="+mn-cs"/>
              </a:rPr>
              <a:t>with a brief review of the model. </a:t>
            </a:r>
            <a:r>
              <a:rPr lang="en-US" sz="1100" b="1" i="0" u="none" strike="noStrike" kern="1200" baseline="0" dirty="0">
                <a:solidFill>
                  <a:schemeClr val="tx1"/>
                </a:solidFill>
                <a:latin typeface="Arial" charset="0"/>
                <a:ea typeface="+mn-ea"/>
                <a:cs typeface="+mn-cs"/>
              </a:rPr>
              <a:t>Remind</a:t>
            </a:r>
            <a:r>
              <a:rPr lang="en-US" sz="1100" b="0" i="0" u="none" strike="noStrike" kern="1200" baseline="0" dirty="0">
                <a:solidFill>
                  <a:schemeClr val="tx1"/>
                </a:solidFill>
                <a:latin typeface="Arial" charset="0"/>
                <a:ea typeface="+mn-ea"/>
                <a:cs typeface="+mn-cs"/>
              </a:rPr>
              <a:t> participants that survivors closer to the center of the model (survivors in groups A and B, for example) may be more likely to experience intense reactions to a disaster. </a:t>
            </a:r>
          </a:p>
          <a:p>
            <a:endParaRPr lang="en-US" sz="1100" b="0" i="0" u="none" strike="noStrike" kern="1200" baseline="0" dirty="0">
              <a:solidFill>
                <a:schemeClr val="tx1"/>
              </a:solidFill>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r>
              <a:rPr lang="en-US" sz="1100" b="1" i="0" u="none" strike="noStrike" kern="1200" baseline="0" dirty="0">
                <a:solidFill>
                  <a:schemeClr val="tx1"/>
                </a:solidFill>
                <a:latin typeface="Arial" charset="0"/>
                <a:ea typeface="+mn-ea"/>
                <a:cs typeface="+mn-cs"/>
              </a:rPr>
              <a:t>Note </a:t>
            </a:r>
            <a:r>
              <a:rPr lang="en-US" sz="1100" b="0" i="0" u="none" strike="noStrike" kern="1200" baseline="0" dirty="0">
                <a:solidFill>
                  <a:schemeClr val="tx1"/>
                </a:solidFill>
                <a:latin typeface="Arial" charset="0"/>
                <a:ea typeface="+mn-ea"/>
                <a:cs typeface="+mn-cs"/>
              </a:rPr>
              <a:t>that individual/family crisis counseling may be appropriate for groups closer to the center. Educational efforts to build community resilience may be more appropriate for the “outer” groups. </a:t>
            </a:r>
          </a:p>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endParaRPr lang="en-US" sz="1100" b="0" i="0" u="none" strike="noStrike" kern="1200" baseline="0" dirty="0">
              <a:solidFill>
                <a:schemeClr val="tx1"/>
              </a:solidFill>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r>
              <a:rPr lang="en-US" sz="1100" b="1" i="0" u="none" strike="noStrike" kern="1200" baseline="0" dirty="0">
                <a:solidFill>
                  <a:schemeClr val="tx1"/>
                </a:solidFill>
                <a:latin typeface="Arial" charset="0"/>
                <a:ea typeface="+mn-ea"/>
                <a:cs typeface="+mn-cs"/>
              </a:rPr>
              <a:t>Trainer Note: </a:t>
            </a:r>
            <a:r>
              <a:rPr lang="en-US" sz="1100" b="0" i="0" u="none" strike="noStrike" kern="1200" baseline="0" dirty="0">
                <a:solidFill>
                  <a:schemeClr val="tx1"/>
                </a:solidFill>
                <a:latin typeface="Arial" charset="0"/>
                <a:ea typeface="+mn-ea"/>
                <a:cs typeface="+mn-cs"/>
              </a:rPr>
              <a:t>If conducting this training during the COVID-19 pandemic, you may want to discuss impacts of physical distancing order and practices on the service mix for CCPs.</a:t>
            </a:r>
          </a:p>
          <a:p>
            <a:endParaRPr lang="en-US" sz="1100" b="0" i="0" u="none" strike="noStrike" kern="1200" baseline="0" dirty="0">
              <a:solidFill>
                <a:schemeClr val="tx1"/>
              </a:solidFill>
              <a:latin typeface="Arial" charset="0"/>
              <a:ea typeface="+mn-ea"/>
              <a:cs typeface="+mn-cs"/>
            </a:endParaRPr>
          </a:p>
          <a:p>
            <a:endParaRPr lang="en-US" sz="1100" b="0" i="0" u="none" strike="noStrike" kern="1200" baseline="0" dirty="0">
              <a:solidFill>
                <a:schemeClr val="tx1"/>
              </a:solidFill>
              <a:latin typeface="Arial" charset="0"/>
              <a:ea typeface="+mn-ea"/>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BAE5E2B2-90E8-4F72-8AE1-6D77F5D91D8B}" type="slidenum">
              <a:rPr lang="en-US" b="0" smtClean="0"/>
              <a:pPr eaLnBrk="1" hangingPunct="1">
                <a:defRPr/>
              </a:pPr>
              <a:t>27</a:t>
            </a:fld>
            <a:endParaRPr lang="en-US" b="0" dirty="0"/>
          </a:p>
        </p:txBody>
      </p:sp>
      <p:sp>
        <p:nvSpPr>
          <p:cNvPr id="117763" name="Rectangle 6"/>
          <p:cNvSpPr>
            <a:spLocks noGrp="1" noRot="1" noChangeAspect="1" noChangeArrowheads="1" noTextEdit="1"/>
          </p:cNvSpPr>
          <p:nvPr>
            <p:ph type="sldImg"/>
          </p:nvPr>
        </p:nvSpPr>
        <p:spPr>
          <a:xfrm>
            <a:off x="892175" y="695325"/>
            <a:ext cx="5126038" cy="2884488"/>
          </a:xfrm>
          <a:ln/>
        </p:spPr>
      </p:sp>
      <p:sp>
        <p:nvSpPr>
          <p:cNvPr id="117764" name="Rectangle 7"/>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Briefly review </a:t>
            </a:r>
            <a:r>
              <a:rPr lang="en-US" sz="1100" b="0" i="0" u="none" strike="noStrike" kern="1200" baseline="0" dirty="0">
                <a:solidFill>
                  <a:schemeClr val="tx1"/>
                </a:solidFill>
                <a:latin typeface="Arial" charset="0"/>
                <a:ea typeface="+mn-ea"/>
                <a:cs typeface="+mn-cs"/>
              </a:rPr>
              <a:t>the range of types of disaster reactions that were first introduced in Core Content Training. A summary of the different types of disaster reactions is included in the Participant Workbook (page 8). </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Suggested talking points: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People affected by disaster may experience more than one type of reaction.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Reactions may change over time.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Reactions may be more intense if people have experienced the event more directly or have gone through previous trauma or crises.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Typical reactions vary by developmental stage.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Reactions can include positive and negative responses.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C6311C6A-0BB0-404A-95C9-1E3E29FB6AE0}" type="slidenum">
              <a:rPr lang="en-US" b="0" smtClean="0"/>
              <a:pPr eaLnBrk="1" hangingPunct="1">
                <a:defRPr/>
              </a:pPr>
              <a:t>28</a:t>
            </a:fld>
            <a:endParaRPr lang="en-US" b="0" dirty="0"/>
          </a:p>
        </p:txBody>
      </p:sp>
      <p:sp>
        <p:nvSpPr>
          <p:cNvPr id="118787" name="Rectangle 2"/>
          <p:cNvSpPr>
            <a:spLocks noGrp="1" noRot="1" noChangeAspect="1" noChangeArrowheads="1" noTextEdit="1"/>
          </p:cNvSpPr>
          <p:nvPr>
            <p:ph type="sldImg"/>
          </p:nvPr>
        </p:nvSpPr>
        <p:spPr>
          <a:xfrm>
            <a:off x="892175" y="695325"/>
            <a:ext cx="5126038" cy="2884488"/>
          </a:xfrm>
          <a:ln/>
        </p:spPr>
      </p:sp>
      <p:sp>
        <p:nvSpPr>
          <p:cNvPr id="118788" name="Rectangle 3"/>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Tell </a:t>
            </a:r>
            <a:r>
              <a:rPr lang="en-US" sz="1100" b="0" i="0" u="none" strike="noStrike" kern="1200" baseline="0" dirty="0">
                <a:solidFill>
                  <a:schemeClr val="tx1"/>
                </a:solidFill>
                <a:latin typeface="Arial" charset="0"/>
                <a:ea typeface="+mn-ea"/>
                <a:cs typeface="+mn-cs"/>
              </a:rPr>
              <a:t>participants that they will next be mapping the phases of the current disaster on their own. </a:t>
            </a:r>
            <a:r>
              <a:rPr lang="en-US" sz="1100" b="1" i="0" u="none" strike="noStrike" kern="1200" baseline="0" dirty="0">
                <a:solidFill>
                  <a:schemeClr val="tx1"/>
                </a:solidFill>
                <a:latin typeface="Arial" charset="0"/>
                <a:ea typeface="+mn-ea"/>
                <a:cs typeface="+mn-cs"/>
              </a:rPr>
              <a:t>Refer </a:t>
            </a:r>
            <a:r>
              <a:rPr lang="en-US" sz="1100" b="0" i="0" u="none" strike="noStrike" kern="1200" baseline="0" dirty="0">
                <a:solidFill>
                  <a:schemeClr val="tx1"/>
                </a:solidFill>
                <a:latin typeface="Arial" charset="0"/>
                <a:ea typeface="+mn-ea"/>
                <a:cs typeface="+mn-cs"/>
              </a:rPr>
              <a:t>them to page 9 of the Transition to RSP Participant Workbook, where there is space for them to map the disaster. If they do not have a printout of the participant workbook, suggest that they use their own paper. </a:t>
            </a:r>
            <a:r>
              <a:rPr lang="en-US" sz="1100" b="1" i="0" u="none" strike="noStrike" kern="1200" baseline="0" dirty="0">
                <a:solidFill>
                  <a:schemeClr val="tx1"/>
                </a:solidFill>
                <a:latin typeface="Arial" charset="0"/>
                <a:ea typeface="+mn-ea"/>
                <a:cs typeface="+mn-cs"/>
              </a:rPr>
              <a:t>Give</a:t>
            </a:r>
            <a:r>
              <a:rPr lang="en-US" sz="1100" b="0" i="0" u="none" strike="noStrike" kern="1200" baseline="0" dirty="0">
                <a:solidFill>
                  <a:schemeClr val="tx1"/>
                </a:solidFill>
                <a:latin typeface="Arial" charset="0"/>
                <a:ea typeface="+mn-ea"/>
                <a:cs typeface="+mn-cs"/>
              </a:rPr>
              <a:t> them the following instructions: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Draw a map of the phases of this disaster—what you’ve observed to date and projecting into the future.</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Identify the typical individual reactions you’re seeing.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Identify potential future trigger points. </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When participants are finished (after about 5 minutes), </a:t>
            </a:r>
            <a:r>
              <a:rPr lang="en-US" sz="1100" b="1" i="0" u="none" strike="noStrike" kern="1200" baseline="0" dirty="0">
                <a:solidFill>
                  <a:schemeClr val="tx1"/>
                </a:solidFill>
                <a:latin typeface="Arial" charset="0"/>
                <a:ea typeface="+mn-ea"/>
                <a:cs typeface="+mn-cs"/>
              </a:rPr>
              <a:t>ask </a:t>
            </a:r>
            <a:r>
              <a:rPr lang="en-US" sz="1100" b="0" i="0" u="none" strike="noStrike" kern="1200" baseline="0" dirty="0">
                <a:solidFill>
                  <a:schemeClr val="tx1"/>
                </a:solidFill>
                <a:latin typeface="Arial" charset="0"/>
                <a:ea typeface="+mn-ea"/>
                <a:cs typeface="+mn-cs"/>
              </a:rPr>
              <a:t>for examples of the reactions they identified.</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Facilitate </a:t>
            </a:r>
            <a:r>
              <a:rPr lang="en-US" sz="1100" b="0" i="0" u="none" strike="noStrike" kern="1200" baseline="0" dirty="0">
                <a:solidFill>
                  <a:schemeClr val="tx1"/>
                </a:solidFill>
                <a:latin typeface="Arial" charset="0"/>
                <a:ea typeface="+mn-ea"/>
                <a:cs typeface="+mn-cs"/>
              </a:rPr>
              <a:t>a discussion about the reactions: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Are these reactions you also saw in earlier phases?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Which ones have become worse or better over time? </a:t>
            </a:r>
          </a:p>
          <a:p>
            <a:pPr marL="0" indent="0">
              <a:buFont typeface="Arial" panose="020B0604020202020204" pitchFamily="34" charset="0"/>
              <a:buNone/>
            </a:pPr>
            <a:endParaRPr lang="en-US" sz="1100" b="0" i="0" u="none" strike="noStrike" kern="1200" baseline="0" dirty="0">
              <a:solidFill>
                <a:schemeClr val="tx1"/>
              </a:solidFill>
              <a:latin typeface="Arial" charset="0"/>
              <a:ea typeface="+mn-ea"/>
              <a:cs typeface="+mn-cs"/>
            </a:endParaRPr>
          </a:p>
          <a:p>
            <a:pPr marL="0" marR="0">
              <a:lnSpc>
                <a:spcPct val="107000"/>
              </a:lnSpc>
              <a:spcBef>
                <a:spcPts val="0"/>
              </a:spcBef>
              <a:spcAft>
                <a:spcPts val="800"/>
              </a:spcAft>
            </a:pPr>
            <a:r>
              <a:rPr lang="en-US" sz="1100" b="1" dirty="0">
                <a:effectLst/>
                <a:latin typeface="Calibri"/>
                <a:ea typeface="Times New Roman" panose="02020603050405020304" pitchFamily="18" charset="0"/>
                <a:cs typeface="Calibri"/>
              </a:rPr>
              <a:t>Trainer Note: </a:t>
            </a:r>
            <a:r>
              <a:rPr lang="en-US" sz="1100" kern="1200" dirty="0">
                <a:solidFill>
                  <a:schemeClr val="tx1"/>
                </a:solidFill>
                <a:effectLst/>
                <a:latin typeface="Arial" charset="0"/>
                <a:ea typeface="+mn-ea"/>
                <a:cs typeface="+mn-cs"/>
              </a:rPr>
              <a:t>If delivering the training for CCPs established during the COVID-19 pandemic, d</a:t>
            </a:r>
            <a:r>
              <a:rPr lang="en-US" sz="1100" b="0" dirty="0">
                <a:effectLst/>
                <a:latin typeface="Calibri"/>
                <a:ea typeface="Times New Roman" panose="02020603050405020304" pitchFamily="18" charset="0"/>
                <a:cs typeface="Calibri"/>
              </a:rPr>
              <a:t>uring the discussion, be sure to call out specific ways that counselors can recognize these reactions when interacting with survivors remotely. For example, does a survivor’s voice seem shaky or unsteady? Does the survivor seem to be having trouble following the conversation?</a:t>
            </a:r>
          </a:p>
          <a:p>
            <a:pPr marL="0" indent="0">
              <a:buFont typeface="Arial" panose="020B0604020202020204" pitchFamily="34" charset="0"/>
              <a:buNone/>
            </a:pPr>
            <a:endParaRPr lang="en-US" sz="1100" b="0" i="0" u="none" strike="noStrike" kern="1200" baseline="0" dirty="0">
              <a:solidFill>
                <a:schemeClr val="tx1"/>
              </a:solidFill>
              <a:latin typeface="Arial" charset="0"/>
              <a:ea typeface="+mn-ea"/>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58330036-0971-4539-BF91-F400E56F76AA}" type="slidenum">
              <a:rPr lang="en-US" b="0" smtClean="0"/>
              <a:pPr eaLnBrk="1" hangingPunct="1">
                <a:defRPr/>
              </a:pPr>
              <a:t>29</a:t>
            </a:fld>
            <a:endParaRPr lang="en-US" b="0" dirty="0"/>
          </a:p>
        </p:txBody>
      </p:sp>
      <p:sp>
        <p:nvSpPr>
          <p:cNvPr id="120835" name="Rectangle 6"/>
          <p:cNvSpPr>
            <a:spLocks noGrp="1" noRot="1" noChangeAspect="1" noChangeArrowheads="1" noTextEdit="1"/>
          </p:cNvSpPr>
          <p:nvPr>
            <p:ph type="sldImg"/>
          </p:nvPr>
        </p:nvSpPr>
        <p:spPr>
          <a:xfrm>
            <a:off x="892175" y="695325"/>
            <a:ext cx="5126038" cy="2884488"/>
          </a:xfrm>
          <a:ln/>
        </p:spPr>
      </p:sp>
      <p:sp>
        <p:nvSpPr>
          <p:cNvPr id="120836" name="Rectangle 7"/>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Discuss </a:t>
            </a:r>
            <a:r>
              <a:rPr lang="en-US" sz="1100" b="0" i="0" u="none" strike="noStrike" kern="1200" baseline="0" dirty="0">
                <a:solidFill>
                  <a:schemeClr val="tx1"/>
                </a:solidFill>
                <a:latin typeface="Arial" charset="0"/>
                <a:ea typeface="+mn-ea"/>
                <a:cs typeface="+mn-cs"/>
              </a:rPr>
              <a:t>the factors that influence severe reactions.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Note </a:t>
            </a:r>
            <a:r>
              <a:rPr lang="en-US" sz="1100" b="0" i="0" u="none" strike="noStrike" kern="1200" baseline="0" dirty="0">
                <a:solidFill>
                  <a:schemeClr val="tx1"/>
                </a:solidFill>
                <a:latin typeface="Arial" charset="0"/>
                <a:ea typeface="+mn-ea"/>
                <a:cs typeface="+mn-cs"/>
              </a:rPr>
              <a:t>that while preexisting trauma may increase risk of severe reactions, some survivors with preexisting trauma have increased coping skills and ability to deal with challenges.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233AD8D9-CC9E-476E-9401-017E1229EDA9}" type="slidenum">
              <a:rPr lang="en-US" b="0" smtClean="0"/>
              <a:pPr eaLnBrk="1" hangingPunct="1">
                <a:defRPr/>
              </a:pPr>
              <a:t>30</a:t>
            </a:fld>
            <a:endParaRPr lang="en-US" b="0" dirty="0"/>
          </a:p>
        </p:txBody>
      </p:sp>
      <p:sp>
        <p:nvSpPr>
          <p:cNvPr id="121859" name="Rectangle 2"/>
          <p:cNvSpPr>
            <a:spLocks noGrp="1" noRot="1" noChangeAspect="1" noChangeArrowheads="1" noTextEdit="1"/>
          </p:cNvSpPr>
          <p:nvPr>
            <p:ph type="sldImg"/>
          </p:nvPr>
        </p:nvSpPr>
        <p:spPr>
          <a:xfrm>
            <a:off x="892175" y="695325"/>
            <a:ext cx="5126038" cy="2884488"/>
          </a:xfrm>
          <a:ln/>
        </p:spPr>
      </p:sp>
      <p:sp>
        <p:nvSpPr>
          <p:cNvPr id="121860" name="Rectangle 3"/>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Explain </a:t>
            </a:r>
            <a:r>
              <a:rPr lang="en-US" sz="1100" b="0" i="0" u="none" strike="noStrike" kern="1200" baseline="0" dirty="0">
                <a:solidFill>
                  <a:schemeClr val="tx1"/>
                </a:solidFill>
                <a:latin typeface="Arial" charset="0"/>
                <a:ea typeface="+mn-ea"/>
                <a:cs typeface="+mn-cs"/>
              </a:rPr>
              <a:t>that severe reactions may signal a range of psychological disorders and issues.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Emphasize </a:t>
            </a:r>
            <a:r>
              <a:rPr lang="en-US" sz="1100" b="0" i="0" u="none" strike="noStrike" kern="1200" baseline="0" dirty="0">
                <a:solidFill>
                  <a:schemeClr val="tx1"/>
                </a:solidFill>
                <a:latin typeface="Arial" charset="0"/>
                <a:ea typeface="+mn-ea"/>
                <a:cs typeface="+mn-cs"/>
              </a:rPr>
              <a:t>the following point: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 treatment of severe reactions is beyond the scope of the CCP; however, the ability to recognize such symptoms is crucial for the crisis counselor to be able to make appropriate referrals. </a:t>
            </a:r>
          </a:p>
          <a:p>
            <a:endParaRPr lang="en-US" sz="1100" b="0" i="0" u="none" strike="noStrike" kern="1200" baseline="0" dirty="0">
              <a:solidFill>
                <a:schemeClr val="tx1"/>
              </a:solidFill>
              <a:latin typeface="Arial" charset="0"/>
              <a:ea typeface="+mn-ea"/>
              <a:cs typeface="+mn-cs"/>
            </a:endParaRPr>
          </a:p>
          <a:p>
            <a:pPr marL="0" marR="0">
              <a:lnSpc>
                <a:spcPct val="107000"/>
              </a:lnSpc>
              <a:spcBef>
                <a:spcPts val="0"/>
              </a:spcBef>
              <a:spcAft>
                <a:spcPts val="800"/>
              </a:spcAft>
            </a:pPr>
            <a:r>
              <a:rPr lang="en-US" sz="1100" b="1" dirty="0">
                <a:effectLst/>
                <a:latin typeface="Calibri" panose="020F0502020204030204" pitchFamily="34" charset="0"/>
                <a:ea typeface="Arial" panose="020B0604020202020204" pitchFamily="34" charset="0"/>
                <a:cs typeface="Arial" panose="020B0604020202020204" pitchFamily="34" charset="0"/>
              </a:rPr>
              <a:t>Remind</a:t>
            </a:r>
            <a:r>
              <a:rPr lang="en-US" sz="1100" b="0" dirty="0">
                <a:effectLst/>
                <a:latin typeface="Calibri" panose="020F0502020204030204" pitchFamily="34" charset="0"/>
                <a:ea typeface="Arial" panose="020B0604020202020204" pitchFamily="34" charset="0"/>
                <a:cs typeface="Arial" panose="020B0604020202020204" pitchFamily="34" charset="0"/>
              </a:rPr>
              <a:t> training participants of the resources crisis counselors have available to them when working with a survivor experiencing a severe reaction:</a:t>
            </a:r>
            <a:endParaRPr lang="en-US" sz="1100" b="0" dirty="0">
              <a:effectLst/>
              <a:latin typeface="Calibri" panose="020F0502020204030204" pitchFamily="34" charset="0"/>
              <a:ea typeface="Times New Roman" panose="02020603050405020304" pitchFamily="18" charset="0"/>
              <a:cs typeface="Times New Roman" panose="02020603050405020304" pitchFamily="18" charset="0"/>
            </a:endParaRPr>
          </a:p>
          <a:p>
            <a:pPr marL="171450" marR="0" lvl="0" indent="-171450">
              <a:lnSpc>
                <a:spcPct val="107000"/>
              </a:lnSpc>
              <a:spcBef>
                <a:spcPts val="0"/>
              </a:spcBef>
              <a:spcAft>
                <a:spcPts val="0"/>
              </a:spcAft>
              <a:buFont typeface="Arial" panose="020B0604020202020204" pitchFamily="34" charset="0"/>
              <a:buChar char="•"/>
            </a:pPr>
            <a:r>
              <a:rPr lang="en-US" sz="1100" b="0" dirty="0">
                <a:effectLst/>
                <a:latin typeface="Calibri" panose="020F0502020204030204" pitchFamily="34" charset="0"/>
                <a:ea typeface="Times New Roman" panose="02020603050405020304" pitchFamily="18" charset="0"/>
                <a:cs typeface="Times New Roman" panose="02020603050405020304" pitchFamily="18" charset="0"/>
              </a:rPr>
              <a:t>The fellow crisis counselor with whom they are partnered (if conducting a face-to-face encounter)</a:t>
            </a:r>
          </a:p>
          <a:p>
            <a:pPr marL="171450" marR="0" lvl="0" indent="-171450">
              <a:lnSpc>
                <a:spcPct val="107000"/>
              </a:lnSpc>
              <a:spcBef>
                <a:spcPts val="0"/>
              </a:spcBef>
              <a:spcAft>
                <a:spcPts val="0"/>
              </a:spcAft>
              <a:buFont typeface="Arial" panose="020B0604020202020204" pitchFamily="34" charset="0"/>
              <a:buChar char="•"/>
            </a:pPr>
            <a:r>
              <a:rPr lang="en-US" sz="1100" b="0" dirty="0">
                <a:effectLst/>
                <a:latin typeface="Calibri" panose="020F0502020204030204" pitchFamily="34" charset="0"/>
                <a:ea typeface="Times New Roman" panose="02020603050405020304" pitchFamily="18" charset="0"/>
                <a:cs typeface="Times New Roman" panose="02020603050405020304" pitchFamily="18" charset="0"/>
              </a:rPr>
              <a:t>The supervisor, whom they may always call</a:t>
            </a:r>
          </a:p>
          <a:p>
            <a:pPr marL="171450" marR="0" lvl="0" indent="-171450">
              <a:lnSpc>
                <a:spcPct val="107000"/>
              </a:lnSpc>
              <a:spcBef>
                <a:spcPts val="0"/>
              </a:spcBef>
              <a:spcAft>
                <a:spcPts val="800"/>
              </a:spcAft>
              <a:buFont typeface="Arial" panose="020B0604020202020204" pitchFamily="34" charset="0"/>
              <a:buChar char="•"/>
            </a:pPr>
            <a:r>
              <a:rPr lang="en-US" sz="1100" b="0" dirty="0">
                <a:effectLst/>
                <a:latin typeface="Calibri" panose="020F0502020204030204" pitchFamily="34" charset="0"/>
                <a:ea typeface="Times New Roman" panose="02020603050405020304" pitchFamily="18" charset="0"/>
                <a:cs typeface="Times New Roman" panose="02020603050405020304" pitchFamily="18" charset="0"/>
              </a:rPr>
              <a:t>The Adult and Child/Youth Assessment and Referral Tools (which will be covered in greater depth later in the training)</a:t>
            </a:r>
          </a:p>
          <a:p>
            <a:endParaRPr lang="en-US" sz="1100" b="0" i="0" u="none" strike="noStrike" kern="1200" baseline="0" dirty="0">
              <a:solidFill>
                <a:schemeClr val="tx1"/>
              </a:solidFill>
              <a:latin typeface="Arial" charset="0"/>
              <a:ea typeface="+mn-ea"/>
              <a:cs typeface="+mn-cs"/>
            </a:endParaRPr>
          </a:p>
          <a:p>
            <a:endParaRPr lang="en-US" sz="1100" b="0" i="0" u="none" strike="noStrike" kern="1200" baseline="0" dirty="0">
              <a:solidFill>
                <a:schemeClr val="tx1"/>
              </a:solidFill>
              <a:latin typeface="Arial" charset="0"/>
              <a:ea typeface="+mn-ea"/>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2DA06C3A-79E6-4289-A4E8-0E6E51C2E275}" type="slidenum">
              <a:rPr lang="en-US" b="0" smtClean="0"/>
              <a:pPr eaLnBrk="1" hangingPunct="1">
                <a:defRPr/>
              </a:pPr>
              <a:t>31</a:t>
            </a:fld>
            <a:endParaRPr lang="en-US" b="0" dirty="0"/>
          </a:p>
        </p:txBody>
      </p:sp>
      <p:sp>
        <p:nvSpPr>
          <p:cNvPr id="122883" name="Rectangle 4"/>
          <p:cNvSpPr>
            <a:spLocks noGrp="1" noRot="1" noChangeAspect="1" noChangeArrowheads="1" noTextEdit="1"/>
          </p:cNvSpPr>
          <p:nvPr>
            <p:ph type="sldImg"/>
          </p:nvPr>
        </p:nvSpPr>
        <p:spPr>
          <a:xfrm>
            <a:off x="892175" y="695325"/>
            <a:ext cx="5126038" cy="2884488"/>
          </a:xfrm>
          <a:ln/>
        </p:spPr>
      </p:sp>
      <p:sp>
        <p:nvSpPr>
          <p:cNvPr id="122884" name="Rectangle 5"/>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Recognizing severe reactions</a:t>
            </a:r>
            <a:r>
              <a:rPr lang="en-US" sz="1100" b="0" i="0" u="none" strike="noStrike" kern="1200" baseline="0" dirty="0">
                <a:solidFill>
                  <a:schemeClr val="tx1"/>
                </a:solidFill>
                <a:latin typeface="Arial" charset="0"/>
                <a:ea typeface="+mn-ea"/>
                <a:cs typeface="+mn-cs"/>
              </a:rPr>
              <a:t>—A severe reaction: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Has a significant impact on the person’s functioning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Presents a health or safety risk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Does not resolve or diminish over time</a:t>
            </a:r>
          </a:p>
          <a:p>
            <a:pPr marL="171450" indent="-171450">
              <a:buFont typeface="Arial" panose="020B0604020202020204" pitchFamily="34" charset="0"/>
              <a:buChar char="•"/>
            </a:pPr>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We will discuss more about severe reactions, assessment, and referral later in this training.</a:t>
            </a:r>
          </a:p>
        </p:txBody>
      </p:sp>
    </p:spTree>
    <p:extLst>
      <p:ext uri="{BB962C8B-B14F-4D97-AF65-F5344CB8AC3E}">
        <p14:creationId xmlns:p14="http://schemas.microsoft.com/office/powerpoint/2010/main" val="26328313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FDEB45C0-935E-4E61-A707-DB51887ED3EE}" type="slidenum">
              <a:rPr lang="en-US" b="0" smtClean="0"/>
              <a:pPr eaLnBrk="1" hangingPunct="1">
                <a:defRPr/>
              </a:pPr>
              <a:t>32</a:t>
            </a:fld>
            <a:endParaRPr lang="en-US" b="0" dirty="0"/>
          </a:p>
        </p:txBody>
      </p:sp>
      <p:sp>
        <p:nvSpPr>
          <p:cNvPr id="123907" name="Rectangle 2"/>
          <p:cNvSpPr>
            <a:spLocks noGrp="1" noRot="1" noChangeAspect="1" noChangeArrowheads="1" noTextEdit="1"/>
          </p:cNvSpPr>
          <p:nvPr>
            <p:ph type="sldImg"/>
          </p:nvPr>
        </p:nvSpPr>
        <p:spPr>
          <a:xfrm>
            <a:off x="892175" y="695325"/>
            <a:ext cx="5126038" cy="2884488"/>
          </a:xfrm>
          <a:ln/>
        </p:spPr>
      </p:sp>
      <p:sp>
        <p:nvSpPr>
          <p:cNvPr id="123908" name="Rectangle 3"/>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Ask </a:t>
            </a:r>
            <a:r>
              <a:rPr lang="en-US" sz="1100" b="0" i="0" u="none" strike="noStrike" kern="1200" baseline="0" dirty="0">
                <a:solidFill>
                  <a:schemeClr val="tx1"/>
                </a:solidFill>
                <a:latin typeface="Arial" charset="0"/>
                <a:ea typeface="+mn-ea"/>
                <a:cs typeface="+mn-cs"/>
              </a:rPr>
              <a:t>participants to respond to these questions (via chat or verbally, depending on what meeting technology allows):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What kinds of individual and collective strengths have you seen?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What examples of personal growth have you seen? </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Examples of personal growth: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Becoming closer to loved ones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Having faith in the ability to rebuild one’s life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Becoming more spiritual or religious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Finding a deeper meaning and purpose in life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Discovering inner strength </a:t>
            </a:r>
          </a:p>
          <a:p>
            <a:pPr marL="171450" indent="-171450">
              <a:buFont typeface="Arial" panose="020B0604020202020204" pitchFamily="34" charset="0"/>
              <a:buChar char="•"/>
            </a:pPr>
            <a:endParaRPr lang="en-US" sz="1100" b="0" i="0" u="none" strike="noStrike" kern="1200" baseline="0" dirty="0">
              <a:solidFill>
                <a:schemeClr val="tx1"/>
              </a:solidFill>
              <a:latin typeface="Arial" charset="0"/>
              <a:ea typeface="+mn-ea"/>
              <a:cs typeface="+mn-cs"/>
            </a:endParaRPr>
          </a:p>
          <a:p>
            <a:pPr marL="0" indent="0">
              <a:buFont typeface="Arial" panose="020B0604020202020204" pitchFamily="34" charset="0"/>
              <a:buNone/>
            </a:pPr>
            <a:r>
              <a:rPr lang="en-US" sz="1100" b="1" i="0" u="none" strike="noStrike" kern="1200" baseline="0" dirty="0">
                <a:solidFill>
                  <a:schemeClr val="tx1"/>
                </a:solidFill>
                <a:latin typeface="Arial" charset="0"/>
                <a:ea typeface="+mn-ea"/>
                <a:cs typeface="+mn-cs"/>
              </a:rPr>
              <a:t>Comment </a:t>
            </a:r>
            <a:r>
              <a:rPr lang="en-US" sz="1100" b="0" i="0" u="none" strike="noStrike" kern="1200" baseline="0" dirty="0">
                <a:solidFill>
                  <a:schemeClr val="tx1"/>
                </a:solidFill>
                <a:latin typeface="Arial" charset="0"/>
                <a:ea typeface="+mn-ea"/>
                <a:cs typeface="+mn-cs"/>
              </a:rPr>
              <a:t>on any common themes or trends you notice in participants’ responses, or on interesting differences across responses.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i="0" u="none" strike="noStrike" kern="1200" baseline="0" dirty="0">
                <a:solidFill>
                  <a:schemeClr val="tx1"/>
                </a:solidFill>
                <a:latin typeface="Arial" charset="0"/>
                <a:ea typeface="+mn-ea"/>
                <a:cs typeface="+mn-cs"/>
              </a:rPr>
              <a:t>Make </a:t>
            </a:r>
            <a:r>
              <a:rPr lang="en-US" sz="1100" b="0" i="0" u="none" strike="noStrike" kern="1200" baseline="0" dirty="0">
                <a:solidFill>
                  <a:schemeClr val="tx1"/>
                </a:solidFill>
                <a:latin typeface="Arial" charset="0"/>
                <a:ea typeface="+mn-ea"/>
                <a:cs typeface="+mn-cs"/>
              </a:rPr>
              <a:t>the link between strengths and resilience—it is through strengths that we help survivors access and build their resilience.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Present</a:t>
            </a:r>
            <a:r>
              <a:rPr lang="en-US" sz="1100" b="0" i="0" u="none" strike="noStrike" kern="1200" baseline="0" dirty="0">
                <a:solidFill>
                  <a:schemeClr val="tx1"/>
                </a:solidFill>
                <a:latin typeface="Arial" charset="0"/>
                <a:ea typeface="+mn-ea"/>
                <a:cs typeface="+mn-cs"/>
              </a:rPr>
              <a:t> the definition of resilience on the slide. Ask participants to respond to the definition via chat. Do they think it gets at what resilience is? Should anything be added? </a:t>
            </a:r>
          </a:p>
          <a:p>
            <a:pPr marL="0" indent="0">
              <a:buFont typeface="Arial" panose="020B0604020202020204" pitchFamily="34" charset="0"/>
              <a:buNone/>
            </a:pPr>
            <a:endParaRPr lang="en-US" sz="1100" b="0" i="0" u="none" strike="noStrike" kern="1200" baseline="0" dirty="0">
              <a:solidFill>
                <a:schemeClr val="tx1"/>
              </a:solidFill>
              <a:latin typeface="Arial" charset="0"/>
              <a:ea typeface="+mn-ea"/>
              <a:cs typeface="+mn-cs"/>
            </a:endParaRPr>
          </a:p>
          <a:p>
            <a:pPr marL="0" indent="0">
              <a:buFont typeface="Arial" panose="020B0604020202020204" pitchFamily="34" charset="0"/>
              <a:buNone/>
            </a:pPr>
            <a:r>
              <a:rPr lang="en-US" sz="1100" b="0" i="0" u="none" strike="noStrike" kern="1200" baseline="0" dirty="0">
                <a:solidFill>
                  <a:schemeClr val="tx1"/>
                </a:solidFill>
                <a:latin typeface="Arial" charset="0"/>
                <a:ea typeface="+mn-ea"/>
                <a:cs typeface="+mn-cs"/>
              </a:rPr>
              <a:t>Some key points to highlight: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Resilience varies across situations and within individuals at different times.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 level of resilience in individuals and communities can change and be fostered.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It is crucial to recognize people's strengths, as well as the suffering they have experienced.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Probably the most consistent principle of disaster behavioral health emerging from the literature is that people are resilient.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tab pos="228600" algn="l"/>
                <a:tab pos="457200" algn="l"/>
                <a:tab pos="685800" algn="l"/>
                <a:tab pos="914400" algn="l"/>
              </a:tabLst>
              <a:defRPr/>
            </a:pPr>
            <a:r>
              <a:rPr lang="en-US" sz="1100" b="0" i="0" u="none" strike="noStrike" kern="1200" baseline="0" dirty="0">
                <a:solidFill>
                  <a:schemeClr val="tx1"/>
                </a:solidFill>
                <a:latin typeface="Arial" charset="0"/>
                <a:ea typeface="+mn-ea"/>
                <a:cs typeface="+mn-cs"/>
              </a:rPr>
              <a:t>Emotional distress is common after exposure to severely traumatic events. However, even after intense exposure to the most severe disasters, only a minority of the disaster-affected population is likely to suffer from PTSD, and most people do not develop any psychiatric disorder. </a:t>
            </a:r>
          </a:p>
          <a:p>
            <a:pPr marL="171450" indent="-171450">
              <a:buFont typeface="Arial" panose="020B0604020202020204" pitchFamily="34" charset="0"/>
              <a:buChar char="•"/>
            </a:pPr>
            <a:endParaRPr lang="en-US" sz="1100" b="0" i="0" u="none" strike="noStrike" kern="1200" baseline="0" dirty="0">
              <a:solidFill>
                <a:schemeClr val="tx1"/>
              </a:solidFill>
              <a:latin typeface="Arial" charset="0"/>
              <a:ea typeface="+mn-ea"/>
              <a:cs typeface="+mn-cs"/>
            </a:endParaRPr>
          </a:p>
        </p:txBody>
      </p:sp>
      <p:sp>
        <p:nvSpPr>
          <p:cNvPr id="4" name="Slide Number Placeholder 3"/>
          <p:cNvSpPr>
            <a:spLocks noGrp="1"/>
          </p:cNvSpPr>
          <p:nvPr>
            <p:ph type="sldNum" sz="quarter" idx="10"/>
          </p:nvPr>
        </p:nvSpPr>
        <p:spPr/>
        <p:txBody>
          <a:bodyPr/>
          <a:lstStyle/>
          <a:p>
            <a:pPr>
              <a:defRPr/>
            </a:pPr>
            <a:fld id="{6364DE3E-567B-48BA-B927-2407C464B873}" type="slidenum">
              <a:rPr lang="en-US" smtClean="0"/>
              <a:pPr>
                <a:defRPr/>
              </a:pPr>
              <a:t>33</a:t>
            </a:fld>
            <a:endParaRPr lang="en-US" dirty="0"/>
          </a:p>
        </p:txBody>
      </p:sp>
    </p:spTree>
    <p:extLst>
      <p:ext uri="{BB962C8B-B14F-4D97-AF65-F5344CB8AC3E}">
        <p14:creationId xmlns:p14="http://schemas.microsoft.com/office/powerpoint/2010/main" val="36652327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9C89DF2C-08F0-48E2-89B2-F07BD1966090}" type="slidenum">
              <a:rPr lang="en-US" b="0" smtClean="0"/>
              <a:pPr eaLnBrk="1" hangingPunct="1">
                <a:defRPr/>
              </a:pPr>
              <a:t>34</a:t>
            </a:fld>
            <a:endParaRPr lang="en-US" b="0" dirty="0"/>
          </a:p>
        </p:txBody>
      </p:sp>
      <p:sp>
        <p:nvSpPr>
          <p:cNvPr id="124931" name="Rectangle 4"/>
          <p:cNvSpPr>
            <a:spLocks noGrp="1" noRot="1" noChangeAspect="1" noChangeArrowheads="1" noTextEdit="1"/>
          </p:cNvSpPr>
          <p:nvPr>
            <p:ph type="sldImg"/>
          </p:nvPr>
        </p:nvSpPr>
        <p:spPr>
          <a:xfrm>
            <a:off x="892175" y="695325"/>
            <a:ext cx="5126038" cy="2884488"/>
          </a:xfrm>
          <a:ln/>
        </p:spPr>
      </p:sp>
      <p:sp>
        <p:nvSpPr>
          <p:cNvPr id="124932" name="Rectangle 5"/>
          <p:cNvSpPr>
            <a:spLocks noGrp="1" noChangeArrowheads="1"/>
          </p:cNvSpPr>
          <p:nvPr>
            <p:ph type="body" idx="1"/>
          </p:nvPr>
        </p:nvSpPr>
        <p:spPr>
          <a:noFill/>
        </p:spPr>
        <p:txBody>
          <a:bodyPr/>
          <a:lstStyle/>
          <a:p>
            <a:pPr marL="0" indent="0" eaLnBrk="1" hangingPunct="1"/>
            <a:r>
              <a:rPr lang="en-US" dirty="0"/>
              <a:t>The APA identifies four core components of resilience:</a:t>
            </a:r>
          </a:p>
          <a:p>
            <a:pPr lvl="1" eaLnBrk="1" hangingPunct="1"/>
            <a:r>
              <a:rPr lang="en-US" dirty="0"/>
              <a:t>Connection to people, organizations, and communities </a:t>
            </a:r>
          </a:p>
          <a:p>
            <a:pPr lvl="1" eaLnBrk="1" hangingPunct="1"/>
            <a:r>
              <a:rPr lang="en-US" dirty="0"/>
              <a:t>Wellness, including healthy habits; mindfulness; and avoiding using alcohol, drugs, and compulsive behavior in areas such as over- or undereating, shopping, or gambling to avoid difficult feelings</a:t>
            </a:r>
          </a:p>
          <a:p>
            <a:pPr lvl="1" eaLnBrk="1" hangingPunct="1"/>
            <a:r>
              <a:rPr lang="en-US" dirty="0"/>
              <a:t>Healthy thinking, including countering all-or-nothing thinking and strengthening optimism </a:t>
            </a:r>
          </a:p>
          <a:p>
            <a:pPr lvl="1" eaLnBrk="1" hangingPunct="1"/>
            <a:r>
              <a:rPr lang="en-US" dirty="0"/>
              <a:t>Meaning, including finding purpose through helping others and setting and working toward goals</a:t>
            </a:r>
          </a:p>
          <a:p>
            <a:r>
              <a:rPr lang="en-US" sz="1100" b="0" i="0" u="none" strike="noStrike" kern="1200" baseline="0" dirty="0">
                <a:solidFill>
                  <a:schemeClr val="tx1"/>
                </a:solidFill>
                <a:latin typeface="Arial" charset="0"/>
                <a:ea typeface="+mn-ea"/>
                <a:cs typeface="+mn-cs"/>
              </a:rPr>
              <a:t> </a:t>
            </a:r>
          </a:p>
          <a:p>
            <a:r>
              <a:rPr lang="en-US" sz="1100" b="0" i="0" u="none" strike="noStrike" kern="1200" baseline="0" dirty="0">
                <a:solidFill>
                  <a:schemeClr val="tx1"/>
                </a:solidFill>
                <a:latin typeface="Arial" charset="0"/>
                <a:ea typeface="+mn-ea"/>
                <a:cs typeface="+mn-cs"/>
              </a:rPr>
              <a:t>As time permits, </a:t>
            </a:r>
            <a:r>
              <a:rPr lang="en-US" sz="1100" b="1" i="0" u="none" strike="noStrike" kern="1200" baseline="0" dirty="0">
                <a:solidFill>
                  <a:schemeClr val="tx1"/>
                </a:solidFill>
                <a:latin typeface="Arial" charset="0"/>
                <a:ea typeface="+mn-ea"/>
                <a:cs typeface="+mn-cs"/>
              </a:rPr>
              <a:t>ask</a:t>
            </a:r>
            <a:r>
              <a:rPr lang="en-US" sz="1100" b="0" i="0" u="none" strike="noStrike" kern="1200" baseline="0" dirty="0">
                <a:solidFill>
                  <a:schemeClr val="tx1"/>
                </a:solidFill>
                <a:latin typeface="Arial" charset="0"/>
                <a:ea typeface="+mn-ea"/>
                <a:cs typeface="+mn-cs"/>
              </a:rPr>
              <a:t> participants if they think any component is missing. Request that they respond via chat.</a:t>
            </a:r>
          </a:p>
          <a:p>
            <a:endParaRPr lang="en-US" sz="1100" b="1"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Transition </a:t>
            </a:r>
            <a:r>
              <a:rPr lang="en-US" sz="1100" b="0" i="0" u="none" strike="noStrike" kern="1200" baseline="0" dirty="0">
                <a:solidFill>
                  <a:schemeClr val="tx1"/>
                </a:solidFill>
                <a:latin typeface="Arial" charset="0"/>
                <a:ea typeface="+mn-ea"/>
                <a:cs typeface="+mn-cs"/>
              </a:rPr>
              <a:t>to talking about how to foster resilience. 	</a:t>
            </a:r>
          </a:p>
          <a:p>
            <a:r>
              <a:rPr lang="en-US" sz="1100" b="0" i="0" u="none" strike="noStrike" kern="1200" baseline="0" dirty="0">
                <a:solidFill>
                  <a:schemeClr val="tx1"/>
                </a:solidFill>
                <a:latin typeface="Arial" charset="0"/>
                <a:ea typeface="+mn-ea"/>
                <a:cs typeface="+mn-cs"/>
              </a:rPr>
              <a:t>	</a:t>
            </a:r>
          </a:p>
          <a:p>
            <a:pPr eaLnBrk="1" hangingPunct="1"/>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93CE331B-1095-4606-B2E9-0783FA505487}" type="slidenum">
              <a:rPr lang="en-US" b="0" smtClean="0"/>
              <a:pPr eaLnBrk="1" hangingPunct="1">
                <a:defRPr/>
              </a:pPr>
              <a:t>35</a:t>
            </a:fld>
            <a:endParaRPr lang="en-US" b="0" dirty="0"/>
          </a:p>
        </p:txBody>
      </p:sp>
      <p:sp>
        <p:nvSpPr>
          <p:cNvPr id="125955" name="Rectangle 2"/>
          <p:cNvSpPr>
            <a:spLocks noGrp="1" noRot="1" noChangeAspect="1" noChangeArrowheads="1" noTextEdit="1"/>
          </p:cNvSpPr>
          <p:nvPr>
            <p:ph type="sldImg"/>
          </p:nvPr>
        </p:nvSpPr>
        <p:spPr>
          <a:xfrm>
            <a:off x="892175" y="695325"/>
            <a:ext cx="5126038" cy="2884488"/>
          </a:xfrm>
          <a:ln/>
        </p:spPr>
      </p:sp>
      <p:sp>
        <p:nvSpPr>
          <p:cNvPr id="125956" name="Rectangle 3"/>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Make </a:t>
            </a:r>
            <a:r>
              <a:rPr lang="en-US" sz="1100" b="0" i="0" u="none" strike="noStrike" kern="1200" baseline="0" dirty="0">
                <a:solidFill>
                  <a:schemeClr val="tx1"/>
                </a:solidFill>
                <a:latin typeface="Arial" charset="0"/>
                <a:ea typeface="+mn-ea"/>
                <a:cs typeface="+mn-cs"/>
              </a:rPr>
              <a:t>the point that resilience is not a trait that people either have or do not have. It involves behaviors, thoughts, and actions that can be learned and developed. </a:t>
            </a:r>
          </a:p>
          <a:p>
            <a:endParaRPr lang="en-US" sz="1100" b="1"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Discuss </a:t>
            </a:r>
            <a:r>
              <a:rPr lang="en-US" sz="1100" b="0" i="0" u="none" strike="noStrike" kern="1200" baseline="0" dirty="0">
                <a:solidFill>
                  <a:schemeClr val="tx1"/>
                </a:solidFill>
                <a:latin typeface="Arial" charset="0"/>
                <a:ea typeface="+mn-ea"/>
                <a:cs typeface="+mn-cs"/>
              </a:rPr>
              <a:t>the ways crisis counselors can help survivors to develop resilience.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Rot="1" noChangeAspect="1" noChangeArrowheads="1" noTextEdit="1"/>
          </p:cNvSpPr>
          <p:nvPr>
            <p:ph type="sldImg"/>
          </p:nvPr>
        </p:nvSpPr>
        <p:spPr>
          <a:xfrm>
            <a:off x="2622550" y="522288"/>
            <a:ext cx="3860800" cy="2171700"/>
          </a:xfrm>
          <a:ln/>
        </p:spPr>
      </p:sp>
      <p:sp>
        <p:nvSpPr>
          <p:cNvPr id="220163" name="Rectangle 3"/>
          <p:cNvSpPr>
            <a:spLocks noGrp="1" noChangeArrowheads="1"/>
          </p:cNvSpPr>
          <p:nvPr>
            <p:ph type="body" idx="1"/>
          </p:nvPr>
        </p:nvSpPr>
        <p:spPr>
          <a:noFill/>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Arial" charset="0"/>
                <a:ea typeface="+mn-ea"/>
                <a:cs typeface="+mn-cs"/>
              </a:rPr>
              <a:t>Conduct </a:t>
            </a:r>
            <a:r>
              <a:rPr kumimoji="0" lang="en-US" sz="1100" b="0" i="0" u="none" strike="noStrike" kern="1200" cap="none" spc="0" normalizeH="0" baseline="0" noProof="0" dirty="0">
                <a:ln>
                  <a:noFill/>
                </a:ln>
                <a:solidFill>
                  <a:srgbClr val="000000"/>
                </a:solidFill>
                <a:effectLst/>
                <a:uLnTx/>
                <a:uFillTx/>
                <a:latin typeface="Arial" charset="0"/>
                <a:ea typeface="+mn-ea"/>
                <a:cs typeface="+mn-cs"/>
              </a:rPr>
              <a:t>a poll of participants regarding the tools they help survivors to use to enhance their resilience. If the training is being delivered through Zoom and participants do not have the Zoom application, ask that they type their answers into the chat box.</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Arial" charset="0"/>
                <a:ea typeface="+mn-ea"/>
                <a:cs typeface="+mn-cs"/>
              </a:rPr>
              <a:t>Present and comment </a:t>
            </a:r>
            <a:r>
              <a:rPr kumimoji="0" lang="en-US" sz="1100" b="0" i="0" u="none" strike="noStrike" kern="1200" cap="none" spc="0" normalizeH="0" baseline="0" noProof="0" dirty="0">
                <a:ln>
                  <a:noFill/>
                </a:ln>
                <a:solidFill>
                  <a:srgbClr val="000000"/>
                </a:solidFill>
                <a:effectLst/>
                <a:uLnTx/>
                <a:uFillTx/>
                <a:latin typeface="Arial" charset="0"/>
                <a:ea typeface="+mn-ea"/>
                <a:cs typeface="+mn-cs"/>
              </a:rPr>
              <a:t>on</a:t>
            </a:r>
            <a:r>
              <a:rPr kumimoji="0" lang="en-US" sz="1100" b="1" i="0" u="none" strike="noStrike" kern="1200" cap="none" spc="0" normalizeH="0" baseline="0" noProof="0" dirty="0">
                <a:ln>
                  <a:noFill/>
                </a:ln>
                <a:solidFill>
                  <a:srgbClr val="000000"/>
                </a:solidFill>
                <a:effectLst/>
                <a:uLnTx/>
                <a:uFillTx/>
                <a:latin typeface="Arial" charset="0"/>
                <a:ea typeface="+mn-ea"/>
                <a:cs typeface="+mn-cs"/>
              </a:rPr>
              <a:t> </a:t>
            </a:r>
            <a:r>
              <a:rPr kumimoji="0" lang="en-US" sz="1100" b="0" i="0" u="none" strike="noStrike" kern="1200" cap="none" spc="0" normalizeH="0" baseline="0" noProof="0" dirty="0">
                <a:ln>
                  <a:noFill/>
                </a:ln>
                <a:solidFill>
                  <a:srgbClr val="000000"/>
                </a:solidFill>
                <a:effectLst/>
                <a:uLnTx/>
                <a:uFillTx/>
                <a:latin typeface="Arial" charset="0"/>
                <a:ea typeface="+mn-ea"/>
                <a:cs typeface="+mn-cs"/>
              </a:rPr>
              <a:t>the results. </a:t>
            </a:r>
            <a:r>
              <a:rPr kumimoji="0" lang="en-US" sz="1100" b="1" i="0" u="none" strike="noStrike" kern="1200" cap="none" spc="0" normalizeH="0" baseline="0" noProof="0" dirty="0">
                <a:ln>
                  <a:noFill/>
                </a:ln>
                <a:solidFill>
                  <a:srgbClr val="000000"/>
                </a:solidFill>
                <a:effectLst/>
                <a:uLnTx/>
                <a:uFillTx/>
                <a:latin typeface="Arial" charset="0"/>
                <a:ea typeface="+mn-ea"/>
                <a:cs typeface="+mn-cs"/>
              </a:rPr>
              <a:t>Review</a:t>
            </a:r>
            <a:r>
              <a:rPr kumimoji="0" lang="en-US" sz="1100" b="0" i="0" u="none" strike="noStrike" kern="1200" cap="none" spc="0" normalizeH="0" baseline="0" noProof="0" dirty="0">
                <a:ln>
                  <a:noFill/>
                </a:ln>
                <a:solidFill>
                  <a:srgbClr val="000000"/>
                </a:solidFill>
                <a:effectLst/>
                <a:uLnTx/>
                <a:uFillTx/>
                <a:latin typeface="Arial" charset="0"/>
                <a:ea typeface="+mn-ea"/>
                <a:cs typeface="+mn-cs"/>
              </a:rPr>
              <a:t> a few items. </a:t>
            </a:r>
            <a:r>
              <a:rPr lang="en-US" sz="1100" b="1" i="0" u="none" strike="noStrike" kern="1200" baseline="0" dirty="0">
                <a:solidFill>
                  <a:schemeClr val="tx1"/>
                </a:solidFill>
                <a:latin typeface="Arial" charset="0"/>
                <a:ea typeface="+mn-ea"/>
                <a:cs typeface="+mn-cs"/>
              </a:rPr>
              <a:t>Help</a:t>
            </a:r>
            <a:r>
              <a:rPr lang="en-US" sz="1100" b="0" i="0" u="none" strike="noStrike" kern="1200" baseline="0" dirty="0">
                <a:solidFill>
                  <a:schemeClr val="tx1"/>
                </a:solidFill>
                <a:latin typeface="Arial" charset="0"/>
                <a:ea typeface="+mn-ea"/>
                <a:cs typeface="+mn-cs"/>
              </a:rPr>
              <a:t> participants to see they are building resilience through everything they do with survivors, and encourage them to keep in mind that their goal is always to build resilience. </a:t>
            </a: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0783341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64540A88-7922-4BF4-9A5F-3BB6A9A64299}" type="slidenum">
              <a:rPr lang="en-US" b="0" smtClean="0"/>
              <a:pPr eaLnBrk="1" hangingPunct="1">
                <a:defRPr/>
              </a:pPr>
              <a:t>37</a:t>
            </a:fld>
            <a:endParaRPr lang="en-US" b="0" dirty="0"/>
          </a:p>
        </p:txBody>
      </p:sp>
      <p:sp>
        <p:nvSpPr>
          <p:cNvPr id="129027" name="Rectangle 4"/>
          <p:cNvSpPr>
            <a:spLocks noGrp="1" noRot="1" noChangeAspect="1" noChangeArrowheads="1" noTextEdit="1"/>
          </p:cNvSpPr>
          <p:nvPr>
            <p:ph type="sldImg"/>
          </p:nvPr>
        </p:nvSpPr>
        <p:spPr>
          <a:xfrm>
            <a:off x="892175" y="695325"/>
            <a:ext cx="5126038" cy="2884488"/>
          </a:xfrm>
          <a:ln/>
        </p:spPr>
      </p:sp>
      <p:sp>
        <p:nvSpPr>
          <p:cNvPr id="129028" name="Rectangle 5"/>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Introduce </a:t>
            </a:r>
            <a:r>
              <a:rPr lang="en-US" sz="1100" b="0" i="0" u="none" strike="noStrike" kern="1200" baseline="0" dirty="0">
                <a:solidFill>
                  <a:schemeClr val="tx1"/>
                </a:solidFill>
                <a:latin typeface="Arial" charset="0"/>
                <a:ea typeface="+mn-ea"/>
                <a:cs typeface="+mn-cs"/>
              </a:rPr>
              <a:t>this session by telling participants that we’re going to focus now on needs assessment and outreach, as well as the full range of interventions and skills that CCP staff use in the RSP. 	</a:t>
            </a:r>
          </a:p>
          <a:p>
            <a:pPr eaLnBrk="1" hangingPunct="1"/>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F4E39C56-F56E-4794-8B09-9854754FD21B}" type="slidenum">
              <a:rPr lang="en-US" b="0" smtClean="0"/>
              <a:pPr eaLnBrk="1" hangingPunct="1">
                <a:defRPr/>
              </a:pPr>
              <a:t>38</a:t>
            </a:fld>
            <a:endParaRPr lang="en-US" b="0" dirty="0"/>
          </a:p>
        </p:txBody>
      </p:sp>
      <p:sp>
        <p:nvSpPr>
          <p:cNvPr id="131075" name="Rectangle 2"/>
          <p:cNvSpPr>
            <a:spLocks noGrp="1" noRot="1" noChangeAspect="1" noChangeArrowheads="1" noTextEdit="1"/>
          </p:cNvSpPr>
          <p:nvPr>
            <p:ph type="sldImg"/>
          </p:nvPr>
        </p:nvSpPr>
        <p:spPr>
          <a:xfrm>
            <a:off x="892175" y="695325"/>
            <a:ext cx="5126038" cy="2884488"/>
          </a:xfrm>
          <a:ln/>
        </p:spPr>
      </p:sp>
      <p:sp>
        <p:nvSpPr>
          <p:cNvPr id="131076" name="Rectangle 3"/>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Start </a:t>
            </a:r>
            <a:r>
              <a:rPr lang="en-US" sz="1100" b="0" i="0" u="none" strike="noStrike" kern="1200" baseline="0" dirty="0">
                <a:solidFill>
                  <a:schemeClr val="tx1"/>
                </a:solidFill>
                <a:latin typeface="Arial" charset="0"/>
                <a:ea typeface="+mn-ea"/>
                <a:cs typeface="+mn-cs"/>
              </a:rPr>
              <a:t>by saying that: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Needs assessment is the foundation of outreach and of the entire CCP. The information uncovered in the initial needs assessment provides the rationale and justification for the CCP’s existence and identifies the groups who will be targeted for outreach.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Needs assessment is an ongoing process to bring new information into the program, and program outreach and services are adjusted to meet emerging needs or “discovered” special populations.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Review </a:t>
            </a:r>
            <a:r>
              <a:rPr lang="en-US" sz="1100" b="0" i="0" u="none" strike="noStrike" kern="1200" baseline="0" dirty="0">
                <a:solidFill>
                  <a:schemeClr val="tx1"/>
                </a:solidFill>
                <a:latin typeface="Arial" charset="0"/>
                <a:ea typeface="+mn-ea"/>
                <a:cs typeface="+mn-cs"/>
              </a:rPr>
              <a:t>the following additional information about needs assessment and outreach: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 most reliable data on disaster damage generally will come from the FEMA preliminary damage assessment, if applicable, which can be provided by the FEMA regional office responsible for the disaster response.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Other important sources of information on crisis counseling needs may include the state emergency management agency (SEMA); voluntary agencies, such as the American Red Cross; and media sources. In addition, any crisis counselors and other human services workers deployed by the state mental health authority (SMHA) or other public agencies in the immediate aftermath of a disaster may provide information on crisis counseling needs.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During disasters, individuals in the affected area seek support from trusted members of their own communities rather than mental health professionals.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Further training of these community leaders and cultural brokers can expand the availability of mental health and substance use disorder treatment services after disasters. </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F4E39C56-F56E-4794-8B09-9854754FD21B}" type="slidenum">
              <a:rPr lang="en-US" b="0" smtClean="0"/>
              <a:pPr eaLnBrk="1" hangingPunct="1">
                <a:defRPr/>
              </a:pPr>
              <a:t>39</a:t>
            </a:fld>
            <a:endParaRPr lang="en-US" b="0" dirty="0"/>
          </a:p>
        </p:txBody>
      </p:sp>
      <p:sp>
        <p:nvSpPr>
          <p:cNvPr id="131075" name="Rectangle 2"/>
          <p:cNvSpPr>
            <a:spLocks noGrp="1" noRot="1" noChangeAspect="1" noChangeArrowheads="1" noTextEdit="1"/>
          </p:cNvSpPr>
          <p:nvPr>
            <p:ph type="sldImg"/>
          </p:nvPr>
        </p:nvSpPr>
        <p:spPr>
          <a:xfrm>
            <a:off x="892175" y="695325"/>
            <a:ext cx="5126038" cy="2884488"/>
          </a:xfrm>
          <a:ln/>
        </p:spPr>
      </p:sp>
      <p:sp>
        <p:nvSpPr>
          <p:cNvPr id="131076" name="Rectangle 3"/>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Explain</a:t>
            </a:r>
            <a:r>
              <a:rPr lang="en-US" sz="1100" b="0" i="0" u="none" strike="noStrike" kern="1200" baseline="0" dirty="0">
                <a:solidFill>
                  <a:schemeClr val="tx1"/>
                </a:solidFill>
                <a:latin typeface="Arial" charset="0"/>
                <a:ea typeface="+mn-ea"/>
                <a:cs typeface="+mn-cs"/>
              </a:rPr>
              <a:t> to the participants that they will be divided into breakout groups. Each group will discuss the questions about needs assessment and outreach. They will have 20 minutes for discussion. Ask groups to identify a member who can record a summary of their discussion in case there is time (or the training class is small enough) for the trainer to ask for some summaries from this exercise.</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Move</a:t>
            </a:r>
            <a:r>
              <a:rPr lang="en-US" sz="1100" b="0" i="0" u="none" strike="noStrike" kern="1200" baseline="0" dirty="0">
                <a:solidFill>
                  <a:schemeClr val="tx1"/>
                </a:solidFill>
                <a:latin typeface="Arial" charset="0"/>
                <a:ea typeface="+mn-ea"/>
                <a:cs typeface="+mn-cs"/>
              </a:rPr>
              <a:t> participants into breakout groups. Allow them 20 minutes to work together before transitioning them back into the plenary session.</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Facilitate </a:t>
            </a:r>
            <a:r>
              <a:rPr lang="en-US" sz="1100" b="0" i="0" u="none" strike="noStrike" kern="1200" baseline="0" dirty="0">
                <a:solidFill>
                  <a:schemeClr val="tx1"/>
                </a:solidFill>
                <a:latin typeface="Arial" charset="0"/>
                <a:ea typeface="+mn-ea"/>
                <a:cs typeface="+mn-cs"/>
              </a:rPr>
              <a:t>internal processing of the activity. </a:t>
            </a:r>
            <a:r>
              <a:rPr lang="en-US" sz="1100" b="1" i="0" u="none" strike="noStrike" kern="1200" baseline="0" dirty="0">
                <a:solidFill>
                  <a:schemeClr val="tx1"/>
                </a:solidFill>
                <a:latin typeface="Arial" charset="0"/>
                <a:ea typeface="+mn-ea"/>
                <a:cs typeface="+mn-cs"/>
              </a:rPr>
              <a:t>Ask </a:t>
            </a:r>
            <a:r>
              <a:rPr lang="en-US" sz="1100" b="0" i="0" u="none" strike="noStrike" kern="1200" baseline="0" dirty="0">
                <a:solidFill>
                  <a:schemeClr val="tx1"/>
                </a:solidFill>
                <a:latin typeface="Arial" charset="0"/>
                <a:ea typeface="+mn-ea"/>
                <a:cs typeface="+mn-cs"/>
              </a:rPr>
              <a:t>participants to respond verbally or via chat to these questions: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Where did you see linkages between the two sections?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Where did you notice gaps or inconsistencies—areas where we need to make sure needs assessment and outreach are working together, not at cross purposes?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Summarize </a:t>
            </a:r>
            <a:r>
              <a:rPr lang="en-US" sz="1100" b="0" i="0" u="none" strike="noStrike" kern="1200" baseline="0" dirty="0">
                <a:solidFill>
                  <a:schemeClr val="tx1"/>
                </a:solidFill>
                <a:latin typeface="Arial" charset="0"/>
                <a:ea typeface="+mn-ea"/>
                <a:cs typeface="+mn-cs"/>
              </a:rPr>
              <a:t>the discussion, and transition to a review of the range of crisis counseling services.</a:t>
            </a:r>
          </a:p>
        </p:txBody>
      </p:sp>
    </p:spTree>
    <p:extLst>
      <p:ext uri="{BB962C8B-B14F-4D97-AF65-F5344CB8AC3E}">
        <p14:creationId xmlns:p14="http://schemas.microsoft.com/office/powerpoint/2010/main" val="18273280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defTabSz="912813" eaLnBrk="0" hangingPunct="0">
              <a:defRPr u="sng">
                <a:solidFill>
                  <a:schemeClr val="tx1"/>
                </a:solidFill>
                <a:latin typeface="Arial" charset="0"/>
              </a:defRPr>
            </a:lvl1pPr>
            <a:lvl2pPr marL="742950" indent="-285750" defTabSz="912813" eaLnBrk="0" hangingPunct="0">
              <a:defRPr u="sng">
                <a:solidFill>
                  <a:schemeClr val="tx1"/>
                </a:solidFill>
                <a:latin typeface="Arial" charset="0"/>
              </a:defRPr>
            </a:lvl2pPr>
            <a:lvl3pPr marL="1143000" indent="-228600" defTabSz="912813" eaLnBrk="0" hangingPunct="0">
              <a:defRPr u="sng">
                <a:solidFill>
                  <a:schemeClr val="tx1"/>
                </a:solidFill>
                <a:latin typeface="Arial" charset="0"/>
              </a:defRPr>
            </a:lvl3pPr>
            <a:lvl4pPr marL="1600200" indent="-228600" defTabSz="912813" eaLnBrk="0" hangingPunct="0">
              <a:defRPr u="sng">
                <a:solidFill>
                  <a:schemeClr val="tx1"/>
                </a:solidFill>
                <a:latin typeface="Arial" charset="0"/>
              </a:defRPr>
            </a:lvl4pPr>
            <a:lvl5pPr marL="2057400" indent="-228600" defTabSz="912813" eaLnBrk="0" hangingPunct="0">
              <a:defRPr u="sng">
                <a:solidFill>
                  <a:schemeClr val="tx1"/>
                </a:solidFill>
                <a:latin typeface="Arial" charset="0"/>
              </a:defRPr>
            </a:lvl5pPr>
            <a:lvl6pPr marL="2514600" indent="-228600" algn="ctr" defTabSz="912813" eaLnBrk="0" fontAlgn="base" hangingPunct="0">
              <a:spcBef>
                <a:spcPct val="0"/>
              </a:spcBef>
              <a:spcAft>
                <a:spcPct val="0"/>
              </a:spcAft>
              <a:defRPr u="sng">
                <a:solidFill>
                  <a:schemeClr val="tx1"/>
                </a:solidFill>
                <a:latin typeface="Arial" charset="0"/>
              </a:defRPr>
            </a:lvl6pPr>
            <a:lvl7pPr marL="2971800" indent="-228600" algn="ctr" defTabSz="912813" eaLnBrk="0" fontAlgn="base" hangingPunct="0">
              <a:spcBef>
                <a:spcPct val="0"/>
              </a:spcBef>
              <a:spcAft>
                <a:spcPct val="0"/>
              </a:spcAft>
              <a:defRPr u="sng">
                <a:solidFill>
                  <a:schemeClr val="tx1"/>
                </a:solidFill>
                <a:latin typeface="Arial" charset="0"/>
              </a:defRPr>
            </a:lvl7pPr>
            <a:lvl8pPr marL="3429000" indent="-228600" algn="ctr" defTabSz="912813" eaLnBrk="0" fontAlgn="base" hangingPunct="0">
              <a:spcBef>
                <a:spcPct val="0"/>
              </a:spcBef>
              <a:spcAft>
                <a:spcPct val="0"/>
              </a:spcAft>
              <a:defRPr u="sng">
                <a:solidFill>
                  <a:schemeClr val="tx1"/>
                </a:solidFill>
                <a:latin typeface="Arial" charset="0"/>
              </a:defRPr>
            </a:lvl8pPr>
            <a:lvl9pPr marL="3886200" indent="-228600" algn="ctr" defTabSz="912813" eaLnBrk="0" fontAlgn="base" hangingPunct="0">
              <a:spcBef>
                <a:spcPct val="0"/>
              </a:spcBef>
              <a:spcAft>
                <a:spcPct val="0"/>
              </a:spcAft>
              <a:defRPr u="sng">
                <a:solidFill>
                  <a:schemeClr val="tx1"/>
                </a:solidFill>
                <a:latin typeface="Arial" charset="0"/>
              </a:defRPr>
            </a:lvl9pPr>
          </a:lstStyle>
          <a:p>
            <a:pPr eaLnBrk="1" hangingPunct="1"/>
            <a:r>
              <a:rPr lang="en-US" b="0" u="none" dirty="0"/>
              <a:t>  </a:t>
            </a:r>
            <a:endParaRPr lang="en-US" u="none" dirty="0"/>
          </a:p>
          <a:p>
            <a:pPr algn="l" eaLnBrk="1" hangingPunct="1"/>
            <a:r>
              <a:rPr lang="en-US" b="0" u="none" dirty="0"/>
              <a:t>CCP Trainer’s Toolkit  </a:t>
            </a:r>
          </a:p>
          <a:p>
            <a:pPr algn="l" eaLnBrk="1" hangingPunct="1"/>
            <a:r>
              <a:rPr lang="en-US" u="none" dirty="0"/>
              <a:t>RSP Midprogram Training</a:t>
            </a:r>
          </a:p>
          <a:p>
            <a:pPr eaLnBrk="1" hangingPunct="1"/>
            <a:r>
              <a:rPr lang="en-US" u="none" dirty="0"/>
              <a:t>  </a:t>
            </a:r>
            <a:fld id="{71D24CB8-98E0-4406-AA6C-F96055427ADE}" type="slidenum">
              <a:rPr lang="en-US" sz="1000" b="0" u="none" smtClean="0"/>
              <a:pPr eaLnBrk="1" hangingPunct="1"/>
              <a:t>40</a:t>
            </a:fld>
            <a:endParaRPr lang="en-US" sz="1000" b="0" u="none" dirty="0"/>
          </a:p>
        </p:txBody>
      </p:sp>
      <p:sp>
        <p:nvSpPr>
          <p:cNvPr id="73731" name="Rectangle 2"/>
          <p:cNvSpPr>
            <a:spLocks noGrp="1" noRot="1" noChangeAspect="1" noChangeArrowheads="1" noTextEdit="1"/>
          </p:cNvSpPr>
          <p:nvPr>
            <p:ph type="sldImg"/>
          </p:nvPr>
        </p:nvSpPr>
        <p:spPr>
          <a:xfrm>
            <a:off x="820738" y="682625"/>
            <a:ext cx="5065712" cy="2849563"/>
          </a:xfrm>
          <a:ln/>
        </p:spPr>
      </p:sp>
      <p:sp>
        <p:nvSpPr>
          <p:cNvPr id="73732" name="Rectangle 3"/>
          <p:cNvSpPr>
            <a:spLocks noGrp="1" noChangeArrowheads="1"/>
          </p:cNvSpPr>
          <p:nvPr>
            <p:ph type="body" idx="1"/>
          </p:nvPr>
        </p:nvSpPr>
        <p:spPr>
          <a:xfrm>
            <a:off x="455613" y="3878263"/>
            <a:ext cx="6097587" cy="4556125"/>
          </a:xfrm>
          <a:noFill/>
        </p:spPr>
        <p:txBody>
          <a:bodyPr/>
          <a:lstStyle/>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r>
              <a:rPr kumimoji="0" lang="en-US" sz="1100" b="1" i="0" u="none" strike="noStrike" kern="1200" cap="none" spc="0" normalizeH="0" baseline="0" noProof="0" dirty="0">
                <a:ln>
                  <a:noFill/>
                </a:ln>
                <a:solidFill>
                  <a:srgbClr val="000000"/>
                </a:solidFill>
                <a:effectLst/>
                <a:uLnTx/>
                <a:uFillTx/>
                <a:latin typeface="Arial" charset="0"/>
                <a:ea typeface="+mn-ea"/>
                <a:cs typeface="+mn-cs"/>
              </a:rPr>
              <a:t>Quickly review </a:t>
            </a:r>
            <a:r>
              <a:rPr kumimoji="0" lang="en-US" sz="1100" b="0" i="0" u="none" strike="noStrike" kern="1200" cap="none" spc="0" normalizeH="0" baseline="0" noProof="0" dirty="0">
                <a:ln>
                  <a:noFill/>
                </a:ln>
                <a:solidFill>
                  <a:srgbClr val="000000"/>
                </a:solidFill>
                <a:effectLst/>
                <a:uLnTx/>
                <a:uFillTx/>
                <a:latin typeface="Arial" charset="0"/>
                <a:ea typeface="+mn-ea"/>
                <a:cs typeface="+mn-cs"/>
              </a:rPr>
              <a:t>the range of CCP services. </a:t>
            </a:r>
          </a:p>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r>
              <a:rPr kumimoji="0" lang="en-US" sz="1100" b="1" i="0" u="none" strike="noStrike" kern="1200" cap="none" spc="0" normalizeH="0" baseline="0" noProof="0" dirty="0">
                <a:ln>
                  <a:noFill/>
                </a:ln>
                <a:solidFill>
                  <a:srgbClr val="000000"/>
                </a:solidFill>
                <a:effectLst/>
                <a:uLnTx/>
                <a:uFillTx/>
                <a:latin typeface="Arial" charset="0"/>
                <a:ea typeface="+mn-ea"/>
                <a:cs typeface="+mn-cs"/>
              </a:rPr>
              <a:t>Facilitate </a:t>
            </a:r>
            <a:r>
              <a:rPr kumimoji="0" lang="en-US" sz="1100" b="0" i="0" u="none" strike="noStrike" kern="1200" cap="none" spc="0" normalizeH="0" baseline="0" noProof="0" dirty="0">
                <a:ln>
                  <a:noFill/>
                </a:ln>
                <a:solidFill>
                  <a:srgbClr val="000000"/>
                </a:solidFill>
                <a:effectLst/>
                <a:uLnTx/>
                <a:uFillTx/>
                <a:latin typeface="Arial" charset="0"/>
                <a:ea typeface="+mn-ea"/>
                <a:cs typeface="+mn-cs"/>
              </a:rPr>
              <a:t>a discussion in response to these questions</a:t>
            </a:r>
            <a:r>
              <a:rPr kumimoji="0" lang="en-US" sz="1100" b="1" i="0" u="none" strike="noStrike" kern="1200" cap="none" spc="0" normalizeH="0" baseline="0" noProof="0" dirty="0">
                <a:ln>
                  <a:noFill/>
                </a:ln>
                <a:solidFill>
                  <a:srgbClr val="000000"/>
                </a:solidFill>
                <a:effectLst/>
                <a:uLnTx/>
                <a:uFillTx/>
                <a:latin typeface="Arial" charset="0"/>
                <a:ea typeface="+mn-ea"/>
                <a:cs typeface="+mn-cs"/>
              </a:rPr>
              <a:t>: </a:t>
            </a: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tab pos="228600" algn="l"/>
                <a:tab pos="457200" algn="l"/>
                <a:tab pos="685800" algn="l"/>
                <a:tab pos="914400" algn="l"/>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What services were most important in the past for your program(s)? Why?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tab pos="228600" algn="l"/>
                <a:tab pos="457200" algn="l"/>
                <a:tab pos="685800" algn="l"/>
                <a:tab pos="914400" algn="l"/>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Where do you see the most need or demand for services now?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tab pos="228600" algn="l"/>
                <a:tab pos="457200" algn="l"/>
                <a:tab pos="685800" algn="l"/>
                <a:tab pos="914400" algn="l"/>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What services do you expect to be most needed in the coming months? </a:t>
            </a:r>
          </a:p>
          <a:p>
            <a:r>
              <a:rPr lang="en-US" sz="1100" b="0" i="0" u="none" strike="noStrike" kern="1200" baseline="0" dirty="0">
                <a:solidFill>
                  <a:schemeClr val="tx1"/>
                </a:solidFill>
                <a:latin typeface="Arial" pitchFamily="34" charset="0"/>
                <a:ea typeface="+mn-ea"/>
                <a:cs typeface="+mn-cs"/>
              </a:rPr>
              <a:t> </a:t>
            </a:r>
          </a:p>
          <a:p>
            <a:r>
              <a:rPr lang="en-US" sz="1100" b="1" i="0" u="none" strike="noStrike" kern="1200" baseline="0" dirty="0">
                <a:solidFill>
                  <a:schemeClr val="tx1"/>
                </a:solidFill>
                <a:latin typeface="Arial" pitchFamily="34" charset="0"/>
                <a:ea typeface="+mn-ea"/>
                <a:cs typeface="+mn-cs"/>
              </a:rPr>
              <a:t>Cover</a:t>
            </a:r>
            <a:r>
              <a:rPr lang="en-US" sz="1100" b="0" i="0" u="none" strike="noStrike" kern="1200" baseline="0" dirty="0">
                <a:solidFill>
                  <a:schemeClr val="tx1"/>
                </a:solidFill>
                <a:latin typeface="Arial" pitchFamily="34" charset="0"/>
                <a:ea typeface="+mn-ea"/>
                <a:cs typeface="+mn-cs"/>
              </a:rPr>
              <a:t> these key points: </a:t>
            </a:r>
          </a:p>
          <a:p>
            <a:pPr marL="171450" indent="-171450">
              <a:buFont typeface="Arial" panose="020B0604020202020204" pitchFamily="34" charset="0"/>
              <a:buChar char="•"/>
            </a:pPr>
            <a:r>
              <a:rPr lang="en-US" sz="1100" b="0" i="0" u="none" strike="noStrike" kern="1200" baseline="0" dirty="0">
                <a:solidFill>
                  <a:schemeClr val="tx1"/>
                </a:solidFill>
                <a:latin typeface="Arial" pitchFamily="34" charset="0"/>
                <a:ea typeface="+mn-ea"/>
                <a:cs typeface="+mn-cs"/>
              </a:rPr>
              <a:t>This graphic illustrates the reach and intensity of crisis counseling services. </a:t>
            </a:r>
          </a:p>
          <a:p>
            <a:pPr marL="171450" indent="-171450">
              <a:buFont typeface="Arial" panose="020B0604020202020204" pitchFamily="34" charset="0"/>
              <a:buChar char="•"/>
            </a:pPr>
            <a:r>
              <a:rPr lang="en-US" sz="1100" b="0" i="0" u="none" strike="noStrike" kern="1200" baseline="0" dirty="0">
                <a:solidFill>
                  <a:schemeClr val="tx1"/>
                </a:solidFill>
                <a:latin typeface="Arial" pitchFamily="34" charset="0"/>
                <a:ea typeface="+mn-ea"/>
                <a:cs typeface="+mn-cs"/>
              </a:rPr>
              <a:t>In general, if the service reaches more people, its intensity is lower (e.g., the intensity of media and public service announcements, which reach many people at once, is lower than the intensity of assessment, referral, and resource linkage, services that involve working with fewer people at a time).</a:t>
            </a:r>
          </a:p>
          <a:p>
            <a:pPr marL="171450" indent="-171450">
              <a:buFont typeface="Arial" panose="020B0604020202020204" pitchFamily="34" charset="0"/>
              <a:buChar char="•"/>
            </a:pPr>
            <a:r>
              <a:rPr lang="en-US" sz="1100" b="0" i="0" u="none" strike="noStrike" kern="1200" baseline="0" dirty="0">
                <a:solidFill>
                  <a:schemeClr val="tx1"/>
                </a:solidFill>
                <a:latin typeface="Arial" pitchFamily="34" charset="0"/>
                <a:ea typeface="+mn-ea"/>
                <a:cs typeface="+mn-cs"/>
              </a:rPr>
              <a:t>Primary services involve interaction of crisis counselors and survivors. </a:t>
            </a:r>
          </a:p>
          <a:p>
            <a:pPr marL="171450" indent="-171450">
              <a:buFont typeface="Arial" panose="020B0604020202020204" pitchFamily="34" charset="0"/>
              <a:buChar char="•"/>
            </a:pPr>
            <a:r>
              <a:rPr lang="en-US" sz="1100" b="0" i="0" u="none" strike="noStrike" kern="1200" baseline="0" dirty="0">
                <a:solidFill>
                  <a:schemeClr val="tx1"/>
                </a:solidFill>
                <a:latin typeface="Arial" pitchFamily="34" charset="0"/>
                <a:ea typeface="+mn-ea"/>
                <a:cs typeface="+mn-cs"/>
              </a:rPr>
              <a:t>Secondary services involve dissemination of information. </a:t>
            </a:r>
          </a:p>
          <a:p>
            <a:pPr marL="171450" indent="-171450">
              <a:buFont typeface="Arial" panose="020B0604020202020204" pitchFamily="34" charset="0"/>
              <a:buChar char="•"/>
            </a:pPr>
            <a:r>
              <a:rPr lang="en-US" sz="1100" b="0" i="0" u="none" strike="noStrike" kern="1200" baseline="0" dirty="0">
                <a:solidFill>
                  <a:schemeClr val="tx1"/>
                </a:solidFill>
                <a:latin typeface="Arial" pitchFamily="34" charset="0"/>
                <a:ea typeface="+mn-ea"/>
                <a:cs typeface="+mn-cs"/>
              </a:rPr>
              <a:t>Face-to-face primary services should typically be the focus of the CCP. </a:t>
            </a:r>
            <a:br>
              <a:rPr lang="en-US" sz="1100" b="0" i="0" u="none" strike="noStrike" kern="1200" baseline="0" dirty="0">
                <a:solidFill>
                  <a:schemeClr val="tx1"/>
                </a:solidFill>
                <a:latin typeface="Arial" pitchFamily="34" charset="0"/>
                <a:ea typeface="+mn-ea"/>
                <a:cs typeface="+mn-cs"/>
              </a:rPr>
            </a:br>
            <a:r>
              <a:rPr lang="en-US" sz="1100" b="1" i="0" u="none" strike="noStrike" kern="1200" baseline="0" dirty="0">
                <a:solidFill>
                  <a:schemeClr val="tx1"/>
                </a:solidFill>
                <a:latin typeface="Arial" pitchFamily="34" charset="0"/>
                <a:ea typeface="+mn-ea"/>
                <a:cs typeface="+mn-cs"/>
              </a:rPr>
              <a:t>Trainer Note:</a:t>
            </a:r>
            <a:r>
              <a:rPr lang="en-US" sz="1100" b="0" i="0" u="none" strike="noStrike" kern="1200" baseline="0" dirty="0">
                <a:solidFill>
                  <a:schemeClr val="tx1"/>
                </a:solidFill>
                <a:latin typeface="Arial" pitchFamily="34" charset="0"/>
                <a:ea typeface="+mn-ea"/>
                <a:cs typeface="+mn-cs"/>
              </a:rPr>
              <a:t> If delivering this training during the COVID-19 pandemic, you may want to talk about how physical distancing may be altering service delivery—and specifically how it has forced CCPs to use methods other than primary services to reach and support disaster-affected communities. </a:t>
            </a:r>
          </a:p>
          <a:p>
            <a:pPr marL="171450" indent="-171450">
              <a:buFont typeface="Arial" panose="020B0604020202020204" pitchFamily="34" charset="0"/>
              <a:buChar char="•"/>
            </a:pPr>
            <a:r>
              <a:rPr lang="en-US" sz="1100" b="0" i="0" u="none" strike="noStrike" kern="1200" baseline="0" dirty="0">
                <a:solidFill>
                  <a:schemeClr val="tx1"/>
                </a:solidFill>
                <a:latin typeface="Arial" pitchFamily="34" charset="0"/>
                <a:ea typeface="+mn-ea"/>
                <a:cs typeface="+mn-cs"/>
              </a:rPr>
              <a:t>It is important to canvass hard-hit areas for returnees or those now ready to accept services.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tab pos="228600" algn="l"/>
                <a:tab pos="457200" algn="l"/>
                <a:tab pos="685800" algn="l"/>
                <a:tab pos="914400" algn="l"/>
              </a:tabLst>
              <a:defRPr/>
            </a:pPr>
            <a:r>
              <a:rPr lang="en-US" sz="1100" b="0" i="0" u="none" strike="noStrike" kern="1200" baseline="0" dirty="0">
                <a:solidFill>
                  <a:schemeClr val="tx1"/>
                </a:solidFill>
                <a:latin typeface="Arial" pitchFamily="34" charset="0"/>
                <a:ea typeface="+mn-ea"/>
                <a:cs typeface="+mn-cs"/>
              </a:rPr>
              <a:t>Group counseling usually increases during the RSP, as individuals become ready for this approach and counselors identify groups of survivors with common needs, issues, and concerns. Public education usually also increases during the RSP. </a:t>
            </a:r>
            <a:br>
              <a:rPr lang="en-US" sz="1100" b="0" i="0" u="none" strike="noStrike" kern="1200" baseline="0" dirty="0">
                <a:solidFill>
                  <a:schemeClr val="tx1"/>
                </a:solidFill>
                <a:latin typeface="Arial" pitchFamily="34" charset="0"/>
                <a:ea typeface="+mn-ea"/>
                <a:cs typeface="+mn-cs"/>
              </a:rPr>
            </a:br>
            <a:r>
              <a:rPr lang="en-US" sz="1100" b="1" i="0" u="none" strike="noStrike" kern="1200" baseline="0" dirty="0">
                <a:solidFill>
                  <a:schemeClr val="tx1"/>
                </a:solidFill>
                <a:latin typeface="Arial" pitchFamily="34" charset="0"/>
                <a:ea typeface="+mn-ea"/>
                <a:cs typeface="+mn-cs"/>
              </a:rPr>
              <a:t>Trainer Note:</a:t>
            </a:r>
            <a:r>
              <a:rPr lang="en-US" sz="1100" b="0" i="0" u="none" strike="noStrike" kern="1200" baseline="0" dirty="0">
                <a:solidFill>
                  <a:schemeClr val="tx1"/>
                </a:solidFill>
                <a:latin typeface="Arial" pitchFamily="34" charset="0"/>
                <a:ea typeface="+mn-ea"/>
                <a:cs typeface="+mn-cs"/>
              </a:rPr>
              <a:t> If delivering this training during COVID-19, you may want to talk about how CCPs may have been providing group counseling and public education more in the ISP. </a:t>
            </a:r>
          </a:p>
          <a:p>
            <a:pPr marL="171450" indent="-171450">
              <a:buFont typeface="Arial" panose="020B0604020202020204" pitchFamily="34" charset="0"/>
              <a:buChar char="•"/>
            </a:pPr>
            <a:r>
              <a:rPr lang="en-US" sz="1100" b="0" i="0" u="none" strike="noStrike" kern="1200" baseline="0" dirty="0">
                <a:solidFill>
                  <a:schemeClr val="tx1"/>
                </a:solidFill>
                <a:latin typeface="Arial" pitchFamily="34" charset="0"/>
                <a:ea typeface="+mn-ea"/>
                <a:cs typeface="+mn-cs"/>
              </a:rPr>
              <a:t>Community efforts are increased through outreach to schools, businesses, and community and faith-based organizations. </a:t>
            </a:r>
          </a:p>
        </p:txBody>
      </p:sp>
    </p:spTree>
    <p:extLst>
      <p:ext uri="{BB962C8B-B14F-4D97-AF65-F5344CB8AC3E}">
        <p14:creationId xmlns:p14="http://schemas.microsoft.com/office/powerpoint/2010/main" val="6606898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BC1E9530-C4BA-4249-8B54-DFFBE3A64503}" type="slidenum">
              <a:rPr lang="en-US" b="0" smtClean="0"/>
              <a:pPr eaLnBrk="1" hangingPunct="1">
                <a:defRPr/>
              </a:pPr>
              <a:t>41</a:t>
            </a:fld>
            <a:endParaRPr lang="en-US" b="0" dirty="0"/>
          </a:p>
        </p:txBody>
      </p:sp>
      <p:sp>
        <p:nvSpPr>
          <p:cNvPr id="134147" name="Rectangle 4"/>
          <p:cNvSpPr>
            <a:spLocks noGrp="1" noRot="1" noChangeAspect="1" noChangeArrowheads="1" noTextEdit="1"/>
          </p:cNvSpPr>
          <p:nvPr>
            <p:ph type="sldImg"/>
          </p:nvPr>
        </p:nvSpPr>
        <p:spPr>
          <a:xfrm>
            <a:off x="892175" y="695325"/>
            <a:ext cx="5126038" cy="2884488"/>
          </a:xfrm>
          <a:ln/>
        </p:spPr>
      </p:sp>
      <p:sp>
        <p:nvSpPr>
          <p:cNvPr id="134148" name="Rectangle 5"/>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Remind </a:t>
            </a:r>
            <a:r>
              <a:rPr lang="en-US" sz="1100" b="0" i="0" u="none" strike="noStrike" kern="1200" baseline="0" dirty="0">
                <a:solidFill>
                  <a:schemeClr val="tx1"/>
                </a:solidFill>
                <a:latin typeface="Arial" charset="0"/>
                <a:ea typeface="+mn-ea"/>
                <a:cs typeface="+mn-cs"/>
              </a:rPr>
              <a:t>participants of the basic goals or tasks of crisis counseling. </a:t>
            </a:r>
          </a:p>
          <a:p>
            <a:pPr eaLnBrk="1" hangingPunct="1"/>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BC1E9530-C4BA-4249-8B54-DFFBE3A64503}" type="slidenum">
              <a:rPr lang="en-US" b="0" smtClean="0"/>
              <a:pPr eaLnBrk="1" hangingPunct="1">
                <a:defRPr/>
              </a:pPr>
              <a:t>42</a:t>
            </a:fld>
            <a:endParaRPr lang="en-US" b="0" dirty="0"/>
          </a:p>
        </p:txBody>
      </p:sp>
      <p:sp>
        <p:nvSpPr>
          <p:cNvPr id="134147" name="Rectangle 4"/>
          <p:cNvSpPr>
            <a:spLocks noGrp="1" noRot="1" noChangeAspect="1" noChangeArrowheads="1" noTextEdit="1"/>
          </p:cNvSpPr>
          <p:nvPr>
            <p:ph type="sldImg"/>
          </p:nvPr>
        </p:nvSpPr>
        <p:spPr>
          <a:xfrm>
            <a:off x="892175" y="695325"/>
            <a:ext cx="5126038" cy="2884488"/>
          </a:xfrm>
          <a:ln/>
        </p:spPr>
      </p:sp>
      <p:sp>
        <p:nvSpPr>
          <p:cNvPr id="134148" name="Rectangle 5"/>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Ask </a:t>
            </a:r>
            <a:r>
              <a:rPr lang="en-US" sz="1100" b="0" i="0" u="none" strike="noStrike" kern="1200" baseline="0" dirty="0">
                <a:solidFill>
                  <a:schemeClr val="tx1"/>
                </a:solidFill>
                <a:latin typeface="Arial" charset="0"/>
                <a:ea typeface="+mn-ea"/>
                <a:cs typeface="+mn-cs"/>
              </a:rPr>
              <a:t>participants to take a moment and reflect upon what they’ve learned from their experience in crisis counseling. What are some things they have done that have been helpful? Write one tip or technique for each of these eight goals or tasks in their Participant Workbooks (5 minutes).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Facilitate </a:t>
            </a:r>
            <a:r>
              <a:rPr lang="en-US" sz="1100" b="0" i="0" u="none" strike="noStrike" kern="1200" baseline="0" dirty="0">
                <a:solidFill>
                  <a:schemeClr val="tx1"/>
                </a:solidFill>
                <a:latin typeface="Arial" charset="0"/>
                <a:ea typeface="+mn-ea"/>
                <a:cs typeface="+mn-cs"/>
              </a:rPr>
              <a:t>a quick sharing of the tips and techniques.  (15 minutes)  	</a:t>
            </a:r>
          </a:p>
          <a:p>
            <a:pPr eaLnBrk="1" hangingPunct="1"/>
            <a:endParaRPr lang="en-US" dirty="0"/>
          </a:p>
        </p:txBody>
      </p:sp>
    </p:spTree>
    <p:extLst>
      <p:ext uri="{BB962C8B-B14F-4D97-AF65-F5344CB8AC3E}">
        <p14:creationId xmlns:p14="http://schemas.microsoft.com/office/powerpoint/2010/main" val="38416338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4EEEA3B6-DE72-466C-A223-9C2C04847E2E}" type="slidenum">
              <a:rPr lang="en-US" b="0" smtClean="0"/>
              <a:pPr eaLnBrk="1" hangingPunct="1">
                <a:defRPr/>
              </a:pPr>
              <a:t>43</a:t>
            </a:fld>
            <a:endParaRPr lang="en-US" b="0" dirty="0"/>
          </a:p>
        </p:txBody>
      </p:sp>
      <p:sp>
        <p:nvSpPr>
          <p:cNvPr id="135171" name="Rectangle 2"/>
          <p:cNvSpPr>
            <a:spLocks noGrp="1" noRot="1" noChangeAspect="1" noChangeArrowheads="1" noTextEdit="1"/>
          </p:cNvSpPr>
          <p:nvPr>
            <p:ph type="sldImg"/>
          </p:nvPr>
        </p:nvSpPr>
        <p:spPr>
          <a:xfrm>
            <a:off x="892175" y="695325"/>
            <a:ext cx="5126038" cy="2884488"/>
          </a:xfrm>
          <a:ln/>
        </p:spPr>
      </p:sp>
      <p:sp>
        <p:nvSpPr>
          <p:cNvPr id="135172" name="Rectangle 3"/>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Facilitate </a:t>
            </a:r>
            <a:r>
              <a:rPr lang="en-US" sz="1100" b="0" i="0" u="none" strike="noStrike" kern="1200" baseline="0" dirty="0">
                <a:solidFill>
                  <a:schemeClr val="tx1"/>
                </a:solidFill>
                <a:latin typeface="Arial" charset="0"/>
                <a:ea typeface="+mn-ea"/>
                <a:cs typeface="+mn-cs"/>
              </a:rPr>
              <a:t>a discussion about where participants are now in terms of group crisis counseling. Ask that they provide responses via chat (or verbally, if the technology you’re using allows it). If participants respond via chat, read responses aloud. Highlight any trends you notice.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What types of groups are you currently providing (e.g., support and education groups, self-help groups)?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What are the common themes of the groups (e.g., similar levels of exposure, similar needs, special populations)?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What’s working well about these groups?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What’s been challenging (e.g., getting the groups started, maintaining participation, facilitating the sessions, marketing, transitioning to member-led)?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Trainer Note:</a:t>
            </a:r>
            <a:r>
              <a:rPr lang="en-US" sz="1100" b="0" i="0" u="none" strike="noStrike" kern="1200" baseline="0" dirty="0">
                <a:solidFill>
                  <a:schemeClr val="tx1"/>
                </a:solidFill>
                <a:latin typeface="Arial" charset="0"/>
                <a:ea typeface="+mn-ea"/>
                <a:cs typeface="+mn-cs"/>
              </a:rPr>
              <a:t> Include the “How are we providing groups?” questions on the slide, and discussion in the slide notes, if you are providing training while physical distancing orders are in effect in many parts of the United States due to COVID-19.</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Ask </a:t>
            </a:r>
            <a:r>
              <a:rPr lang="en-US" sz="1100" b="0" i="0" u="none" strike="noStrike" kern="1200" baseline="0" dirty="0">
                <a:solidFill>
                  <a:schemeClr val="tx1"/>
                </a:solidFill>
                <a:latin typeface="Arial" charset="0"/>
                <a:ea typeface="+mn-ea"/>
                <a:cs typeface="+mn-cs"/>
              </a:rPr>
              <a:t>participants about how they are providing groups. Comment on responses, highlighting any trends you notice.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What technology (or technologies) are you using?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Is the technology working well? Poorly?</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Have you encountered challenges related to the technology you’re using? </a:t>
            </a:r>
            <a:endParaRPr lang="en-US" sz="1100" b="1" i="0" u="none" strike="noStrike" kern="1200" baseline="0" dirty="0">
              <a:solidFill>
                <a:schemeClr val="tx1"/>
              </a:solidFill>
              <a:latin typeface="Arial" charset="0"/>
              <a:ea typeface="+mn-ea"/>
              <a:cs typeface="+mn-c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4EEEA3B6-DE72-466C-A223-9C2C04847E2E}" type="slidenum">
              <a:rPr lang="en-US" b="0" smtClean="0"/>
              <a:pPr eaLnBrk="1" hangingPunct="1">
                <a:defRPr/>
              </a:pPr>
              <a:t>44</a:t>
            </a:fld>
            <a:endParaRPr lang="en-US" b="0" dirty="0"/>
          </a:p>
        </p:txBody>
      </p:sp>
      <p:sp>
        <p:nvSpPr>
          <p:cNvPr id="135171" name="Rectangle 2"/>
          <p:cNvSpPr>
            <a:spLocks noGrp="1" noRot="1" noChangeAspect="1" noChangeArrowheads="1" noTextEdit="1"/>
          </p:cNvSpPr>
          <p:nvPr>
            <p:ph type="sldImg"/>
          </p:nvPr>
        </p:nvSpPr>
        <p:spPr>
          <a:xfrm>
            <a:off x="892175" y="695325"/>
            <a:ext cx="5126038" cy="2884488"/>
          </a:xfrm>
          <a:ln/>
        </p:spPr>
      </p:sp>
      <p:sp>
        <p:nvSpPr>
          <p:cNvPr id="135172" name="Rectangle 3"/>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Facilitate </a:t>
            </a:r>
            <a:r>
              <a:rPr lang="en-US" sz="1100" b="0" i="0" u="none" strike="noStrike" kern="1200" baseline="0" dirty="0">
                <a:solidFill>
                  <a:schemeClr val="tx1"/>
                </a:solidFill>
                <a:latin typeface="Arial" charset="0"/>
                <a:ea typeface="+mn-ea"/>
                <a:cs typeface="+mn-cs"/>
              </a:rPr>
              <a:t>a brainstorming session to identify what groups will be needed—what communities have emerged that would benefit from forming a group?</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If CCP grants have named participants or other staff to attend and take notes, you may want to ask participants when they offer ideas to identify their CCP grant so that note-takers can bring information specific to their grant program back after the training.</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Ask</a:t>
            </a:r>
            <a:r>
              <a:rPr lang="en-US" sz="1100" b="0" i="0" u="none" strike="noStrike" kern="1200" baseline="0" dirty="0">
                <a:solidFill>
                  <a:schemeClr val="tx1"/>
                </a:solidFill>
                <a:latin typeface="Arial" charset="0"/>
                <a:ea typeface="+mn-ea"/>
                <a:cs typeface="+mn-cs"/>
              </a:rPr>
              <a:t> if someone would be willing to write down ideas that come up during brainstorming. If you’d prefer, you can do so on your own. You will need this information for demonstration and practice activities in this training.</a:t>
            </a:r>
          </a:p>
        </p:txBody>
      </p:sp>
    </p:spTree>
    <p:extLst>
      <p:ext uri="{BB962C8B-B14F-4D97-AF65-F5344CB8AC3E}">
        <p14:creationId xmlns:p14="http://schemas.microsoft.com/office/powerpoint/2010/main" val="27516528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9DC9FAFF-BBFA-45F0-8C73-FB7B15D22386}" type="slidenum">
              <a:rPr lang="en-US" b="0" smtClean="0"/>
              <a:pPr eaLnBrk="1" hangingPunct="1">
                <a:defRPr/>
              </a:pPr>
              <a:t>45</a:t>
            </a:fld>
            <a:endParaRPr lang="en-US" b="0" dirty="0"/>
          </a:p>
        </p:txBody>
      </p:sp>
      <p:sp>
        <p:nvSpPr>
          <p:cNvPr id="136195" name="Rectangle 2"/>
          <p:cNvSpPr>
            <a:spLocks noGrp="1" noRot="1" noChangeAspect="1" noChangeArrowheads="1" noTextEdit="1"/>
          </p:cNvSpPr>
          <p:nvPr>
            <p:ph type="sldImg"/>
          </p:nvPr>
        </p:nvSpPr>
        <p:spPr>
          <a:xfrm>
            <a:off x="892175" y="695325"/>
            <a:ext cx="5126038" cy="2884488"/>
          </a:xfrm>
          <a:ln/>
        </p:spPr>
      </p:sp>
      <p:sp>
        <p:nvSpPr>
          <p:cNvPr id="136196" name="Rectangle 3"/>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Review </a:t>
            </a:r>
            <a:r>
              <a:rPr lang="en-US" sz="1100" b="0" i="0" u="none" strike="noStrike" kern="1200" baseline="0" dirty="0">
                <a:solidFill>
                  <a:schemeClr val="tx1"/>
                </a:solidFill>
                <a:latin typeface="Arial" charset="0"/>
                <a:ea typeface="+mn-ea"/>
                <a:cs typeface="+mn-cs"/>
              </a:rPr>
              <a:t>the goals of group counseling. </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Suggested talking points: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Group counseling may vary from less structured, purely educational groups to more structured support groups. All groups are likely to share some elements of support and education.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It is important to ensure that group members have had similar levels of exposure to the disaster event. People with low exposure should not be exposed to stories of people whose exposure was significantly higher.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When members of social support networks are struggling with the disaster’s aftermath, counseling groups may augment overloaded support systems.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Groups can be led by a licensed mental health or substance use disorder treatment professional, co-facilitated by a mental health or substance use disorder treatment professional and a paraprofessional, or led by survivors themselves.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Group crisis counseling refers to services that help group members understand their current situations and reactions to the disaster, review or discuss their options, access emotional support or referral services, and attain skills to cope with their current situations and reactions. In group counseling, participants do most of the talking. 	</a:t>
            </a:r>
          </a:p>
          <a:p>
            <a:pPr eaLnBrk="1" hangingPunct="1"/>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51C15337-BA5A-475E-8EC8-B8B69166426C}" type="slidenum">
              <a:rPr lang="en-US" b="0" smtClean="0"/>
              <a:pPr eaLnBrk="1" hangingPunct="1">
                <a:defRPr/>
              </a:pPr>
              <a:t>46</a:t>
            </a:fld>
            <a:endParaRPr lang="en-US" b="0" dirty="0"/>
          </a:p>
        </p:txBody>
      </p:sp>
      <p:sp>
        <p:nvSpPr>
          <p:cNvPr id="137219" name="Rectangle 2"/>
          <p:cNvSpPr>
            <a:spLocks noGrp="1" noRot="1" noChangeAspect="1" noChangeArrowheads="1" noTextEdit="1"/>
          </p:cNvSpPr>
          <p:nvPr>
            <p:ph type="sldImg"/>
          </p:nvPr>
        </p:nvSpPr>
        <p:spPr>
          <a:xfrm>
            <a:off x="892175" y="695325"/>
            <a:ext cx="5126038" cy="2884488"/>
          </a:xfrm>
          <a:ln/>
        </p:spPr>
      </p:sp>
      <p:sp>
        <p:nvSpPr>
          <p:cNvPr id="137220" name="Rectangle 3"/>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Discuss </a:t>
            </a:r>
            <a:r>
              <a:rPr lang="en-US" sz="1100" b="0" i="0" u="none" strike="noStrike" kern="1200" baseline="0" dirty="0">
                <a:solidFill>
                  <a:schemeClr val="tx1"/>
                </a:solidFill>
                <a:latin typeface="Arial" charset="0"/>
                <a:ea typeface="+mn-ea"/>
                <a:cs typeface="+mn-cs"/>
              </a:rPr>
              <a:t>the factors affecting the group process. </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Suggested talking points: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Counselors should assess their own skills and knowledge about the group’s content to set clear boundaries on how to approach the group process. Group members may inquire about symptoms on which counselors are not authorized to give advice. Counselors can, however, provide concrete information and make appropriate referrals to mental health and substance use disorder treatment professionals.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Be aware of personal biases related to religion, spirituality, culture, ethnicity, and gender. It is common and healthy to recognize these qualities for personal reflection, but it is detrimental if these qualities disrupt the group process.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Respect and maintain confidentiality. A group should be in a safe place in which people, families, and communities can freely share their feelings without worrying about other people knowing their personal business.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Facilitate the group by making sure that each member has a chance to talk and that no one person is dominating the conversation. Ask a member who has not spoken if he or she would like to talk; however, respect his or her right to just sit back and listen.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Ask for feedback. Some groups may warrant more structure than others will; however, it can be empowering for group members to become actively engaged in the process of deciding what they would like to achieve in group sessions. </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Adapted from Thomas, R. V., &amp; Pender, D. A. (2008). Association for Specialists in Group Work: Best practice guidelines 2007 revisions. </a:t>
            </a:r>
            <a:r>
              <a:rPr lang="en-US" sz="1100" b="0" i="1" u="none" strike="noStrike" kern="1200" baseline="0" dirty="0">
                <a:solidFill>
                  <a:schemeClr val="tx1"/>
                </a:solidFill>
                <a:latin typeface="Arial" charset="0"/>
                <a:ea typeface="+mn-ea"/>
                <a:cs typeface="+mn-cs"/>
              </a:rPr>
              <a:t>The Journal for Specialists in Group Work, 33</a:t>
            </a:r>
            <a:r>
              <a:rPr lang="en-US" sz="1100" b="0" i="0" u="none" strike="noStrike" kern="1200" baseline="0" dirty="0">
                <a:solidFill>
                  <a:schemeClr val="tx1"/>
                </a:solidFill>
                <a:latin typeface="Arial" charset="0"/>
                <a:ea typeface="+mn-ea"/>
                <a:cs typeface="+mn-cs"/>
              </a:rPr>
              <a:t>(2), 111–117. https://c3c51c6c-8c32-4f6a-9af6-0d715ac3a752.filesusr.com/ugd/513c96_93df348d51134a08b789df5374b6dfb7.pdf </a:t>
            </a:r>
            <a:endParaRPr lang="en-US" b="1"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8909AA98-112E-4E43-9D30-F76A2DC21E89}" type="slidenum">
              <a:rPr lang="en-US" b="0" smtClean="0"/>
              <a:pPr eaLnBrk="1" hangingPunct="1">
                <a:defRPr/>
              </a:pPr>
              <a:t>47</a:t>
            </a:fld>
            <a:endParaRPr lang="en-US" b="0" dirty="0"/>
          </a:p>
        </p:txBody>
      </p:sp>
      <p:sp>
        <p:nvSpPr>
          <p:cNvPr id="138243" name="Rectangle 2"/>
          <p:cNvSpPr>
            <a:spLocks noGrp="1" noRot="1" noChangeAspect="1" noChangeArrowheads="1" noTextEdit="1"/>
          </p:cNvSpPr>
          <p:nvPr>
            <p:ph type="sldImg"/>
          </p:nvPr>
        </p:nvSpPr>
        <p:spPr>
          <a:xfrm>
            <a:off x="892175" y="695325"/>
            <a:ext cx="5126038" cy="2884488"/>
          </a:xfrm>
          <a:ln/>
        </p:spPr>
      </p:sp>
      <p:sp>
        <p:nvSpPr>
          <p:cNvPr id="138244" name="Rectangle 3"/>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Review </a:t>
            </a:r>
            <a:r>
              <a:rPr lang="en-US" sz="1100" b="0" i="0" u="none" strike="noStrike" kern="1200" baseline="0" dirty="0">
                <a:solidFill>
                  <a:schemeClr val="tx1"/>
                </a:solidFill>
                <a:latin typeface="Arial" charset="0"/>
                <a:ea typeface="+mn-ea"/>
                <a:cs typeface="+mn-cs"/>
              </a:rPr>
              <a:t>group counseling skills: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Promoting safety and comfort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Listening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Modeling effective communication skills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Facilitating group interaction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Facilitating the group process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Dealing with difficult group members and situations </a:t>
            </a:r>
          </a:p>
          <a:p>
            <a:r>
              <a:rPr lang="en-US" sz="1100" b="0" i="0" u="none" strike="noStrike" kern="1200" baseline="0" dirty="0">
                <a:solidFill>
                  <a:schemeClr val="tx1"/>
                </a:solidFill>
                <a:latin typeface="Arial" charset="0"/>
                <a:ea typeface="+mn-ea"/>
                <a:cs typeface="+mn-cs"/>
              </a:rPr>
              <a:t>	</a:t>
            </a:r>
          </a:p>
          <a:p>
            <a:pPr lvl="2" eaLnBrk="1" hangingPunct="1"/>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2A317C5E-7FF7-4130-AA23-9D9453EA17D6}" type="slidenum">
              <a:rPr lang="en-US" b="0" smtClean="0"/>
              <a:pPr eaLnBrk="1" hangingPunct="1">
                <a:defRPr/>
              </a:pPr>
              <a:t>48</a:t>
            </a:fld>
            <a:endParaRPr lang="en-US" b="0" dirty="0"/>
          </a:p>
        </p:txBody>
      </p:sp>
      <p:sp>
        <p:nvSpPr>
          <p:cNvPr id="139267" name="Rectangle 2"/>
          <p:cNvSpPr>
            <a:spLocks noGrp="1" noRot="1" noChangeAspect="1" noChangeArrowheads="1" noTextEdit="1"/>
          </p:cNvSpPr>
          <p:nvPr>
            <p:ph type="sldImg"/>
          </p:nvPr>
        </p:nvSpPr>
        <p:spPr>
          <a:xfrm>
            <a:off x="892175" y="695325"/>
            <a:ext cx="5126038" cy="2884488"/>
          </a:xfrm>
          <a:ln/>
        </p:spPr>
      </p:sp>
      <p:sp>
        <p:nvSpPr>
          <p:cNvPr id="139268" name="Rectangle 3"/>
          <p:cNvSpPr>
            <a:spLocks noGrp="1" noChangeArrowheads="1"/>
          </p:cNvSpPr>
          <p:nvPr>
            <p:ph type="body" idx="1"/>
          </p:nvPr>
        </p:nvSpPr>
        <p:spPr>
          <a:noFill/>
        </p:spPr>
        <p:txBody>
          <a:bodyPr/>
          <a:lstStyle/>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Handling difficult subject matter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Identifying and interpreting shared reactions and experiences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Assessing and responding to group needs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Educating members about common reactions, stress management, and effective coping skills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Identifying and responding to other educational needs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Facilitating group cohesiveness </a:t>
            </a:r>
          </a:p>
          <a:p>
            <a:r>
              <a:rPr lang="en-US" sz="1100" b="0" i="0" u="none" strike="noStrike" kern="1200" baseline="0" dirty="0">
                <a:solidFill>
                  <a:schemeClr val="tx1"/>
                </a:solidFill>
                <a:latin typeface="Arial" charset="0"/>
                <a:ea typeface="+mn-ea"/>
                <a:cs typeface="+mn-cs"/>
              </a:rPr>
              <a:t>	</a:t>
            </a:r>
          </a:p>
          <a:p>
            <a:pPr lvl="2" eaLnBrk="1" hangingPunct="1"/>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27A01F1E-BA3D-4AAA-B01A-678ECA88FAA1}" type="slidenum">
              <a:rPr lang="en-US" b="0" smtClean="0"/>
              <a:pPr eaLnBrk="1" hangingPunct="1">
                <a:defRPr/>
              </a:pPr>
              <a:t>49</a:t>
            </a:fld>
            <a:endParaRPr lang="en-US" b="0" dirty="0"/>
          </a:p>
        </p:txBody>
      </p:sp>
      <p:sp>
        <p:nvSpPr>
          <p:cNvPr id="140291" name="Rectangle 2"/>
          <p:cNvSpPr>
            <a:spLocks noGrp="1" noRot="1" noChangeAspect="1" noChangeArrowheads="1" noTextEdit="1"/>
          </p:cNvSpPr>
          <p:nvPr>
            <p:ph type="sldImg"/>
          </p:nvPr>
        </p:nvSpPr>
        <p:spPr>
          <a:xfrm>
            <a:off x="892175" y="695325"/>
            <a:ext cx="5126038" cy="2884488"/>
          </a:xfrm>
          <a:ln/>
        </p:spPr>
      </p:sp>
      <p:sp>
        <p:nvSpPr>
          <p:cNvPr id="140292" name="Rectangle 3"/>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Choose </a:t>
            </a:r>
            <a:r>
              <a:rPr lang="en-US" sz="1100" b="0" i="0" u="none" strike="noStrike" kern="1200" baseline="0" dirty="0">
                <a:solidFill>
                  <a:schemeClr val="tx1"/>
                </a:solidFill>
                <a:latin typeface="Arial" charset="0"/>
                <a:ea typeface="+mn-ea"/>
                <a:cs typeface="+mn-cs"/>
              </a:rPr>
              <a:t>a type of group and a theme from the discussion earlier in this session (the responses during the brainstorming session to the question “What communities have emerged that would benefit from forming a group?”). This type of group/theme will be used in a demonstration of group crisis counseling. You can either select a type of group from the list the participants brainstormed earlier or ask the participants to select one.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Give </a:t>
            </a:r>
            <a:r>
              <a:rPr lang="en-US" sz="1100" b="0" i="0" u="none" strike="noStrike" kern="1200" baseline="0" dirty="0">
                <a:solidFill>
                  <a:schemeClr val="tx1"/>
                </a:solidFill>
                <a:latin typeface="Arial" charset="0"/>
                <a:ea typeface="+mn-ea"/>
                <a:cs typeface="+mn-cs"/>
              </a:rPr>
              <a:t>the following task instructions: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Think about survivors you have worked with individually or in groups.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Based on your experience, write a description of a fictional survivor whose role you’ll play in the group. Please be careful to maintain confidentiality of actual survivors.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This role should fit in with the type of group selected.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Invite </a:t>
            </a:r>
            <a:r>
              <a:rPr lang="en-US" sz="1100" b="0" i="0" u="none" strike="noStrike" kern="1200" baseline="0" dirty="0">
                <a:solidFill>
                  <a:schemeClr val="tx1"/>
                </a:solidFill>
                <a:latin typeface="Arial" charset="0"/>
                <a:ea typeface="+mn-ea"/>
                <a:cs typeface="+mn-cs"/>
              </a:rPr>
              <a:t>participants to make notes in the Participant Workbook (page 21) or on their own paper or computer.</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BFB33198-000B-4217-9611-CDFD4F144E34}" type="slidenum">
              <a:rPr lang="en-US" b="0" smtClean="0"/>
              <a:pPr eaLnBrk="1" hangingPunct="1">
                <a:defRPr/>
              </a:pPr>
              <a:t>50</a:t>
            </a:fld>
            <a:endParaRPr lang="en-US" b="0" dirty="0"/>
          </a:p>
        </p:txBody>
      </p:sp>
      <p:sp>
        <p:nvSpPr>
          <p:cNvPr id="141315" name="Rectangle 2"/>
          <p:cNvSpPr>
            <a:spLocks noGrp="1" noRot="1" noChangeAspect="1" noChangeArrowheads="1" noTextEdit="1"/>
          </p:cNvSpPr>
          <p:nvPr>
            <p:ph type="sldImg"/>
          </p:nvPr>
        </p:nvSpPr>
        <p:spPr>
          <a:xfrm>
            <a:off x="892175" y="695325"/>
            <a:ext cx="5126038" cy="2884488"/>
          </a:xfrm>
          <a:ln/>
        </p:spPr>
      </p:sp>
      <p:sp>
        <p:nvSpPr>
          <p:cNvPr id="141316" name="Rectangle 3"/>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Ask </a:t>
            </a:r>
            <a:r>
              <a:rPr lang="en-US" sz="1100" b="0" i="0" u="none" strike="noStrike" kern="1200" baseline="0" dirty="0">
                <a:solidFill>
                  <a:schemeClr val="tx1"/>
                </a:solidFill>
                <a:latin typeface="Arial" charset="0"/>
                <a:ea typeface="+mn-ea"/>
                <a:cs typeface="+mn-cs"/>
              </a:rPr>
              <a:t>for four volunteers from the group to participate in a brief demonstration, in which you’ll lead a group and they’ll play the role of survivors. You may opt to lead the demonstration with your co-trainer instead, to save on time.</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As</a:t>
            </a:r>
            <a:r>
              <a:rPr lang="en-US" sz="1100" b="0" i="0" u="none" strike="noStrike" kern="1200" baseline="0" dirty="0">
                <a:solidFill>
                  <a:schemeClr val="tx1"/>
                </a:solidFill>
                <a:latin typeface="Arial" charset="0"/>
                <a:ea typeface="+mn-ea"/>
                <a:cs typeface="+mn-cs"/>
              </a:rPr>
              <a:t>k those not participating to pay close attention to the skills they see being used and to be prepared to talk about them afterward. Ask that they keep their computer and phone lines muted during the demonstration, and ask the participants to unmute their lines when they speak during the demonstration.</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Give </a:t>
            </a:r>
            <a:r>
              <a:rPr lang="en-US" sz="1100" b="0" i="0" u="none" strike="noStrike" kern="1200" baseline="0" dirty="0">
                <a:solidFill>
                  <a:schemeClr val="tx1"/>
                </a:solidFill>
                <a:latin typeface="Arial" charset="0"/>
                <a:ea typeface="+mn-ea"/>
                <a:cs typeface="+mn-cs"/>
              </a:rPr>
              <a:t>a brief demonstration (about 10 minutes), in which you lead a group session with the four participants.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Ask </a:t>
            </a:r>
            <a:r>
              <a:rPr lang="en-US" sz="1100" b="0" i="0" u="none" strike="noStrike" kern="1200" baseline="0" dirty="0">
                <a:solidFill>
                  <a:schemeClr val="tx1"/>
                </a:solidFill>
                <a:latin typeface="Arial" charset="0"/>
                <a:ea typeface="+mn-ea"/>
                <a:cs typeface="+mn-cs"/>
              </a:rPr>
              <a:t>participants to take a few minutes to reflect and make notes on the worksheet in the Participant Workbook (page 22). Then facilitate a discussion about the skills they saw you (the trainer, and maybe also your co-trainer) demonstrating. 	</a:t>
            </a:r>
          </a:p>
          <a:p>
            <a:pPr lvl="2" eaLnBrk="1" hangingPunct="1"/>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82AE93BC-5856-40A6-984D-BBFB69068F0D}" type="slidenum">
              <a:rPr lang="en-US" b="0" smtClean="0"/>
              <a:pPr eaLnBrk="1" hangingPunct="1">
                <a:defRPr/>
              </a:pPr>
              <a:t>51</a:t>
            </a:fld>
            <a:endParaRPr lang="en-US" b="0" dirty="0"/>
          </a:p>
        </p:txBody>
      </p:sp>
      <p:sp>
        <p:nvSpPr>
          <p:cNvPr id="146435" name="Rectangle 2"/>
          <p:cNvSpPr>
            <a:spLocks noGrp="1" noRot="1" noChangeAspect="1" noChangeArrowheads="1" noTextEdit="1"/>
          </p:cNvSpPr>
          <p:nvPr>
            <p:ph type="sldImg"/>
          </p:nvPr>
        </p:nvSpPr>
        <p:spPr>
          <a:xfrm>
            <a:off x="892175" y="695325"/>
            <a:ext cx="5126038" cy="2884488"/>
          </a:xfrm>
          <a:ln/>
        </p:spPr>
      </p:sp>
      <p:sp>
        <p:nvSpPr>
          <p:cNvPr id="146436" name="Rectangle 3"/>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Tell </a:t>
            </a:r>
            <a:r>
              <a:rPr lang="en-US" sz="1100" b="0" i="0" u="none" strike="noStrike" kern="1200" baseline="0" dirty="0">
                <a:solidFill>
                  <a:schemeClr val="tx1"/>
                </a:solidFill>
                <a:latin typeface="Arial" charset="0"/>
                <a:ea typeface="+mn-ea"/>
                <a:cs typeface="+mn-cs"/>
              </a:rPr>
              <a:t>participants that we are going to spend some time discussing CCP services beyond individual and family and group crisis counseling. </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The purpose of these discussions, in keeping with the theme of this course overall, is to provide an opportunity to assess what they’re currently doing in these areas and where they want to go from here. </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Topics: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Community support and networking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Public education and media messaging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Cultural awareness </a:t>
            </a:r>
          </a:p>
          <a:p>
            <a:r>
              <a:rPr lang="en-US" sz="1100" b="0" i="0" u="none" strike="noStrike" kern="1200" baseline="0" dirty="0">
                <a:solidFill>
                  <a:schemeClr val="tx1"/>
                </a:solidFill>
                <a:latin typeface="Arial" charset="0"/>
                <a:ea typeface="+mn-ea"/>
                <a:cs typeface="+mn-cs"/>
              </a:rPr>
              <a:t>	</a:t>
            </a:r>
          </a:p>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r>
              <a:rPr lang="en-US" sz="1100" b="1" i="0" u="none" strike="noStrike" kern="1200" baseline="0" dirty="0">
                <a:solidFill>
                  <a:schemeClr val="tx1"/>
                </a:solidFill>
                <a:latin typeface="Arial" charset="0"/>
                <a:ea typeface="+mn-ea"/>
                <a:cs typeface="+mn-cs"/>
              </a:rPr>
              <a:t>Tell </a:t>
            </a:r>
            <a:r>
              <a:rPr lang="en-US" sz="1100" b="0" i="0" u="none" strike="noStrike" kern="1200" baseline="0" dirty="0">
                <a:solidFill>
                  <a:schemeClr val="tx1"/>
                </a:solidFill>
                <a:latin typeface="Arial" charset="0"/>
                <a:ea typeface="+mn-ea"/>
                <a:cs typeface="+mn-cs"/>
              </a:rPr>
              <a:t>participants that they will be placed in breakout groups to discuss the topics. Each group will be assigned one topic to discuss and provided questions to guide discussion. </a:t>
            </a:r>
            <a:r>
              <a:rPr lang="en-US" sz="1100" b="1" i="0" u="none" strike="noStrike" kern="1200" baseline="0" dirty="0">
                <a:solidFill>
                  <a:schemeClr val="tx1"/>
                </a:solidFill>
                <a:latin typeface="Arial" charset="0"/>
                <a:ea typeface="+mn-ea"/>
                <a:cs typeface="+mn-cs"/>
              </a:rPr>
              <a:t>State </a:t>
            </a:r>
            <a:r>
              <a:rPr lang="en-US" sz="1100" b="0" i="0" u="none" strike="noStrike" kern="1200" baseline="0" dirty="0">
                <a:solidFill>
                  <a:schemeClr val="tx1"/>
                </a:solidFill>
                <a:latin typeface="Arial" charset="0"/>
                <a:ea typeface="+mn-ea"/>
                <a:cs typeface="+mn-cs"/>
              </a:rPr>
              <a:t>that each breakout group should select a member to give a short report-out on the key themes and highlights from the discussions after they are completed.</a:t>
            </a:r>
          </a:p>
          <a:p>
            <a:r>
              <a:rPr lang="en-US" sz="1100" b="0" i="0" u="none" strike="noStrike" kern="1200" baseline="0" dirty="0">
                <a:solidFill>
                  <a:schemeClr val="tx1"/>
                </a:solidFill>
                <a:latin typeface="Arial" charset="0"/>
                <a:ea typeface="+mn-ea"/>
                <a:cs typeface="+mn-cs"/>
              </a:rPr>
              <a:t> </a:t>
            </a:r>
          </a:p>
          <a:p>
            <a:endParaRPr lang="en-US" sz="1100" b="1" i="0" u="none" strike="noStrike" kern="1200" baseline="0" dirty="0">
              <a:solidFill>
                <a:schemeClr val="tx1"/>
              </a:solidFill>
              <a:latin typeface="Arial" charset="0"/>
              <a:ea typeface="+mn-ea"/>
              <a:cs typeface="+mn-cs"/>
            </a:endParaRPr>
          </a:p>
          <a:p>
            <a:endParaRPr lang="en-US" sz="1100" b="0" i="0" u="none" strike="noStrike" kern="1200" baseline="0" dirty="0">
              <a:solidFill>
                <a:schemeClr val="tx1"/>
              </a:solidFill>
              <a:latin typeface="Arial" charset="0"/>
              <a:ea typeface="+mn-ea"/>
              <a:cs typeface="+mn-cs"/>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E1F90CAC-909F-40D1-9E18-3103872CC8FD}" type="slidenum">
              <a:rPr lang="en-US" b="0" smtClean="0"/>
              <a:pPr eaLnBrk="1" hangingPunct="1">
                <a:defRPr/>
              </a:pPr>
              <a:t>52</a:t>
            </a:fld>
            <a:endParaRPr lang="en-US" b="0" dirty="0"/>
          </a:p>
        </p:txBody>
      </p:sp>
      <p:sp>
        <p:nvSpPr>
          <p:cNvPr id="147459" name="Rectangle 2"/>
          <p:cNvSpPr>
            <a:spLocks noGrp="1" noRot="1" noChangeAspect="1" noChangeArrowheads="1" noTextEdit="1"/>
          </p:cNvSpPr>
          <p:nvPr>
            <p:ph type="sldImg"/>
          </p:nvPr>
        </p:nvSpPr>
        <p:spPr>
          <a:xfrm>
            <a:off x="892175" y="695325"/>
            <a:ext cx="5126038" cy="2884488"/>
          </a:xfrm>
          <a:ln/>
        </p:spPr>
      </p:sp>
      <p:sp>
        <p:nvSpPr>
          <p:cNvPr id="147460" name="Rectangle 3"/>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Assign </a:t>
            </a:r>
            <a:r>
              <a:rPr lang="en-US" sz="1100" b="0" i="0" u="none" strike="noStrike" kern="1200" baseline="0" dirty="0">
                <a:solidFill>
                  <a:schemeClr val="tx1"/>
                </a:solidFill>
                <a:latin typeface="Arial" charset="0"/>
                <a:ea typeface="+mn-ea"/>
                <a:cs typeface="+mn-cs"/>
              </a:rPr>
              <a:t>participants to breakout groups. </a:t>
            </a:r>
            <a:r>
              <a:rPr lang="en-US" sz="1100" b="1" i="0" u="none" strike="noStrike" kern="1200" baseline="0" dirty="0">
                <a:solidFill>
                  <a:schemeClr val="tx1"/>
                </a:solidFill>
                <a:latin typeface="Arial" charset="0"/>
                <a:ea typeface="+mn-ea"/>
                <a:cs typeface="+mn-cs"/>
              </a:rPr>
              <a:t>Let each group know </a:t>
            </a:r>
            <a:r>
              <a:rPr lang="en-US" sz="1100" b="0" i="0" u="none" strike="noStrike" kern="1200" baseline="0" dirty="0">
                <a:solidFill>
                  <a:schemeClr val="tx1"/>
                </a:solidFill>
                <a:latin typeface="Arial" charset="0"/>
                <a:ea typeface="+mn-ea"/>
                <a:cs typeface="+mn-cs"/>
              </a:rPr>
              <a:t>which topic has been assigned to them for discussion. If possible, “visit” groups virtually to make sure they’re progressing well and aren’t struggling with the assignment. Allow groups 15 minutes to work together.</a:t>
            </a:r>
          </a:p>
          <a:p>
            <a:endParaRPr lang="en-US" sz="1100" b="1"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When the breakout group time has finished, </a:t>
            </a:r>
            <a:r>
              <a:rPr lang="en-US" sz="1100" b="1" i="0" u="none" strike="noStrike" kern="1200" baseline="0" dirty="0">
                <a:solidFill>
                  <a:schemeClr val="tx1"/>
                </a:solidFill>
                <a:latin typeface="Arial" charset="0"/>
                <a:ea typeface="+mn-ea"/>
                <a:cs typeface="+mn-cs"/>
              </a:rPr>
              <a:t>move</a:t>
            </a:r>
            <a:r>
              <a:rPr lang="en-US" sz="1100" b="0" i="0" u="none" strike="noStrike" kern="1200" baseline="0" dirty="0">
                <a:solidFill>
                  <a:schemeClr val="tx1"/>
                </a:solidFill>
                <a:latin typeface="Arial" charset="0"/>
                <a:ea typeface="+mn-ea"/>
                <a:cs typeface="+mn-cs"/>
              </a:rPr>
              <a:t> participants back into the full training session.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Facilitate </a:t>
            </a:r>
            <a:r>
              <a:rPr lang="en-US" sz="1100" b="0" i="0" u="none" strike="noStrike" kern="1200" baseline="0" dirty="0">
                <a:solidFill>
                  <a:schemeClr val="tx1"/>
                </a:solidFill>
                <a:latin typeface="Arial" charset="0"/>
                <a:ea typeface="+mn-ea"/>
                <a:cs typeface="+mn-cs"/>
              </a:rPr>
              <a:t>conversation for the whole group about key ideas and insights and any patterns that emerged. </a:t>
            </a:r>
            <a:r>
              <a:rPr lang="en-US" sz="1100" b="1" i="0" u="none" strike="noStrike" kern="1200" baseline="0" dirty="0">
                <a:solidFill>
                  <a:schemeClr val="tx1"/>
                </a:solidFill>
                <a:latin typeface="Arial" charset="0"/>
                <a:ea typeface="+mn-ea"/>
                <a:cs typeface="+mn-cs"/>
              </a:rPr>
              <a:t>Ask </a:t>
            </a:r>
            <a:r>
              <a:rPr lang="en-US" sz="1100" b="0" i="0" u="none" strike="noStrike" kern="1200" baseline="0" dirty="0">
                <a:solidFill>
                  <a:schemeClr val="tx1"/>
                </a:solidFill>
                <a:latin typeface="Arial" charset="0"/>
                <a:ea typeface="+mn-ea"/>
                <a:cs typeface="+mn-cs"/>
              </a:rPr>
              <a:t>the reporters from each group to report out on their topics first; then, if time permits, invite others to contribute additional points. </a:t>
            </a:r>
          </a:p>
          <a:p>
            <a:endParaRPr lang="en-US" sz="1100" b="0" i="0" u="none" strike="noStrike" kern="1200" baseline="0" dirty="0">
              <a:solidFill>
                <a:schemeClr val="tx1"/>
              </a:solidFill>
              <a:latin typeface="Arial" charset="0"/>
              <a:ea typeface="+mn-ea"/>
              <a:cs typeface="+mn-cs"/>
            </a:endParaRPr>
          </a:p>
          <a:p>
            <a:pPr lvl="2" eaLnBrk="1" hangingPunct="1"/>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defTabSz="912813" eaLnBrk="0" hangingPunct="0">
              <a:defRPr u="sng">
                <a:solidFill>
                  <a:schemeClr val="tx1"/>
                </a:solidFill>
                <a:latin typeface="Arial" charset="0"/>
              </a:defRPr>
            </a:lvl1pPr>
            <a:lvl2pPr marL="742950" indent="-285750" defTabSz="912813" eaLnBrk="0" hangingPunct="0">
              <a:defRPr u="sng">
                <a:solidFill>
                  <a:schemeClr val="tx1"/>
                </a:solidFill>
                <a:latin typeface="Arial" charset="0"/>
              </a:defRPr>
            </a:lvl2pPr>
            <a:lvl3pPr marL="1143000" indent="-228600" defTabSz="912813" eaLnBrk="0" hangingPunct="0">
              <a:defRPr u="sng">
                <a:solidFill>
                  <a:schemeClr val="tx1"/>
                </a:solidFill>
                <a:latin typeface="Arial" charset="0"/>
              </a:defRPr>
            </a:lvl3pPr>
            <a:lvl4pPr marL="1600200" indent="-228600" defTabSz="912813" eaLnBrk="0" hangingPunct="0">
              <a:defRPr u="sng">
                <a:solidFill>
                  <a:schemeClr val="tx1"/>
                </a:solidFill>
                <a:latin typeface="Arial" charset="0"/>
              </a:defRPr>
            </a:lvl4pPr>
            <a:lvl5pPr marL="2057400" indent="-228600" defTabSz="912813" eaLnBrk="0" hangingPunct="0">
              <a:defRPr u="sng">
                <a:solidFill>
                  <a:schemeClr val="tx1"/>
                </a:solidFill>
                <a:latin typeface="Arial" charset="0"/>
              </a:defRPr>
            </a:lvl5pPr>
            <a:lvl6pPr marL="2514600" indent="-228600" algn="ctr" defTabSz="912813" eaLnBrk="0" fontAlgn="base" hangingPunct="0">
              <a:spcBef>
                <a:spcPct val="0"/>
              </a:spcBef>
              <a:spcAft>
                <a:spcPct val="0"/>
              </a:spcAft>
              <a:defRPr u="sng">
                <a:solidFill>
                  <a:schemeClr val="tx1"/>
                </a:solidFill>
                <a:latin typeface="Arial" charset="0"/>
              </a:defRPr>
            </a:lvl6pPr>
            <a:lvl7pPr marL="2971800" indent="-228600" algn="ctr" defTabSz="912813" eaLnBrk="0" fontAlgn="base" hangingPunct="0">
              <a:spcBef>
                <a:spcPct val="0"/>
              </a:spcBef>
              <a:spcAft>
                <a:spcPct val="0"/>
              </a:spcAft>
              <a:defRPr u="sng">
                <a:solidFill>
                  <a:schemeClr val="tx1"/>
                </a:solidFill>
                <a:latin typeface="Arial" charset="0"/>
              </a:defRPr>
            </a:lvl7pPr>
            <a:lvl8pPr marL="3429000" indent="-228600" algn="ctr" defTabSz="912813" eaLnBrk="0" fontAlgn="base" hangingPunct="0">
              <a:spcBef>
                <a:spcPct val="0"/>
              </a:spcBef>
              <a:spcAft>
                <a:spcPct val="0"/>
              </a:spcAft>
              <a:defRPr u="sng">
                <a:solidFill>
                  <a:schemeClr val="tx1"/>
                </a:solidFill>
                <a:latin typeface="Arial" charset="0"/>
              </a:defRPr>
            </a:lvl8pPr>
            <a:lvl9pPr marL="3886200" indent="-228600" algn="ctr" defTabSz="912813" eaLnBrk="0" fontAlgn="base" hangingPunct="0">
              <a:spcBef>
                <a:spcPct val="0"/>
              </a:spcBef>
              <a:spcAft>
                <a:spcPct val="0"/>
              </a:spcAft>
              <a:defRPr u="sng">
                <a:solidFill>
                  <a:schemeClr val="tx1"/>
                </a:solidFill>
                <a:latin typeface="Arial" charset="0"/>
              </a:defRPr>
            </a:lvl9pPr>
          </a:lstStyle>
          <a:p>
            <a:pPr eaLnBrk="1" hangingPunct="1"/>
            <a:r>
              <a:rPr lang="en-US" b="0" u="none" dirty="0"/>
              <a:t>  </a:t>
            </a:r>
            <a:endParaRPr lang="en-US" u="none" dirty="0"/>
          </a:p>
          <a:p>
            <a:pPr algn="l" eaLnBrk="1" hangingPunct="1"/>
            <a:r>
              <a:rPr lang="en-US" b="0" u="none" dirty="0"/>
              <a:t>CCP Trainer’s Toolkit  </a:t>
            </a:r>
          </a:p>
          <a:p>
            <a:pPr algn="l" eaLnBrk="1" hangingPunct="1"/>
            <a:r>
              <a:rPr lang="en-US" u="none" dirty="0"/>
              <a:t>RSP Midprogram Training</a:t>
            </a:r>
          </a:p>
          <a:p>
            <a:pPr eaLnBrk="1" hangingPunct="1"/>
            <a:r>
              <a:rPr lang="en-US" u="none" dirty="0"/>
              <a:t>  </a:t>
            </a:r>
            <a:fld id="{8BA14BAF-7137-4F41-8B91-E28BB60AAA50}" type="slidenum">
              <a:rPr lang="en-US" sz="1000" b="0" u="none" smtClean="0"/>
              <a:pPr eaLnBrk="1" hangingPunct="1"/>
              <a:t>53</a:t>
            </a:fld>
            <a:endParaRPr lang="en-US" sz="1000" b="0" u="none" dirty="0"/>
          </a:p>
        </p:txBody>
      </p:sp>
      <p:sp>
        <p:nvSpPr>
          <p:cNvPr id="86019" name="Rectangle 3"/>
          <p:cNvSpPr txBox="1">
            <a:spLocks noGrp="1" noChangeArrowheads="1"/>
          </p:cNvSpPr>
          <p:nvPr/>
        </p:nvSpPr>
        <p:spPr bwMode="auto">
          <a:xfrm>
            <a:off x="3883025" y="0"/>
            <a:ext cx="2973388"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937" tIns="45969" rIns="91937" bIns="45969"/>
          <a:lstStyle>
            <a:lvl1pPr defTabSz="919163" eaLnBrk="0" hangingPunct="0">
              <a:defRPr u="sng">
                <a:solidFill>
                  <a:schemeClr val="tx1"/>
                </a:solidFill>
                <a:latin typeface="Arial" charset="0"/>
              </a:defRPr>
            </a:lvl1pPr>
            <a:lvl2pPr marL="742950" indent="-285750" defTabSz="919163" eaLnBrk="0" hangingPunct="0">
              <a:defRPr u="sng">
                <a:solidFill>
                  <a:schemeClr val="tx1"/>
                </a:solidFill>
                <a:latin typeface="Arial" charset="0"/>
              </a:defRPr>
            </a:lvl2pPr>
            <a:lvl3pPr marL="1143000" indent="-228600" defTabSz="919163" eaLnBrk="0" hangingPunct="0">
              <a:defRPr u="sng">
                <a:solidFill>
                  <a:schemeClr val="tx1"/>
                </a:solidFill>
                <a:latin typeface="Arial" charset="0"/>
              </a:defRPr>
            </a:lvl3pPr>
            <a:lvl4pPr marL="1600200" indent="-228600" defTabSz="919163" eaLnBrk="0" hangingPunct="0">
              <a:defRPr u="sng">
                <a:solidFill>
                  <a:schemeClr val="tx1"/>
                </a:solidFill>
                <a:latin typeface="Arial" charset="0"/>
              </a:defRPr>
            </a:lvl4pPr>
            <a:lvl5pPr marL="2057400" indent="-228600" defTabSz="919163" eaLnBrk="0" hangingPunct="0">
              <a:defRPr u="sng">
                <a:solidFill>
                  <a:schemeClr val="tx1"/>
                </a:solidFill>
                <a:latin typeface="Arial" charset="0"/>
              </a:defRPr>
            </a:lvl5pPr>
            <a:lvl6pPr marL="2514600" indent="-228600" algn="ctr" defTabSz="919163" eaLnBrk="0" fontAlgn="base" hangingPunct="0">
              <a:spcBef>
                <a:spcPct val="0"/>
              </a:spcBef>
              <a:spcAft>
                <a:spcPct val="0"/>
              </a:spcAft>
              <a:defRPr u="sng">
                <a:solidFill>
                  <a:schemeClr val="tx1"/>
                </a:solidFill>
                <a:latin typeface="Arial" charset="0"/>
              </a:defRPr>
            </a:lvl6pPr>
            <a:lvl7pPr marL="2971800" indent="-228600" algn="ctr" defTabSz="919163" eaLnBrk="0" fontAlgn="base" hangingPunct="0">
              <a:spcBef>
                <a:spcPct val="0"/>
              </a:spcBef>
              <a:spcAft>
                <a:spcPct val="0"/>
              </a:spcAft>
              <a:defRPr u="sng">
                <a:solidFill>
                  <a:schemeClr val="tx1"/>
                </a:solidFill>
                <a:latin typeface="Arial" charset="0"/>
              </a:defRPr>
            </a:lvl7pPr>
            <a:lvl8pPr marL="3429000" indent="-228600" algn="ctr" defTabSz="919163" eaLnBrk="0" fontAlgn="base" hangingPunct="0">
              <a:spcBef>
                <a:spcPct val="0"/>
              </a:spcBef>
              <a:spcAft>
                <a:spcPct val="0"/>
              </a:spcAft>
              <a:defRPr u="sng">
                <a:solidFill>
                  <a:schemeClr val="tx1"/>
                </a:solidFill>
                <a:latin typeface="Arial" charset="0"/>
              </a:defRPr>
            </a:lvl8pPr>
            <a:lvl9pPr marL="3886200" indent="-228600" algn="ctr" defTabSz="919163" eaLnBrk="0" fontAlgn="base" hangingPunct="0">
              <a:spcBef>
                <a:spcPct val="0"/>
              </a:spcBef>
              <a:spcAft>
                <a:spcPct val="0"/>
              </a:spcAft>
              <a:defRPr u="sng">
                <a:solidFill>
                  <a:schemeClr val="tx1"/>
                </a:solidFill>
                <a:latin typeface="Arial" charset="0"/>
              </a:defRPr>
            </a:lvl9pPr>
          </a:lstStyle>
          <a:p>
            <a:pPr algn="r" eaLnBrk="1" hangingPunct="1"/>
            <a:fld id="{96A8781A-DAE8-41DB-B32C-A316013320EE}" type="datetime1">
              <a:rPr lang="en-US" sz="1100" u="none"/>
              <a:pPr algn="r" eaLnBrk="1" hangingPunct="1"/>
              <a:t>9/24/2020</a:t>
            </a:fld>
            <a:endParaRPr lang="en-US" sz="1100" u="none" dirty="0"/>
          </a:p>
        </p:txBody>
      </p:sp>
      <p:sp>
        <p:nvSpPr>
          <p:cNvPr id="86020" name="Rectangle 3"/>
          <p:cNvSpPr txBox="1">
            <a:spLocks noGrp="1" noChangeArrowheads="1"/>
          </p:cNvSpPr>
          <p:nvPr/>
        </p:nvSpPr>
        <p:spPr bwMode="auto">
          <a:xfrm>
            <a:off x="3883025" y="0"/>
            <a:ext cx="2973388"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937" tIns="45969" rIns="91937" bIns="45969"/>
          <a:lstStyle>
            <a:lvl1pPr defTabSz="919163" eaLnBrk="0" hangingPunct="0">
              <a:defRPr u="sng">
                <a:solidFill>
                  <a:schemeClr val="tx1"/>
                </a:solidFill>
                <a:latin typeface="Arial" charset="0"/>
              </a:defRPr>
            </a:lvl1pPr>
            <a:lvl2pPr marL="742950" indent="-285750" defTabSz="919163" eaLnBrk="0" hangingPunct="0">
              <a:defRPr u="sng">
                <a:solidFill>
                  <a:schemeClr val="tx1"/>
                </a:solidFill>
                <a:latin typeface="Arial" charset="0"/>
              </a:defRPr>
            </a:lvl2pPr>
            <a:lvl3pPr marL="1143000" indent="-228600" defTabSz="919163" eaLnBrk="0" hangingPunct="0">
              <a:defRPr u="sng">
                <a:solidFill>
                  <a:schemeClr val="tx1"/>
                </a:solidFill>
                <a:latin typeface="Arial" charset="0"/>
              </a:defRPr>
            </a:lvl3pPr>
            <a:lvl4pPr marL="1600200" indent="-228600" defTabSz="919163" eaLnBrk="0" hangingPunct="0">
              <a:defRPr u="sng">
                <a:solidFill>
                  <a:schemeClr val="tx1"/>
                </a:solidFill>
                <a:latin typeface="Arial" charset="0"/>
              </a:defRPr>
            </a:lvl4pPr>
            <a:lvl5pPr marL="2057400" indent="-228600" defTabSz="919163" eaLnBrk="0" hangingPunct="0">
              <a:defRPr u="sng">
                <a:solidFill>
                  <a:schemeClr val="tx1"/>
                </a:solidFill>
                <a:latin typeface="Arial" charset="0"/>
              </a:defRPr>
            </a:lvl5pPr>
            <a:lvl6pPr marL="2514600" indent="-228600" algn="ctr" defTabSz="919163" eaLnBrk="0" fontAlgn="base" hangingPunct="0">
              <a:spcBef>
                <a:spcPct val="0"/>
              </a:spcBef>
              <a:spcAft>
                <a:spcPct val="0"/>
              </a:spcAft>
              <a:defRPr u="sng">
                <a:solidFill>
                  <a:schemeClr val="tx1"/>
                </a:solidFill>
                <a:latin typeface="Arial" charset="0"/>
              </a:defRPr>
            </a:lvl6pPr>
            <a:lvl7pPr marL="2971800" indent="-228600" algn="ctr" defTabSz="919163" eaLnBrk="0" fontAlgn="base" hangingPunct="0">
              <a:spcBef>
                <a:spcPct val="0"/>
              </a:spcBef>
              <a:spcAft>
                <a:spcPct val="0"/>
              </a:spcAft>
              <a:defRPr u="sng">
                <a:solidFill>
                  <a:schemeClr val="tx1"/>
                </a:solidFill>
                <a:latin typeface="Arial" charset="0"/>
              </a:defRPr>
            </a:lvl7pPr>
            <a:lvl8pPr marL="3429000" indent="-228600" algn="ctr" defTabSz="919163" eaLnBrk="0" fontAlgn="base" hangingPunct="0">
              <a:spcBef>
                <a:spcPct val="0"/>
              </a:spcBef>
              <a:spcAft>
                <a:spcPct val="0"/>
              </a:spcAft>
              <a:defRPr u="sng">
                <a:solidFill>
                  <a:schemeClr val="tx1"/>
                </a:solidFill>
                <a:latin typeface="Arial" charset="0"/>
              </a:defRPr>
            </a:lvl8pPr>
            <a:lvl9pPr marL="3886200" indent="-228600" algn="ctr" defTabSz="919163" eaLnBrk="0" fontAlgn="base" hangingPunct="0">
              <a:spcBef>
                <a:spcPct val="0"/>
              </a:spcBef>
              <a:spcAft>
                <a:spcPct val="0"/>
              </a:spcAft>
              <a:defRPr u="sng">
                <a:solidFill>
                  <a:schemeClr val="tx1"/>
                </a:solidFill>
                <a:latin typeface="Arial" charset="0"/>
              </a:defRPr>
            </a:lvl9pPr>
          </a:lstStyle>
          <a:p>
            <a:pPr algn="r" eaLnBrk="1" hangingPunct="1"/>
            <a:fld id="{5AB8D0ED-0A39-48D9-9032-5FEB8930E516}" type="datetime1">
              <a:rPr lang="en-US" sz="1100" u="none"/>
              <a:pPr algn="r" eaLnBrk="1" hangingPunct="1"/>
              <a:t>9/24/2020</a:t>
            </a:fld>
            <a:endParaRPr lang="en-US" sz="1100" u="none" dirty="0"/>
          </a:p>
        </p:txBody>
      </p:sp>
      <p:sp>
        <p:nvSpPr>
          <p:cNvPr id="86021" name="Rectangle 7"/>
          <p:cNvSpPr txBox="1">
            <a:spLocks noGrp="1" noChangeArrowheads="1"/>
          </p:cNvSpPr>
          <p:nvPr/>
        </p:nvSpPr>
        <p:spPr bwMode="auto">
          <a:xfrm>
            <a:off x="3278188" y="8520113"/>
            <a:ext cx="3122612" cy="596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937" tIns="45969" rIns="91937" bIns="45969" anchor="b"/>
          <a:lstStyle>
            <a:lvl1pPr defTabSz="919163" eaLnBrk="0" hangingPunct="0">
              <a:defRPr u="sng">
                <a:solidFill>
                  <a:schemeClr val="tx1"/>
                </a:solidFill>
                <a:latin typeface="Arial" charset="0"/>
              </a:defRPr>
            </a:lvl1pPr>
            <a:lvl2pPr marL="742950" indent="-285750" defTabSz="919163" eaLnBrk="0" hangingPunct="0">
              <a:defRPr u="sng">
                <a:solidFill>
                  <a:schemeClr val="tx1"/>
                </a:solidFill>
                <a:latin typeface="Arial" charset="0"/>
              </a:defRPr>
            </a:lvl2pPr>
            <a:lvl3pPr marL="1143000" indent="-228600" defTabSz="919163" eaLnBrk="0" hangingPunct="0">
              <a:defRPr u="sng">
                <a:solidFill>
                  <a:schemeClr val="tx1"/>
                </a:solidFill>
                <a:latin typeface="Arial" charset="0"/>
              </a:defRPr>
            </a:lvl3pPr>
            <a:lvl4pPr marL="1600200" indent="-228600" defTabSz="919163" eaLnBrk="0" hangingPunct="0">
              <a:defRPr u="sng">
                <a:solidFill>
                  <a:schemeClr val="tx1"/>
                </a:solidFill>
                <a:latin typeface="Arial" charset="0"/>
              </a:defRPr>
            </a:lvl4pPr>
            <a:lvl5pPr marL="2057400" indent="-228600" defTabSz="919163" eaLnBrk="0" hangingPunct="0">
              <a:defRPr u="sng">
                <a:solidFill>
                  <a:schemeClr val="tx1"/>
                </a:solidFill>
                <a:latin typeface="Arial" charset="0"/>
              </a:defRPr>
            </a:lvl5pPr>
            <a:lvl6pPr marL="2514600" indent="-228600" algn="ctr" defTabSz="919163" eaLnBrk="0" fontAlgn="base" hangingPunct="0">
              <a:spcBef>
                <a:spcPct val="0"/>
              </a:spcBef>
              <a:spcAft>
                <a:spcPct val="0"/>
              </a:spcAft>
              <a:defRPr u="sng">
                <a:solidFill>
                  <a:schemeClr val="tx1"/>
                </a:solidFill>
                <a:latin typeface="Arial" charset="0"/>
              </a:defRPr>
            </a:lvl6pPr>
            <a:lvl7pPr marL="2971800" indent="-228600" algn="ctr" defTabSz="919163" eaLnBrk="0" fontAlgn="base" hangingPunct="0">
              <a:spcBef>
                <a:spcPct val="0"/>
              </a:spcBef>
              <a:spcAft>
                <a:spcPct val="0"/>
              </a:spcAft>
              <a:defRPr u="sng">
                <a:solidFill>
                  <a:schemeClr val="tx1"/>
                </a:solidFill>
                <a:latin typeface="Arial" charset="0"/>
              </a:defRPr>
            </a:lvl7pPr>
            <a:lvl8pPr marL="3429000" indent="-228600" algn="ctr" defTabSz="919163" eaLnBrk="0" fontAlgn="base" hangingPunct="0">
              <a:spcBef>
                <a:spcPct val="0"/>
              </a:spcBef>
              <a:spcAft>
                <a:spcPct val="0"/>
              </a:spcAft>
              <a:defRPr u="sng">
                <a:solidFill>
                  <a:schemeClr val="tx1"/>
                </a:solidFill>
                <a:latin typeface="Arial" charset="0"/>
              </a:defRPr>
            </a:lvl8pPr>
            <a:lvl9pPr marL="3886200" indent="-228600" algn="ctr" defTabSz="919163" eaLnBrk="0" fontAlgn="base" hangingPunct="0">
              <a:spcBef>
                <a:spcPct val="0"/>
              </a:spcBef>
              <a:spcAft>
                <a:spcPct val="0"/>
              </a:spcAft>
              <a:defRPr u="sng">
                <a:solidFill>
                  <a:schemeClr val="tx1"/>
                </a:solidFill>
                <a:latin typeface="Arial" charset="0"/>
              </a:defRPr>
            </a:lvl9pPr>
          </a:lstStyle>
          <a:p>
            <a:pPr algn="l" eaLnBrk="1" hangingPunct="1"/>
            <a:endParaRPr lang="en-US" sz="800" u="none" dirty="0"/>
          </a:p>
          <a:p>
            <a:pPr algn="l" eaLnBrk="1" hangingPunct="1"/>
            <a:endParaRPr lang="en-US" sz="800" u="none" dirty="0"/>
          </a:p>
          <a:p>
            <a:pPr algn="l" eaLnBrk="1" hangingPunct="1"/>
            <a:endParaRPr lang="en-US" sz="800" u="none" dirty="0"/>
          </a:p>
          <a:p>
            <a:pPr algn="l" eaLnBrk="1" hangingPunct="1"/>
            <a:endParaRPr lang="en-US" sz="800" u="none" dirty="0"/>
          </a:p>
          <a:p>
            <a:pPr algn="l" eaLnBrk="1" hangingPunct="1"/>
            <a:endParaRPr lang="en-US" sz="800" u="none" dirty="0"/>
          </a:p>
          <a:p>
            <a:pPr algn="l" eaLnBrk="1" hangingPunct="1"/>
            <a:endParaRPr lang="en-US" sz="800" u="none" dirty="0"/>
          </a:p>
          <a:p>
            <a:pPr algn="l" eaLnBrk="1" hangingPunct="1"/>
            <a:endParaRPr lang="en-US" sz="800" u="none" dirty="0"/>
          </a:p>
          <a:p>
            <a:pPr algn="l" eaLnBrk="1" hangingPunct="1"/>
            <a:r>
              <a:rPr lang="en-US" sz="800" u="none" dirty="0"/>
              <a:t>CCP Trainer’s Toolkit </a:t>
            </a:r>
            <a:endParaRPr lang="en-US" sz="800" b="1" u="none" dirty="0"/>
          </a:p>
          <a:p>
            <a:pPr algn="l" eaLnBrk="1" hangingPunct="1"/>
            <a:r>
              <a:rPr lang="en-US" sz="800" b="1" u="none" dirty="0"/>
              <a:t>Core Content Training</a:t>
            </a:r>
          </a:p>
          <a:p>
            <a:pPr algn="r" eaLnBrk="1" hangingPunct="1"/>
            <a:r>
              <a:rPr lang="en-US" sz="800" b="1" u="none" dirty="0"/>
              <a:t>  </a:t>
            </a:r>
            <a:fld id="{1AA9747C-0AE8-4DDB-B3B5-EA78F89B9546}" type="slidenum">
              <a:rPr lang="en-US" sz="1000" u="none"/>
              <a:pPr algn="r" eaLnBrk="1" hangingPunct="1"/>
              <a:t>53</a:t>
            </a:fld>
            <a:endParaRPr lang="en-US" sz="1000" u="none" dirty="0"/>
          </a:p>
        </p:txBody>
      </p:sp>
      <p:sp>
        <p:nvSpPr>
          <p:cNvPr id="86022" name="Rectangle 2"/>
          <p:cNvSpPr>
            <a:spLocks noGrp="1" noRot="1" noChangeAspect="1" noChangeArrowheads="1" noTextEdit="1"/>
          </p:cNvSpPr>
          <p:nvPr>
            <p:ph type="sldImg"/>
          </p:nvPr>
        </p:nvSpPr>
        <p:spPr>
          <a:xfrm>
            <a:off x="820738" y="682625"/>
            <a:ext cx="5065712" cy="2849563"/>
          </a:xfrm>
          <a:ln/>
        </p:spPr>
      </p:sp>
      <p:sp>
        <p:nvSpPr>
          <p:cNvPr id="86023" name="Rectangle 3"/>
          <p:cNvSpPr>
            <a:spLocks noGrp="1" noChangeArrowheads="1"/>
          </p:cNvSpPr>
          <p:nvPr>
            <p:ph type="body" idx="1"/>
          </p:nvPr>
        </p:nvSpPr>
        <p:spPr>
          <a:xfrm>
            <a:off x="457200" y="3878263"/>
            <a:ext cx="6096000" cy="4556125"/>
          </a:xfrm>
          <a:noFill/>
        </p:spPr>
        <p:txBody>
          <a:bodyPr lIns="91937" tIns="45969" rIns="91937" bIns="45969"/>
          <a:lstStyle/>
          <a:p>
            <a:pPr eaLnBrk="1" hangingPunct="1"/>
            <a:r>
              <a:rPr lang="en-US" sz="1100" b="1" i="0" u="none" strike="noStrike" kern="1200" baseline="0" dirty="0">
                <a:solidFill>
                  <a:schemeClr val="tx1"/>
                </a:solidFill>
                <a:latin typeface="Arial" pitchFamily="34" charset="0"/>
                <a:ea typeface="+mn-ea"/>
                <a:cs typeface="+mn-cs"/>
              </a:rPr>
              <a:t>Emphasize </a:t>
            </a:r>
            <a:r>
              <a:rPr lang="en-US" sz="1100" b="0" i="0" u="none" strike="noStrike" kern="1200" baseline="0" dirty="0">
                <a:solidFill>
                  <a:schemeClr val="tx1"/>
                </a:solidFill>
                <a:latin typeface="Arial" pitchFamily="34" charset="0"/>
                <a:ea typeface="+mn-ea"/>
                <a:cs typeface="+mn-cs"/>
              </a:rPr>
              <a:t>that there are three key aspects to making an effective public education presentation: </a:t>
            </a:r>
          </a:p>
          <a:p>
            <a:pPr eaLnBrk="1" hangingPunct="1"/>
            <a:r>
              <a:rPr lang="en-US" sz="1100" b="0" i="0" u="none" strike="noStrike" kern="1200" baseline="0" dirty="0">
                <a:solidFill>
                  <a:schemeClr val="tx1"/>
                </a:solidFill>
                <a:latin typeface="Arial" pitchFamily="34" charset="0"/>
                <a:ea typeface="+mn-ea"/>
                <a:cs typeface="+mn-cs"/>
              </a:rPr>
              <a:t>• Know your audience. </a:t>
            </a:r>
          </a:p>
          <a:p>
            <a:pPr eaLnBrk="1" hangingPunct="1"/>
            <a:r>
              <a:rPr lang="en-US" sz="1100" b="0" i="0" u="none" strike="noStrike" kern="1200" baseline="0" dirty="0">
                <a:solidFill>
                  <a:schemeClr val="tx1"/>
                </a:solidFill>
                <a:latin typeface="Arial" pitchFamily="34" charset="0"/>
                <a:ea typeface="+mn-ea"/>
                <a:cs typeface="+mn-cs"/>
              </a:rPr>
              <a:t>• Plan your presentation.</a:t>
            </a:r>
          </a:p>
          <a:p>
            <a:pPr eaLnBrk="1" hangingPunct="1"/>
            <a:r>
              <a:rPr lang="en-US" sz="1100" b="0" i="0" u="none" strike="noStrike" kern="1200" baseline="0" dirty="0">
                <a:solidFill>
                  <a:schemeClr val="tx1"/>
                </a:solidFill>
                <a:latin typeface="Arial" pitchFamily="34" charset="0"/>
                <a:ea typeface="+mn-ea"/>
                <a:cs typeface="+mn-cs"/>
              </a:rPr>
              <a:t>• Deliver an effective message.</a:t>
            </a:r>
            <a:endParaRPr lang="en-US" dirty="0">
              <a:latin typeface="Arial" charset="0"/>
            </a:endParaRPr>
          </a:p>
        </p:txBody>
      </p:sp>
    </p:spTree>
    <p:extLst>
      <p:ext uri="{BB962C8B-B14F-4D97-AF65-F5344CB8AC3E}">
        <p14:creationId xmlns:p14="http://schemas.microsoft.com/office/powerpoint/2010/main" val="230575985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defTabSz="912813" eaLnBrk="0" hangingPunct="0">
              <a:defRPr u="sng">
                <a:solidFill>
                  <a:schemeClr val="tx1"/>
                </a:solidFill>
                <a:latin typeface="Arial" charset="0"/>
              </a:defRPr>
            </a:lvl1pPr>
            <a:lvl2pPr marL="742950" indent="-285750" defTabSz="912813" eaLnBrk="0" hangingPunct="0">
              <a:defRPr u="sng">
                <a:solidFill>
                  <a:schemeClr val="tx1"/>
                </a:solidFill>
                <a:latin typeface="Arial" charset="0"/>
              </a:defRPr>
            </a:lvl2pPr>
            <a:lvl3pPr marL="1143000" indent="-228600" defTabSz="912813" eaLnBrk="0" hangingPunct="0">
              <a:defRPr u="sng">
                <a:solidFill>
                  <a:schemeClr val="tx1"/>
                </a:solidFill>
                <a:latin typeface="Arial" charset="0"/>
              </a:defRPr>
            </a:lvl3pPr>
            <a:lvl4pPr marL="1600200" indent="-228600" defTabSz="912813" eaLnBrk="0" hangingPunct="0">
              <a:defRPr u="sng">
                <a:solidFill>
                  <a:schemeClr val="tx1"/>
                </a:solidFill>
                <a:latin typeface="Arial" charset="0"/>
              </a:defRPr>
            </a:lvl4pPr>
            <a:lvl5pPr marL="2057400" indent="-228600" defTabSz="912813" eaLnBrk="0" hangingPunct="0">
              <a:defRPr u="sng">
                <a:solidFill>
                  <a:schemeClr val="tx1"/>
                </a:solidFill>
                <a:latin typeface="Arial" charset="0"/>
              </a:defRPr>
            </a:lvl5pPr>
            <a:lvl6pPr marL="2514600" indent="-228600" algn="ctr" defTabSz="912813" eaLnBrk="0" fontAlgn="base" hangingPunct="0">
              <a:spcBef>
                <a:spcPct val="0"/>
              </a:spcBef>
              <a:spcAft>
                <a:spcPct val="0"/>
              </a:spcAft>
              <a:defRPr u="sng">
                <a:solidFill>
                  <a:schemeClr val="tx1"/>
                </a:solidFill>
                <a:latin typeface="Arial" charset="0"/>
              </a:defRPr>
            </a:lvl6pPr>
            <a:lvl7pPr marL="2971800" indent="-228600" algn="ctr" defTabSz="912813" eaLnBrk="0" fontAlgn="base" hangingPunct="0">
              <a:spcBef>
                <a:spcPct val="0"/>
              </a:spcBef>
              <a:spcAft>
                <a:spcPct val="0"/>
              </a:spcAft>
              <a:defRPr u="sng">
                <a:solidFill>
                  <a:schemeClr val="tx1"/>
                </a:solidFill>
                <a:latin typeface="Arial" charset="0"/>
              </a:defRPr>
            </a:lvl7pPr>
            <a:lvl8pPr marL="3429000" indent="-228600" algn="ctr" defTabSz="912813" eaLnBrk="0" fontAlgn="base" hangingPunct="0">
              <a:spcBef>
                <a:spcPct val="0"/>
              </a:spcBef>
              <a:spcAft>
                <a:spcPct val="0"/>
              </a:spcAft>
              <a:defRPr u="sng">
                <a:solidFill>
                  <a:schemeClr val="tx1"/>
                </a:solidFill>
                <a:latin typeface="Arial" charset="0"/>
              </a:defRPr>
            </a:lvl8pPr>
            <a:lvl9pPr marL="3886200" indent="-228600" algn="ctr" defTabSz="912813" eaLnBrk="0" fontAlgn="base" hangingPunct="0">
              <a:spcBef>
                <a:spcPct val="0"/>
              </a:spcBef>
              <a:spcAft>
                <a:spcPct val="0"/>
              </a:spcAft>
              <a:defRPr u="sng">
                <a:solidFill>
                  <a:schemeClr val="tx1"/>
                </a:solidFill>
                <a:latin typeface="Arial" charset="0"/>
              </a:defRPr>
            </a:lvl9pPr>
          </a:lstStyle>
          <a:p>
            <a:pPr eaLnBrk="1" hangingPunct="1"/>
            <a:r>
              <a:rPr lang="en-US" b="0" u="none" dirty="0"/>
              <a:t>  </a:t>
            </a:r>
            <a:endParaRPr lang="en-US" u="none" dirty="0"/>
          </a:p>
          <a:p>
            <a:pPr algn="l" eaLnBrk="1" hangingPunct="1"/>
            <a:r>
              <a:rPr lang="en-US" b="0" u="none" dirty="0"/>
              <a:t>CCP Trainer’s Toolkit  </a:t>
            </a:r>
          </a:p>
          <a:p>
            <a:pPr algn="l" eaLnBrk="1" hangingPunct="1"/>
            <a:r>
              <a:rPr lang="en-US" u="none" dirty="0"/>
              <a:t>RSP Midprogram Training</a:t>
            </a:r>
          </a:p>
          <a:p>
            <a:pPr eaLnBrk="1" hangingPunct="1"/>
            <a:r>
              <a:rPr lang="en-US" u="none" dirty="0"/>
              <a:t>  </a:t>
            </a:r>
            <a:fld id="{0BC89BA5-5161-4C83-AC83-3E026BE331A2}" type="slidenum">
              <a:rPr lang="en-US" sz="1000" b="0" u="none" smtClean="0"/>
              <a:pPr eaLnBrk="1" hangingPunct="1"/>
              <a:t>54</a:t>
            </a:fld>
            <a:endParaRPr lang="en-US" sz="1000" b="0" u="none" dirty="0"/>
          </a:p>
        </p:txBody>
      </p:sp>
      <p:sp>
        <p:nvSpPr>
          <p:cNvPr id="87043" name="Rectangle 3"/>
          <p:cNvSpPr txBox="1">
            <a:spLocks noGrp="1" noChangeArrowheads="1"/>
          </p:cNvSpPr>
          <p:nvPr/>
        </p:nvSpPr>
        <p:spPr bwMode="auto">
          <a:xfrm>
            <a:off x="3883025" y="0"/>
            <a:ext cx="2973388"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937" tIns="45969" rIns="91937" bIns="45969"/>
          <a:lstStyle>
            <a:lvl1pPr defTabSz="919163" eaLnBrk="0" hangingPunct="0">
              <a:defRPr u="sng">
                <a:solidFill>
                  <a:schemeClr val="tx1"/>
                </a:solidFill>
                <a:latin typeface="Arial" charset="0"/>
              </a:defRPr>
            </a:lvl1pPr>
            <a:lvl2pPr marL="742950" indent="-285750" defTabSz="919163" eaLnBrk="0" hangingPunct="0">
              <a:defRPr u="sng">
                <a:solidFill>
                  <a:schemeClr val="tx1"/>
                </a:solidFill>
                <a:latin typeface="Arial" charset="0"/>
              </a:defRPr>
            </a:lvl2pPr>
            <a:lvl3pPr marL="1143000" indent="-228600" defTabSz="919163" eaLnBrk="0" hangingPunct="0">
              <a:defRPr u="sng">
                <a:solidFill>
                  <a:schemeClr val="tx1"/>
                </a:solidFill>
                <a:latin typeface="Arial" charset="0"/>
              </a:defRPr>
            </a:lvl3pPr>
            <a:lvl4pPr marL="1600200" indent="-228600" defTabSz="919163" eaLnBrk="0" hangingPunct="0">
              <a:defRPr u="sng">
                <a:solidFill>
                  <a:schemeClr val="tx1"/>
                </a:solidFill>
                <a:latin typeface="Arial" charset="0"/>
              </a:defRPr>
            </a:lvl4pPr>
            <a:lvl5pPr marL="2057400" indent="-228600" defTabSz="919163" eaLnBrk="0" hangingPunct="0">
              <a:defRPr u="sng">
                <a:solidFill>
                  <a:schemeClr val="tx1"/>
                </a:solidFill>
                <a:latin typeface="Arial" charset="0"/>
              </a:defRPr>
            </a:lvl5pPr>
            <a:lvl6pPr marL="2514600" indent="-228600" algn="ctr" defTabSz="919163" eaLnBrk="0" fontAlgn="base" hangingPunct="0">
              <a:spcBef>
                <a:spcPct val="0"/>
              </a:spcBef>
              <a:spcAft>
                <a:spcPct val="0"/>
              </a:spcAft>
              <a:defRPr u="sng">
                <a:solidFill>
                  <a:schemeClr val="tx1"/>
                </a:solidFill>
                <a:latin typeface="Arial" charset="0"/>
              </a:defRPr>
            </a:lvl6pPr>
            <a:lvl7pPr marL="2971800" indent="-228600" algn="ctr" defTabSz="919163" eaLnBrk="0" fontAlgn="base" hangingPunct="0">
              <a:spcBef>
                <a:spcPct val="0"/>
              </a:spcBef>
              <a:spcAft>
                <a:spcPct val="0"/>
              </a:spcAft>
              <a:defRPr u="sng">
                <a:solidFill>
                  <a:schemeClr val="tx1"/>
                </a:solidFill>
                <a:latin typeface="Arial" charset="0"/>
              </a:defRPr>
            </a:lvl7pPr>
            <a:lvl8pPr marL="3429000" indent="-228600" algn="ctr" defTabSz="919163" eaLnBrk="0" fontAlgn="base" hangingPunct="0">
              <a:spcBef>
                <a:spcPct val="0"/>
              </a:spcBef>
              <a:spcAft>
                <a:spcPct val="0"/>
              </a:spcAft>
              <a:defRPr u="sng">
                <a:solidFill>
                  <a:schemeClr val="tx1"/>
                </a:solidFill>
                <a:latin typeface="Arial" charset="0"/>
              </a:defRPr>
            </a:lvl8pPr>
            <a:lvl9pPr marL="3886200" indent="-228600" algn="ctr" defTabSz="919163" eaLnBrk="0" fontAlgn="base" hangingPunct="0">
              <a:spcBef>
                <a:spcPct val="0"/>
              </a:spcBef>
              <a:spcAft>
                <a:spcPct val="0"/>
              </a:spcAft>
              <a:defRPr u="sng">
                <a:solidFill>
                  <a:schemeClr val="tx1"/>
                </a:solidFill>
                <a:latin typeface="Arial" charset="0"/>
              </a:defRPr>
            </a:lvl9pPr>
          </a:lstStyle>
          <a:p>
            <a:pPr algn="r" eaLnBrk="1" hangingPunct="1"/>
            <a:fld id="{C5FEB9AB-5407-4DCF-A9A4-E2EB3528FB7A}" type="datetime1">
              <a:rPr lang="en-US" sz="1100" u="none"/>
              <a:pPr algn="r" eaLnBrk="1" hangingPunct="1"/>
              <a:t>9/24/2020</a:t>
            </a:fld>
            <a:endParaRPr lang="en-US" sz="1100" u="none" dirty="0"/>
          </a:p>
        </p:txBody>
      </p:sp>
      <p:sp>
        <p:nvSpPr>
          <p:cNvPr id="87044" name="Rectangle 3"/>
          <p:cNvSpPr txBox="1">
            <a:spLocks noGrp="1" noChangeArrowheads="1"/>
          </p:cNvSpPr>
          <p:nvPr/>
        </p:nvSpPr>
        <p:spPr bwMode="auto">
          <a:xfrm>
            <a:off x="3883025" y="0"/>
            <a:ext cx="2973388"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937" tIns="45969" rIns="91937" bIns="45969"/>
          <a:lstStyle>
            <a:lvl1pPr defTabSz="919163" eaLnBrk="0" hangingPunct="0">
              <a:defRPr u="sng">
                <a:solidFill>
                  <a:schemeClr val="tx1"/>
                </a:solidFill>
                <a:latin typeface="Arial" charset="0"/>
              </a:defRPr>
            </a:lvl1pPr>
            <a:lvl2pPr marL="742950" indent="-285750" defTabSz="919163" eaLnBrk="0" hangingPunct="0">
              <a:defRPr u="sng">
                <a:solidFill>
                  <a:schemeClr val="tx1"/>
                </a:solidFill>
                <a:latin typeface="Arial" charset="0"/>
              </a:defRPr>
            </a:lvl2pPr>
            <a:lvl3pPr marL="1143000" indent="-228600" defTabSz="919163" eaLnBrk="0" hangingPunct="0">
              <a:defRPr u="sng">
                <a:solidFill>
                  <a:schemeClr val="tx1"/>
                </a:solidFill>
                <a:latin typeface="Arial" charset="0"/>
              </a:defRPr>
            </a:lvl3pPr>
            <a:lvl4pPr marL="1600200" indent="-228600" defTabSz="919163" eaLnBrk="0" hangingPunct="0">
              <a:defRPr u="sng">
                <a:solidFill>
                  <a:schemeClr val="tx1"/>
                </a:solidFill>
                <a:latin typeface="Arial" charset="0"/>
              </a:defRPr>
            </a:lvl4pPr>
            <a:lvl5pPr marL="2057400" indent="-228600" defTabSz="919163" eaLnBrk="0" hangingPunct="0">
              <a:defRPr u="sng">
                <a:solidFill>
                  <a:schemeClr val="tx1"/>
                </a:solidFill>
                <a:latin typeface="Arial" charset="0"/>
              </a:defRPr>
            </a:lvl5pPr>
            <a:lvl6pPr marL="2514600" indent="-228600" algn="ctr" defTabSz="919163" eaLnBrk="0" fontAlgn="base" hangingPunct="0">
              <a:spcBef>
                <a:spcPct val="0"/>
              </a:spcBef>
              <a:spcAft>
                <a:spcPct val="0"/>
              </a:spcAft>
              <a:defRPr u="sng">
                <a:solidFill>
                  <a:schemeClr val="tx1"/>
                </a:solidFill>
                <a:latin typeface="Arial" charset="0"/>
              </a:defRPr>
            </a:lvl6pPr>
            <a:lvl7pPr marL="2971800" indent="-228600" algn="ctr" defTabSz="919163" eaLnBrk="0" fontAlgn="base" hangingPunct="0">
              <a:spcBef>
                <a:spcPct val="0"/>
              </a:spcBef>
              <a:spcAft>
                <a:spcPct val="0"/>
              </a:spcAft>
              <a:defRPr u="sng">
                <a:solidFill>
                  <a:schemeClr val="tx1"/>
                </a:solidFill>
                <a:latin typeface="Arial" charset="0"/>
              </a:defRPr>
            </a:lvl7pPr>
            <a:lvl8pPr marL="3429000" indent="-228600" algn="ctr" defTabSz="919163" eaLnBrk="0" fontAlgn="base" hangingPunct="0">
              <a:spcBef>
                <a:spcPct val="0"/>
              </a:spcBef>
              <a:spcAft>
                <a:spcPct val="0"/>
              </a:spcAft>
              <a:defRPr u="sng">
                <a:solidFill>
                  <a:schemeClr val="tx1"/>
                </a:solidFill>
                <a:latin typeface="Arial" charset="0"/>
              </a:defRPr>
            </a:lvl8pPr>
            <a:lvl9pPr marL="3886200" indent="-228600" algn="ctr" defTabSz="919163" eaLnBrk="0" fontAlgn="base" hangingPunct="0">
              <a:spcBef>
                <a:spcPct val="0"/>
              </a:spcBef>
              <a:spcAft>
                <a:spcPct val="0"/>
              </a:spcAft>
              <a:defRPr u="sng">
                <a:solidFill>
                  <a:schemeClr val="tx1"/>
                </a:solidFill>
                <a:latin typeface="Arial" charset="0"/>
              </a:defRPr>
            </a:lvl9pPr>
          </a:lstStyle>
          <a:p>
            <a:pPr algn="r" eaLnBrk="1" hangingPunct="1"/>
            <a:fld id="{DB73ADA3-E74F-48D3-856E-46F35D877896}" type="datetime1">
              <a:rPr lang="en-US" sz="1100" u="none"/>
              <a:pPr algn="r" eaLnBrk="1" hangingPunct="1"/>
              <a:t>9/24/2020</a:t>
            </a:fld>
            <a:endParaRPr lang="en-US" sz="1100" u="none" dirty="0"/>
          </a:p>
        </p:txBody>
      </p:sp>
      <p:sp>
        <p:nvSpPr>
          <p:cNvPr id="87045" name="Rectangle 7"/>
          <p:cNvSpPr txBox="1">
            <a:spLocks noGrp="1" noChangeArrowheads="1"/>
          </p:cNvSpPr>
          <p:nvPr/>
        </p:nvSpPr>
        <p:spPr bwMode="auto">
          <a:xfrm>
            <a:off x="3278188" y="8520113"/>
            <a:ext cx="3122612" cy="596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937" tIns="45969" rIns="91937" bIns="45969" anchor="b"/>
          <a:lstStyle>
            <a:lvl1pPr defTabSz="919163" eaLnBrk="0" hangingPunct="0">
              <a:defRPr u="sng">
                <a:solidFill>
                  <a:schemeClr val="tx1"/>
                </a:solidFill>
                <a:latin typeface="Arial" charset="0"/>
              </a:defRPr>
            </a:lvl1pPr>
            <a:lvl2pPr marL="742950" indent="-285750" defTabSz="919163" eaLnBrk="0" hangingPunct="0">
              <a:defRPr u="sng">
                <a:solidFill>
                  <a:schemeClr val="tx1"/>
                </a:solidFill>
                <a:latin typeface="Arial" charset="0"/>
              </a:defRPr>
            </a:lvl2pPr>
            <a:lvl3pPr marL="1143000" indent="-228600" defTabSz="919163" eaLnBrk="0" hangingPunct="0">
              <a:defRPr u="sng">
                <a:solidFill>
                  <a:schemeClr val="tx1"/>
                </a:solidFill>
                <a:latin typeface="Arial" charset="0"/>
              </a:defRPr>
            </a:lvl3pPr>
            <a:lvl4pPr marL="1600200" indent="-228600" defTabSz="919163" eaLnBrk="0" hangingPunct="0">
              <a:defRPr u="sng">
                <a:solidFill>
                  <a:schemeClr val="tx1"/>
                </a:solidFill>
                <a:latin typeface="Arial" charset="0"/>
              </a:defRPr>
            </a:lvl4pPr>
            <a:lvl5pPr marL="2057400" indent="-228600" defTabSz="919163" eaLnBrk="0" hangingPunct="0">
              <a:defRPr u="sng">
                <a:solidFill>
                  <a:schemeClr val="tx1"/>
                </a:solidFill>
                <a:latin typeface="Arial" charset="0"/>
              </a:defRPr>
            </a:lvl5pPr>
            <a:lvl6pPr marL="2514600" indent="-228600" algn="ctr" defTabSz="919163" eaLnBrk="0" fontAlgn="base" hangingPunct="0">
              <a:spcBef>
                <a:spcPct val="0"/>
              </a:spcBef>
              <a:spcAft>
                <a:spcPct val="0"/>
              </a:spcAft>
              <a:defRPr u="sng">
                <a:solidFill>
                  <a:schemeClr val="tx1"/>
                </a:solidFill>
                <a:latin typeface="Arial" charset="0"/>
              </a:defRPr>
            </a:lvl6pPr>
            <a:lvl7pPr marL="2971800" indent="-228600" algn="ctr" defTabSz="919163" eaLnBrk="0" fontAlgn="base" hangingPunct="0">
              <a:spcBef>
                <a:spcPct val="0"/>
              </a:spcBef>
              <a:spcAft>
                <a:spcPct val="0"/>
              </a:spcAft>
              <a:defRPr u="sng">
                <a:solidFill>
                  <a:schemeClr val="tx1"/>
                </a:solidFill>
                <a:latin typeface="Arial" charset="0"/>
              </a:defRPr>
            </a:lvl7pPr>
            <a:lvl8pPr marL="3429000" indent="-228600" algn="ctr" defTabSz="919163" eaLnBrk="0" fontAlgn="base" hangingPunct="0">
              <a:spcBef>
                <a:spcPct val="0"/>
              </a:spcBef>
              <a:spcAft>
                <a:spcPct val="0"/>
              </a:spcAft>
              <a:defRPr u="sng">
                <a:solidFill>
                  <a:schemeClr val="tx1"/>
                </a:solidFill>
                <a:latin typeface="Arial" charset="0"/>
              </a:defRPr>
            </a:lvl8pPr>
            <a:lvl9pPr marL="3886200" indent="-228600" algn="ctr" defTabSz="919163" eaLnBrk="0" fontAlgn="base" hangingPunct="0">
              <a:spcBef>
                <a:spcPct val="0"/>
              </a:spcBef>
              <a:spcAft>
                <a:spcPct val="0"/>
              </a:spcAft>
              <a:defRPr u="sng">
                <a:solidFill>
                  <a:schemeClr val="tx1"/>
                </a:solidFill>
                <a:latin typeface="Arial" charset="0"/>
              </a:defRPr>
            </a:lvl9pPr>
          </a:lstStyle>
          <a:p>
            <a:pPr algn="l" eaLnBrk="1" hangingPunct="1"/>
            <a:endParaRPr lang="en-US" sz="800" u="none" dirty="0"/>
          </a:p>
          <a:p>
            <a:pPr algn="l" eaLnBrk="1" hangingPunct="1"/>
            <a:endParaRPr lang="en-US" sz="800" u="none" dirty="0"/>
          </a:p>
          <a:p>
            <a:pPr algn="l" eaLnBrk="1" hangingPunct="1"/>
            <a:endParaRPr lang="en-US" sz="800" u="none" dirty="0"/>
          </a:p>
          <a:p>
            <a:pPr algn="l" eaLnBrk="1" hangingPunct="1"/>
            <a:endParaRPr lang="en-US" sz="800" u="none" dirty="0"/>
          </a:p>
          <a:p>
            <a:pPr algn="l" eaLnBrk="1" hangingPunct="1"/>
            <a:endParaRPr lang="en-US" sz="800" u="none" dirty="0"/>
          </a:p>
          <a:p>
            <a:pPr algn="l" eaLnBrk="1" hangingPunct="1"/>
            <a:endParaRPr lang="en-US" sz="800" u="none" dirty="0"/>
          </a:p>
          <a:p>
            <a:pPr algn="l" eaLnBrk="1" hangingPunct="1"/>
            <a:endParaRPr lang="en-US" sz="800" u="none" dirty="0"/>
          </a:p>
          <a:p>
            <a:pPr algn="l" eaLnBrk="1" hangingPunct="1"/>
            <a:r>
              <a:rPr lang="en-US" sz="800" u="none" dirty="0"/>
              <a:t>CCP Trainer’s Toolkit </a:t>
            </a:r>
            <a:endParaRPr lang="en-US" sz="800" b="1" u="none" dirty="0"/>
          </a:p>
          <a:p>
            <a:pPr algn="l" eaLnBrk="1" hangingPunct="1"/>
            <a:r>
              <a:rPr lang="en-US" sz="800" b="1" u="none" dirty="0"/>
              <a:t>Core Content Training</a:t>
            </a:r>
          </a:p>
          <a:p>
            <a:pPr algn="r" eaLnBrk="1" hangingPunct="1"/>
            <a:r>
              <a:rPr lang="en-US" sz="800" b="1" u="none" dirty="0"/>
              <a:t>  </a:t>
            </a:r>
            <a:fld id="{71CD8A0C-5402-424C-9D64-3C2F6E7CACA2}" type="slidenum">
              <a:rPr lang="en-US" sz="1000" u="none"/>
              <a:pPr algn="r" eaLnBrk="1" hangingPunct="1"/>
              <a:t>54</a:t>
            </a:fld>
            <a:endParaRPr lang="en-US" sz="1000" u="none" dirty="0"/>
          </a:p>
        </p:txBody>
      </p:sp>
      <p:sp>
        <p:nvSpPr>
          <p:cNvPr id="87046" name="Rectangle 2"/>
          <p:cNvSpPr>
            <a:spLocks noGrp="1" noRot="1" noChangeAspect="1" noChangeArrowheads="1" noTextEdit="1"/>
          </p:cNvSpPr>
          <p:nvPr>
            <p:ph type="sldImg"/>
          </p:nvPr>
        </p:nvSpPr>
        <p:spPr>
          <a:xfrm>
            <a:off x="820738" y="682625"/>
            <a:ext cx="5065712" cy="2849563"/>
          </a:xfrm>
          <a:ln/>
        </p:spPr>
      </p:sp>
      <p:sp>
        <p:nvSpPr>
          <p:cNvPr id="87047" name="Rectangle 3"/>
          <p:cNvSpPr>
            <a:spLocks noGrp="1" noChangeArrowheads="1"/>
          </p:cNvSpPr>
          <p:nvPr>
            <p:ph type="body" idx="1"/>
          </p:nvPr>
        </p:nvSpPr>
        <p:spPr>
          <a:xfrm>
            <a:off x="457200" y="3878263"/>
            <a:ext cx="6096000" cy="4556125"/>
          </a:xfrm>
          <a:noFill/>
        </p:spPr>
        <p:txBody>
          <a:bodyPr lIns="91937" tIns="45969" rIns="91937" bIns="45969"/>
          <a:lstStyle/>
          <a:p>
            <a:r>
              <a:rPr lang="en-US" sz="1100" b="1" i="0" u="none" strike="noStrike" kern="1200" baseline="0" dirty="0">
                <a:solidFill>
                  <a:schemeClr val="tx1"/>
                </a:solidFill>
                <a:latin typeface="Arial" pitchFamily="34" charset="0"/>
                <a:ea typeface="+mn-ea"/>
                <a:cs typeface="+mn-cs"/>
              </a:rPr>
              <a:t>Discuss </a:t>
            </a:r>
            <a:r>
              <a:rPr lang="en-US" sz="1100" b="0" i="0" u="none" strike="noStrike" kern="1200" baseline="0" dirty="0">
                <a:solidFill>
                  <a:schemeClr val="tx1"/>
                </a:solidFill>
                <a:latin typeface="Arial" pitchFamily="34" charset="0"/>
                <a:ea typeface="+mn-ea"/>
                <a:cs typeface="+mn-cs"/>
              </a:rPr>
              <a:t>what you want to find out about your audience before making a presentation.</a:t>
            </a:r>
          </a:p>
          <a:p>
            <a:endParaRPr lang="en-US" sz="1100" b="0" i="0" u="none" strike="noStrike" kern="1200" baseline="0" dirty="0">
              <a:solidFill>
                <a:schemeClr val="tx1"/>
              </a:solidFill>
              <a:latin typeface="Arial" pitchFamily="34" charset="0"/>
              <a:ea typeface="+mn-ea"/>
              <a:cs typeface="+mn-cs"/>
            </a:endParaRPr>
          </a:p>
          <a:p>
            <a:r>
              <a:rPr lang="en-US" sz="1100" b="1" i="0" u="none" strike="noStrike" kern="1200" baseline="0" dirty="0">
                <a:solidFill>
                  <a:schemeClr val="tx1"/>
                </a:solidFill>
                <a:latin typeface="Arial" pitchFamily="34" charset="0"/>
                <a:ea typeface="+mn-ea"/>
                <a:cs typeface="+mn-cs"/>
              </a:rPr>
              <a:t>Know Your Audience </a:t>
            </a:r>
            <a:endParaRPr lang="en-US" sz="1100" b="0" i="0" u="none" strike="noStrike" kern="1200" baseline="0" dirty="0">
              <a:solidFill>
                <a:schemeClr val="tx1"/>
              </a:solidFill>
              <a:latin typeface="Arial" pitchFamily="34" charset="0"/>
              <a:ea typeface="+mn-ea"/>
              <a:cs typeface="+mn-cs"/>
            </a:endParaRPr>
          </a:p>
          <a:p>
            <a:r>
              <a:rPr lang="en-US" sz="1100" b="0" i="0" u="none" strike="noStrike" kern="1200" baseline="0" dirty="0">
                <a:solidFill>
                  <a:schemeClr val="tx1"/>
                </a:solidFill>
                <a:latin typeface="Arial" pitchFamily="34" charset="0"/>
                <a:ea typeface="+mn-ea"/>
                <a:cs typeface="+mn-cs"/>
              </a:rPr>
              <a:t>• General information about your audience—e.g., age, gender, education level, economic status, ethnicity </a:t>
            </a:r>
          </a:p>
          <a:p>
            <a:r>
              <a:rPr lang="en-US" sz="1100" b="0" i="0" u="none" strike="noStrike" kern="1200" baseline="0" dirty="0">
                <a:solidFill>
                  <a:schemeClr val="tx1"/>
                </a:solidFill>
                <a:latin typeface="Arial" pitchFamily="34" charset="0"/>
                <a:ea typeface="+mn-ea"/>
                <a:cs typeface="+mn-cs"/>
              </a:rPr>
              <a:t>• Their interests and needs </a:t>
            </a:r>
          </a:p>
          <a:p>
            <a:r>
              <a:rPr lang="en-US" sz="1100" b="0" i="0" u="none" strike="noStrike" kern="1200" baseline="0" dirty="0">
                <a:solidFill>
                  <a:schemeClr val="tx1"/>
                </a:solidFill>
                <a:latin typeface="Arial" pitchFamily="34" charset="0"/>
                <a:ea typeface="+mn-ea"/>
                <a:cs typeface="+mn-cs"/>
              </a:rPr>
              <a:t>	o Knowledge level of your subject </a:t>
            </a:r>
          </a:p>
          <a:p>
            <a:r>
              <a:rPr lang="en-US" sz="1100" b="0" i="0" u="none" strike="noStrike" kern="1200" baseline="0" dirty="0">
                <a:solidFill>
                  <a:schemeClr val="tx1"/>
                </a:solidFill>
                <a:latin typeface="Arial" pitchFamily="34" charset="0"/>
                <a:ea typeface="+mn-ea"/>
                <a:cs typeface="+mn-cs"/>
              </a:rPr>
              <a:t>	o Attitude toward the subject </a:t>
            </a:r>
          </a:p>
          <a:p>
            <a:r>
              <a:rPr lang="en-US" sz="1100" b="0" i="0" u="none" strike="noStrike" kern="1200" baseline="0" dirty="0">
                <a:solidFill>
                  <a:schemeClr val="tx1"/>
                </a:solidFill>
                <a:latin typeface="Arial" pitchFamily="34" charset="0"/>
                <a:ea typeface="+mn-ea"/>
                <a:cs typeface="+mn-cs"/>
              </a:rPr>
              <a:t>	o What they want to know </a:t>
            </a:r>
          </a:p>
          <a:p>
            <a:r>
              <a:rPr lang="en-US" sz="1100" b="0" i="0" u="none" strike="noStrike" kern="1200" baseline="0" dirty="0">
                <a:solidFill>
                  <a:schemeClr val="tx1"/>
                </a:solidFill>
                <a:latin typeface="Arial" pitchFamily="34" charset="0"/>
                <a:ea typeface="+mn-ea"/>
                <a:cs typeface="+mn-cs"/>
              </a:rPr>
              <a:t>	o What they care about </a:t>
            </a:r>
          </a:p>
          <a:p>
            <a:endParaRPr lang="en-US" sz="1100" b="0" i="0" u="none" strike="noStrike" kern="1200" baseline="0" dirty="0">
              <a:solidFill>
                <a:schemeClr val="tx1"/>
              </a:solidFill>
              <a:latin typeface="Arial" pitchFamily="34" charset="0"/>
              <a:ea typeface="+mn-ea"/>
              <a:cs typeface="+mn-cs"/>
            </a:endParaRPr>
          </a:p>
          <a:p>
            <a:r>
              <a:rPr lang="en-US" sz="1100" b="0" i="0" u="none" strike="noStrike" kern="1200" baseline="0" dirty="0">
                <a:solidFill>
                  <a:schemeClr val="tx1"/>
                </a:solidFill>
                <a:latin typeface="Arial" pitchFamily="34" charset="0"/>
                <a:ea typeface="+mn-ea"/>
                <a:cs typeface="+mn-cs"/>
              </a:rPr>
              <a:t>The most important thing to think about and determine is, what’s in it for the audience? Why should they care about what you’re saying? Orient your presentation around that. Explain that you won’t always know for sure what their interests and needs are, but you can make an educated guess. 	</a:t>
            </a:r>
          </a:p>
        </p:txBody>
      </p:sp>
    </p:spTree>
    <p:extLst>
      <p:ext uri="{BB962C8B-B14F-4D97-AF65-F5344CB8AC3E}">
        <p14:creationId xmlns:p14="http://schemas.microsoft.com/office/powerpoint/2010/main" val="17101506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defTabSz="912813" eaLnBrk="0" hangingPunct="0">
              <a:defRPr u="sng">
                <a:solidFill>
                  <a:schemeClr val="tx1"/>
                </a:solidFill>
                <a:latin typeface="Arial" charset="0"/>
              </a:defRPr>
            </a:lvl1pPr>
            <a:lvl2pPr marL="742950" indent="-285750" defTabSz="912813" eaLnBrk="0" hangingPunct="0">
              <a:defRPr u="sng">
                <a:solidFill>
                  <a:schemeClr val="tx1"/>
                </a:solidFill>
                <a:latin typeface="Arial" charset="0"/>
              </a:defRPr>
            </a:lvl2pPr>
            <a:lvl3pPr marL="1143000" indent="-228600" defTabSz="912813" eaLnBrk="0" hangingPunct="0">
              <a:defRPr u="sng">
                <a:solidFill>
                  <a:schemeClr val="tx1"/>
                </a:solidFill>
                <a:latin typeface="Arial" charset="0"/>
              </a:defRPr>
            </a:lvl3pPr>
            <a:lvl4pPr marL="1600200" indent="-228600" defTabSz="912813" eaLnBrk="0" hangingPunct="0">
              <a:defRPr u="sng">
                <a:solidFill>
                  <a:schemeClr val="tx1"/>
                </a:solidFill>
                <a:latin typeface="Arial" charset="0"/>
              </a:defRPr>
            </a:lvl4pPr>
            <a:lvl5pPr marL="2057400" indent="-228600" defTabSz="912813" eaLnBrk="0" hangingPunct="0">
              <a:defRPr u="sng">
                <a:solidFill>
                  <a:schemeClr val="tx1"/>
                </a:solidFill>
                <a:latin typeface="Arial" charset="0"/>
              </a:defRPr>
            </a:lvl5pPr>
            <a:lvl6pPr marL="2514600" indent="-228600" algn="ctr" defTabSz="912813" eaLnBrk="0" fontAlgn="base" hangingPunct="0">
              <a:spcBef>
                <a:spcPct val="0"/>
              </a:spcBef>
              <a:spcAft>
                <a:spcPct val="0"/>
              </a:spcAft>
              <a:defRPr u="sng">
                <a:solidFill>
                  <a:schemeClr val="tx1"/>
                </a:solidFill>
                <a:latin typeface="Arial" charset="0"/>
              </a:defRPr>
            </a:lvl6pPr>
            <a:lvl7pPr marL="2971800" indent="-228600" algn="ctr" defTabSz="912813" eaLnBrk="0" fontAlgn="base" hangingPunct="0">
              <a:spcBef>
                <a:spcPct val="0"/>
              </a:spcBef>
              <a:spcAft>
                <a:spcPct val="0"/>
              </a:spcAft>
              <a:defRPr u="sng">
                <a:solidFill>
                  <a:schemeClr val="tx1"/>
                </a:solidFill>
                <a:latin typeface="Arial" charset="0"/>
              </a:defRPr>
            </a:lvl7pPr>
            <a:lvl8pPr marL="3429000" indent="-228600" algn="ctr" defTabSz="912813" eaLnBrk="0" fontAlgn="base" hangingPunct="0">
              <a:spcBef>
                <a:spcPct val="0"/>
              </a:spcBef>
              <a:spcAft>
                <a:spcPct val="0"/>
              </a:spcAft>
              <a:defRPr u="sng">
                <a:solidFill>
                  <a:schemeClr val="tx1"/>
                </a:solidFill>
                <a:latin typeface="Arial" charset="0"/>
              </a:defRPr>
            </a:lvl8pPr>
            <a:lvl9pPr marL="3886200" indent="-228600" algn="ctr" defTabSz="912813" eaLnBrk="0" fontAlgn="base" hangingPunct="0">
              <a:spcBef>
                <a:spcPct val="0"/>
              </a:spcBef>
              <a:spcAft>
                <a:spcPct val="0"/>
              </a:spcAft>
              <a:defRPr u="sng">
                <a:solidFill>
                  <a:schemeClr val="tx1"/>
                </a:solidFill>
                <a:latin typeface="Arial" charset="0"/>
              </a:defRPr>
            </a:lvl9pPr>
          </a:lstStyle>
          <a:p>
            <a:pPr eaLnBrk="1" hangingPunct="1"/>
            <a:r>
              <a:rPr lang="en-US" b="0" u="none" dirty="0"/>
              <a:t>  </a:t>
            </a:r>
            <a:endParaRPr lang="en-US" u="none" dirty="0"/>
          </a:p>
          <a:p>
            <a:pPr algn="l" eaLnBrk="1" hangingPunct="1"/>
            <a:r>
              <a:rPr lang="en-US" b="0" u="none" dirty="0"/>
              <a:t>CCP Trainer’s Toolkit  </a:t>
            </a:r>
          </a:p>
          <a:p>
            <a:pPr algn="l" eaLnBrk="1" hangingPunct="1"/>
            <a:r>
              <a:rPr lang="en-US" u="none" dirty="0"/>
              <a:t>RSP Midprogram Training</a:t>
            </a:r>
          </a:p>
          <a:p>
            <a:pPr eaLnBrk="1" hangingPunct="1"/>
            <a:r>
              <a:rPr lang="en-US" u="none" dirty="0"/>
              <a:t>  </a:t>
            </a:r>
            <a:fld id="{4AA40702-B8A6-4CC6-BADC-56C7C5D228E2}" type="slidenum">
              <a:rPr lang="en-US" sz="1000" b="0" u="none" smtClean="0"/>
              <a:pPr eaLnBrk="1" hangingPunct="1"/>
              <a:t>55</a:t>
            </a:fld>
            <a:endParaRPr lang="en-US" sz="1000" b="0" u="none" dirty="0"/>
          </a:p>
        </p:txBody>
      </p:sp>
      <p:sp>
        <p:nvSpPr>
          <p:cNvPr id="88067" name="Rectangle 3"/>
          <p:cNvSpPr txBox="1">
            <a:spLocks noGrp="1" noChangeArrowheads="1"/>
          </p:cNvSpPr>
          <p:nvPr/>
        </p:nvSpPr>
        <p:spPr bwMode="auto">
          <a:xfrm>
            <a:off x="3883025" y="0"/>
            <a:ext cx="2973388"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937" tIns="45969" rIns="91937" bIns="45969"/>
          <a:lstStyle>
            <a:lvl1pPr defTabSz="919163" eaLnBrk="0" hangingPunct="0">
              <a:defRPr u="sng">
                <a:solidFill>
                  <a:schemeClr val="tx1"/>
                </a:solidFill>
                <a:latin typeface="Arial" charset="0"/>
              </a:defRPr>
            </a:lvl1pPr>
            <a:lvl2pPr marL="742950" indent="-285750" defTabSz="919163" eaLnBrk="0" hangingPunct="0">
              <a:defRPr u="sng">
                <a:solidFill>
                  <a:schemeClr val="tx1"/>
                </a:solidFill>
                <a:latin typeface="Arial" charset="0"/>
              </a:defRPr>
            </a:lvl2pPr>
            <a:lvl3pPr marL="1143000" indent="-228600" defTabSz="919163" eaLnBrk="0" hangingPunct="0">
              <a:defRPr u="sng">
                <a:solidFill>
                  <a:schemeClr val="tx1"/>
                </a:solidFill>
                <a:latin typeface="Arial" charset="0"/>
              </a:defRPr>
            </a:lvl3pPr>
            <a:lvl4pPr marL="1600200" indent="-228600" defTabSz="919163" eaLnBrk="0" hangingPunct="0">
              <a:defRPr u="sng">
                <a:solidFill>
                  <a:schemeClr val="tx1"/>
                </a:solidFill>
                <a:latin typeface="Arial" charset="0"/>
              </a:defRPr>
            </a:lvl4pPr>
            <a:lvl5pPr marL="2057400" indent="-228600" defTabSz="919163" eaLnBrk="0" hangingPunct="0">
              <a:defRPr u="sng">
                <a:solidFill>
                  <a:schemeClr val="tx1"/>
                </a:solidFill>
                <a:latin typeface="Arial" charset="0"/>
              </a:defRPr>
            </a:lvl5pPr>
            <a:lvl6pPr marL="2514600" indent="-228600" algn="ctr" defTabSz="919163" eaLnBrk="0" fontAlgn="base" hangingPunct="0">
              <a:spcBef>
                <a:spcPct val="0"/>
              </a:spcBef>
              <a:spcAft>
                <a:spcPct val="0"/>
              </a:spcAft>
              <a:defRPr u="sng">
                <a:solidFill>
                  <a:schemeClr val="tx1"/>
                </a:solidFill>
                <a:latin typeface="Arial" charset="0"/>
              </a:defRPr>
            </a:lvl6pPr>
            <a:lvl7pPr marL="2971800" indent="-228600" algn="ctr" defTabSz="919163" eaLnBrk="0" fontAlgn="base" hangingPunct="0">
              <a:spcBef>
                <a:spcPct val="0"/>
              </a:spcBef>
              <a:spcAft>
                <a:spcPct val="0"/>
              </a:spcAft>
              <a:defRPr u="sng">
                <a:solidFill>
                  <a:schemeClr val="tx1"/>
                </a:solidFill>
                <a:latin typeface="Arial" charset="0"/>
              </a:defRPr>
            </a:lvl7pPr>
            <a:lvl8pPr marL="3429000" indent="-228600" algn="ctr" defTabSz="919163" eaLnBrk="0" fontAlgn="base" hangingPunct="0">
              <a:spcBef>
                <a:spcPct val="0"/>
              </a:spcBef>
              <a:spcAft>
                <a:spcPct val="0"/>
              </a:spcAft>
              <a:defRPr u="sng">
                <a:solidFill>
                  <a:schemeClr val="tx1"/>
                </a:solidFill>
                <a:latin typeface="Arial" charset="0"/>
              </a:defRPr>
            </a:lvl8pPr>
            <a:lvl9pPr marL="3886200" indent="-228600" algn="ctr" defTabSz="919163" eaLnBrk="0" fontAlgn="base" hangingPunct="0">
              <a:spcBef>
                <a:spcPct val="0"/>
              </a:spcBef>
              <a:spcAft>
                <a:spcPct val="0"/>
              </a:spcAft>
              <a:defRPr u="sng">
                <a:solidFill>
                  <a:schemeClr val="tx1"/>
                </a:solidFill>
                <a:latin typeface="Arial" charset="0"/>
              </a:defRPr>
            </a:lvl9pPr>
          </a:lstStyle>
          <a:p>
            <a:pPr algn="r" eaLnBrk="1" hangingPunct="1"/>
            <a:fld id="{9530163A-86B5-42F8-BB1A-ADD8A2D4301C}" type="datetime1">
              <a:rPr lang="en-US" sz="1100" u="none"/>
              <a:pPr algn="r" eaLnBrk="1" hangingPunct="1"/>
              <a:t>9/24/2020</a:t>
            </a:fld>
            <a:endParaRPr lang="en-US" sz="1100" u="none" dirty="0"/>
          </a:p>
        </p:txBody>
      </p:sp>
      <p:sp>
        <p:nvSpPr>
          <p:cNvPr id="88068" name="Rectangle 3"/>
          <p:cNvSpPr txBox="1">
            <a:spLocks noGrp="1" noChangeArrowheads="1"/>
          </p:cNvSpPr>
          <p:nvPr/>
        </p:nvSpPr>
        <p:spPr bwMode="auto">
          <a:xfrm>
            <a:off x="3883025" y="0"/>
            <a:ext cx="2973388"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937" tIns="45969" rIns="91937" bIns="45969"/>
          <a:lstStyle>
            <a:lvl1pPr defTabSz="919163" eaLnBrk="0" hangingPunct="0">
              <a:defRPr u="sng">
                <a:solidFill>
                  <a:schemeClr val="tx1"/>
                </a:solidFill>
                <a:latin typeface="Arial" charset="0"/>
              </a:defRPr>
            </a:lvl1pPr>
            <a:lvl2pPr marL="742950" indent="-285750" defTabSz="919163" eaLnBrk="0" hangingPunct="0">
              <a:defRPr u="sng">
                <a:solidFill>
                  <a:schemeClr val="tx1"/>
                </a:solidFill>
                <a:latin typeface="Arial" charset="0"/>
              </a:defRPr>
            </a:lvl2pPr>
            <a:lvl3pPr marL="1143000" indent="-228600" defTabSz="919163" eaLnBrk="0" hangingPunct="0">
              <a:defRPr u="sng">
                <a:solidFill>
                  <a:schemeClr val="tx1"/>
                </a:solidFill>
                <a:latin typeface="Arial" charset="0"/>
              </a:defRPr>
            </a:lvl3pPr>
            <a:lvl4pPr marL="1600200" indent="-228600" defTabSz="919163" eaLnBrk="0" hangingPunct="0">
              <a:defRPr u="sng">
                <a:solidFill>
                  <a:schemeClr val="tx1"/>
                </a:solidFill>
                <a:latin typeface="Arial" charset="0"/>
              </a:defRPr>
            </a:lvl4pPr>
            <a:lvl5pPr marL="2057400" indent="-228600" defTabSz="919163" eaLnBrk="0" hangingPunct="0">
              <a:defRPr u="sng">
                <a:solidFill>
                  <a:schemeClr val="tx1"/>
                </a:solidFill>
                <a:latin typeface="Arial" charset="0"/>
              </a:defRPr>
            </a:lvl5pPr>
            <a:lvl6pPr marL="2514600" indent="-228600" algn="ctr" defTabSz="919163" eaLnBrk="0" fontAlgn="base" hangingPunct="0">
              <a:spcBef>
                <a:spcPct val="0"/>
              </a:spcBef>
              <a:spcAft>
                <a:spcPct val="0"/>
              </a:spcAft>
              <a:defRPr u="sng">
                <a:solidFill>
                  <a:schemeClr val="tx1"/>
                </a:solidFill>
                <a:latin typeface="Arial" charset="0"/>
              </a:defRPr>
            </a:lvl6pPr>
            <a:lvl7pPr marL="2971800" indent="-228600" algn="ctr" defTabSz="919163" eaLnBrk="0" fontAlgn="base" hangingPunct="0">
              <a:spcBef>
                <a:spcPct val="0"/>
              </a:spcBef>
              <a:spcAft>
                <a:spcPct val="0"/>
              </a:spcAft>
              <a:defRPr u="sng">
                <a:solidFill>
                  <a:schemeClr val="tx1"/>
                </a:solidFill>
                <a:latin typeface="Arial" charset="0"/>
              </a:defRPr>
            </a:lvl7pPr>
            <a:lvl8pPr marL="3429000" indent="-228600" algn="ctr" defTabSz="919163" eaLnBrk="0" fontAlgn="base" hangingPunct="0">
              <a:spcBef>
                <a:spcPct val="0"/>
              </a:spcBef>
              <a:spcAft>
                <a:spcPct val="0"/>
              </a:spcAft>
              <a:defRPr u="sng">
                <a:solidFill>
                  <a:schemeClr val="tx1"/>
                </a:solidFill>
                <a:latin typeface="Arial" charset="0"/>
              </a:defRPr>
            </a:lvl8pPr>
            <a:lvl9pPr marL="3886200" indent="-228600" algn="ctr" defTabSz="919163" eaLnBrk="0" fontAlgn="base" hangingPunct="0">
              <a:spcBef>
                <a:spcPct val="0"/>
              </a:spcBef>
              <a:spcAft>
                <a:spcPct val="0"/>
              </a:spcAft>
              <a:defRPr u="sng">
                <a:solidFill>
                  <a:schemeClr val="tx1"/>
                </a:solidFill>
                <a:latin typeface="Arial" charset="0"/>
              </a:defRPr>
            </a:lvl9pPr>
          </a:lstStyle>
          <a:p>
            <a:pPr algn="r" eaLnBrk="1" hangingPunct="1"/>
            <a:fld id="{E9EA0063-D31C-4CE5-B03A-7EF566657753}" type="datetime1">
              <a:rPr lang="en-US" sz="1100" u="none"/>
              <a:pPr algn="r" eaLnBrk="1" hangingPunct="1"/>
              <a:t>9/24/2020</a:t>
            </a:fld>
            <a:endParaRPr lang="en-US" sz="1100" u="none" dirty="0"/>
          </a:p>
        </p:txBody>
      </p:sp>
      <p:sp>
        <p:nvSpPr>
          <p:cNvPr id="88069" name="Rectangle 7"/>
          <p:cNvSpPr txBox="1">
            <a:spLocks noGrp="1" noChangeArrowheads="1"/>
          </p:cNvSpPr>
          <p:nvPr/>
        </p:nvSpPr>
        <p:spPr bwMode="auto">
          <a:xfrm>
            <a:off x="3278188" y="8520113"/>
            <a:ext cx="3122612" cy="596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937" tIns="45969" rIns="91937" bIns="45969" anchor="b"/>
          <a:lstStyle>
            <a:lvl1pPr defTabSz="919163" eaLnBrk="0" hangingPunct="0">
              <a:defRPr u="sng">
                <a:solidFill>
                  <a:schemeClr val="tx1"/>
                </a:solidFill>
                <a:latin typeface="Arial" charset="0"/>
              </a:defRPr>
            </a:lvl1pPr>
            <a:lvl2pPr marL="742950" indent="-285750" defTabSz="919163" eaLnBrk="0" hangingPunct="0">
              <a:defRPr u="sng">
                <a:solidFill>
                  <a:schemeClr val="tx1"/>
                </a:solidFill>
                <a:latin typeface="Arial" charset="0"/>
              </a:defRPr>
            </a:lvl2pPr>
            <a:lvl3pPr marL="1143000" indent="-228600" defTabSz="919163" eaLnBrk="0" hangingPunct="0">
              <a:defRPr u="sng">
                <a:solidFill>
                  <a:schemeClr val="tx1"/>
                </a:solidFill>
                <a:latin typeface="Arial" charset="0"/>
              </a:defRPr>
            </a:lvl3pPr>
            <a:lvl4pPr marL="1600200" indent="-228600" defTabSz="919163" eaLnBrk="0" hangingPunct="0">
              <a:defRPr u="sng">
                <a:solidFill>
                  <a:schemeClr val="tx1"/>
                </a:solidFill>
                <a:latin typeface="Arial" charset="0"/>
              </a:defRPr>
            </a:lvl4pPr>
            <a:lvl5pPr marL="2057400" indent="-228600" defTabSz="919163" eaLnBrk="0" hangingPunct="0">
              <a:defRPr u="sng">
                <a:solidFill>
                  <a:schemeClr val="tx1"/>
                </a:solidFill>
                <a:latin typeface="Arial" charset="0"/>
              </a:defRPr>
            </a:lvl5pPr>
            <a:lvl6pPr marL="2514600" indent="-228600" algn="ctr" defTabSz="919163" eaLnBrk="0" fontAlgn="base" hangingPunct="0">
              <a:spcBef>
                <a:spcPct val="0"/>
              </a:spcBef>
              <a:spcAft>
                <a:spcPct val="0"/>
              </a:spcAft>
              <a:defRPr u="sng">
                <a:solidFill>
                  <a:schemeClr val="tx1"/>
                </a:solidFill>
                <a:latin typeface="Arial" charset="0"/>
              </a:defRPr>
            </a:lvl6pPr>
            <a:lvl7pPr marL="2971800" indent="-228600" algn="ctr" defTabSz="919163" eaLnBrk="0" fontAlgn="base" hangingPunct="0">
              <a:spcBef>
                <a:spcPct val="0"/>
              </a:spcBef>
              <a:spcAft>
                <a:spcPct val="0"/>
              </a:spcAft>
              <a:defRPr u="sng">
                <a:solidFill>
                  <a:schemeClr val="tx1"/>
                </a:solidFill>
                <a:latin typeface="Arial" charset="0"/>
              </a:defRPr>
            </a:lvl7pPr>
            <a:lvl8pPr marL="3429000" indent="-228600" algn="ctr" defTabSz="919163" eaLnBrk="0" fontAlgn="base" hangingPunct="0">
              <a:spcBef>
                <a:spcPct val="0"/>
              </a:spcBef>
              <a:spcAft>
                <a:spcPct val="0"/>
              </a:spcAft>
              <a:defRPr u="sng">
                <a:solidFill>
                  <a:schemeClr val="tx1"/>
                </a:solidFill>
                <a:latin typeface="Arial" charset="0"/>
              </a:defRPr>
            </a:lvl8pPr>
            <a:lvl9pPr marL="3886200" indent="-228600" algn="ctr" defTabSz="919163" eaLnBrk="0" fontAlgn="base" hangingPunct="0">
              <a:spcBef>
                <a:spcPct val="0"/>
              </a:spcBef>
              <a:spcAft>
                <a:spcPct val="0"/>
              </a:spcAft>
              <a:defRPr u="sng">
                <a:solidFill>
                  <a:schemeClr val="tx1"/>
                </a:solidFill>
                <a:latin typeface="Arial" charset="0"/>
              </a:defRPr>
            </a:lvl9pPr>
          </a:lstStyle>
          <a:p>
            <a:pPr algn="l" eaLnBrk="1" hangingPunct="1"/>
            <a:endParaRPr lang="en-US" sz="800" u="none" dirty="0"/>
          </a:p>
          <a:p>
            <a:pPr algn="l" eaLnBrk="1" hangingPunct="1"/>
            <a:endParaRPr lang="en-US" sz="800" u="none" dirty="0"/>
          </a:p>
          <a:p>
            <a:pPr algn="l" eaLnBrk="1" hangingPunct="1"/>
            <a:endParaRPr lang="en-US" sz="800" u="none" dirty="0"/>
          </a:p>
          <a:p>
            <a:pPr algn="l" eaLnBrk="1" hangingPunct="1"/>
            <a:endParaRPr lang="en-US" sz="800" u="none" dirty="0"/>
          </a:p>
          <a:p>
            <a:pPr algn="l" eaLnBrk="1" hangingPunct="1"/>
            <a:endParaRPr lang="en-US" sz="800" u="none" dirty="0"/>
          </a:p>
          <a:p>
            <a:pPr algn="l" eaLnBrk="1" hangingPunct="1"/>
            <a:endParaRPr lang="en-US" sz="800" u="none" dirty="0"/>
          </a:p>
          <a:p>
            <a:pPr algn="l" eaLnBrk="1" hangingPunct="1"/>
            <a:endParaRPr lang="en-US" sz="800" u="none" dirty="0"/>
          </a:p>
          <a:p>
            <a:pPr algn="l" eaLnBrk="1" hangingPunct="1"/>
            <a:r>
              <a:rPr lang="en-US" sz="800" u="none" dirty="0"/>
              <a:t>CCP Trainer’s Toolkit </a:t>
            </a:r>
            <a:endParaRPr lang="en-US" sz="800" b="1" u="none" dirty="0"/>
          </a:p>
          <a:p>
            <a:pPr algn="l" eaLnBrk="1" hangingPunct="1"/>
            <a:r>
              <a:rPr lang="en-US" sz="800" b="1" u="none" dirty="0"/>
              <a:t>Core Content Training</a:t>
            </a:r>
          </a:p>
          <a:p>
            <a:pPr algn="r" eaLnBrk="1" hangingPunct="1"/>
            <a:r>
              <a:rPr lang="en-US" sz="800" b="1" u="none" dirty="0"/>
              <a:t>  </a:t>
            </a:r>
            <a:fld id="{49F69618-FDEF-4803-BF5C-CD70366930AC}" type="slidenum">
              <a:rPr lang="en-US" sz="1000" u="none"/>
              <a:pPr algn="r" eaLnBrk="1" hangingPunct="1"/>
              <a:t>55</a:t>
            </a:fld>
            <a:endParaRPr lang="en-US" sz="1000" u="none" dirty="0"/>
          </a:p>
        </p:txBody>
      </p:sp>
      <p:sp>
        <p:nvSpPr>
          <p:cNvPr id="88070" name="Rectangle 2"/>
          <p:cNvSpPr>
            <a:spLocks noGrp="1" noRot="1" noChangeAspect="1" noChangeArrowheads="1" noTextEdit="1"/>
          </p:cNvSpPr>
          <p:nvPr>
            <p:ph type="sldImg"/>
          </p:nvPr>
        </p:nvSpPr>
        <p:spPr>
          <a:xfrm>
            <a:off x="820738" y="682625"/>
            <a:ext cx="5065712" cy="2849563"/>
          </a:xfrm>
          <a:ln/>
        </p:spPr>
      </p:sp>
      <p:sp>
        <p:nvSpPr>
          <p:cNvPr id="88071" name="Rectangle 3"/>
          <p:cNvSpPr>
            <a:spLocks noGrp="1" noChangeArrowheads="1"/>
          </p:cNvSpPr>
          <p:nvPr>
            <p:ph type="body" idx="1"/>
          </p:nvPr>
        </p:nvSpPr>
        <p:spPr>
          <a:xfrm>
            <a:off x="457200" y="3878263"/>
            <a:ext cx="6096000" cy="4556125"/>
          </a:xfrm>
          <a:noFill/>
        </p:spPr>
        <p:txBody>
          <a:bodyPr lIns="91937" tIns="45969" rIns="91937" bIns="45969"/>
          <a:lstStyle/>
          <a:p>
            <a:r>
              <a:rPr lang="en-US" sz="1100" b="1" i="0" u="none" strike="noStrike" kern="1200" baseline="0" dirty="0">
                <a:solidFill>
                  <a:schemeClr val="tx1"/>
                </a:solidFill>
                <a:latin typeface="Arial" pitchFamily="34" charset="0"/>
                <a:ea typeface="+mn-ea"/>
                <a:cs typeface="+mn-cs"/>
              </a:rPr>
              <a:t>Explain </a:t>
            </a:r>
            <a:r>
              <a:rPr lang="en-US" sz="1100" b="0" i="0" u="none" strike="noStrike" kern="1200" baseline="0" dirty="0">
                <a:solidFill>
                  <a:schemeClr val="tx1"/>
                </a:solidFill>
                <a:latin typeface="Arial" pitchFamily="34" charset="0"/>
                <a:ea typeface="+mn-ea"/>
                <a:cs typeface="+mn-cs"/>
              </a:rPr>
              <a:t>the key steps in planning and preparing a presentation.</a:t>
            </a:r>
          </a:p>
          <a:p>
            <a:endParaRPr lang="en-US" sz="1100" b="0" i="0" u="none" strike="noStrike" kern="1200" baseline="0" dirty="0">
              <a:solidFill>
                <a:schemeClr val="tx1"/>
              </a:solidFill>
              <a:latin typeface="Arial" pitchFamily="34" charset="0"/>
              <a:ea typeface="+mn-ea"/>
              <a:cs typeface="+mn-cs"/>
            </a:endParaRPr>
          </a:p>
          <a:p>
            <a:r>
              <a:rPr lang="en-US" sz="1100" b="1" i="0" u="none" strike="noStrike" kern="1200" baseline="0" dirty="0">
                <a:solidFill>
                  <a:schemeClr val="tx1"/>
                </a:solidFill>
                <a:latin typeface="Arial" pitchFamily="34" charset="0"/>
                <a:ea typeface="+mn-ea"/>
                <a:cs typeface="+mn-cs"/>
              </a:rPr>
              <a:t>Plan Your Presentation </a:t>
            </a:r>
            <a:endParaRPr lang="en-US" sz="1100" b="0" i="0" u="none" strike="noStrike" kern="1200" baseline="0" dirty="0">
              <a:solidFill>
                <a:schemeClr val="tx1"/>
              </a:solidFill>
              <a:latin typeface="Arial" pitchFamily="34" charset="0"/>
              <a:ea typeface="+mn-ea"/>
              <a:cs typeface="+mn-cs"/>
            </a:endParaRPr>
          </a:p>
          <a:p>
            <a:r>
              <a:rPr lang="en-US" sz="1100" b="0" i="0" u="none" strike="noStrike" kern="1200" baseline="0" dirty="0">
                <a:solidFill>
                  <a:schemeClr val="tx1"/>
                </a:solidFill>
                <a:latin typeface="Arial" pitchFamily="34" charset="0"/>
                <a:ea typeface="+mn-ea"/>
                <a:cs typeface="+mn-cs"/>
              </a:rPr>
              <a:t>• Determine your key message—what do you want them to think, do, or know? </a:t>
            </a:r>
          </a:p>
          <a:p>
            <a:r>
              <a:rPr lang="en-US" sz="1100" b="0" i="0" u="none" strike="noStrike" kern="1200" baseline="0" dirty="0">
                <a:solidFill>
                  <a:schemeClr val="tx1"/>
                </a:solidFill>
                <a:latin typeface="Arial" pitchFamily="34" charset="0"/>
                <a:ea typeface="+mn-ea"/>
                <a:cs typeface="+mn-cs"/>
              </a:rPr>
              <a:t>• Decide on the top three points of your message—these points should be concise. </a:t>
            </a:r>
          </a:p>
          <a:p>
            <a:r>
              <a:rPr lang="en-US" sz="1100" b="0" i="0" u="none" strike="noStrike" kern="1200" baseline="0" dirty="0">
                <a:solidFill>
                  <a:schemeClr val="tx1"/>
                </a:solidFill>
                <a:latin typeface="Arial" pitchFamily="34" charset="0"/>
                <a:ea typeface="+mn-ea"/>
                <a:cs typeface="+mn-cs"/>
              </a:rPr>
              <a:t>• Identify supporting facts, examples, or stories—people remember examples and stories best. </a:t>
            </a:r>
          </a:p>
          <a:p>
            <a:r>
              <a:rPr lang="en-US" sz="1100" b="0" i="0" u="none" strike="noStrike" kern="1200" baseline="0" dirty="0">
                <a:solidFill>
                  <a:schemeClr val="tx1"/>
                </a:solidFill>
                <a:latin typeface="Arial" pitchFamily="34" charset="0"/>
                <a:ea typeface="+mn-ea"/>
                <a:cs typeface="+mn-cs"/>
              </a:rPr>
              <a:t>• Craft a strong opening and closing statement—tell people what you’re going to tell them; tell them; and then, tell them what you told them. Repetition of your key message will enhance audience retention. </a:t>
            </a:r>
          </a:p>
          <a:p>
            <a:r>
              <a:rPr lang="en-US" sz="1100" b="0" i="0" u="none" strike="noStrike" kern="1200" baseline="0" dirty="0">
                <a:solidFill>
                  <a:schemeClr val="tx1"/>
                </a:solidFill>
                <a:latin typeface="Arial" pitchFamily="34" charset="0"/>
                <a:ea typeface="+mn-ea"/>
                <a:cs typeface="+mn-cs"/>
              </a:rPr>
              <a:t>• Develop supporting materials (visual aids, handouts, etc.)—when possible, use visuals and handouts to supplement your presentation.</a:t>
            </a:r>
          </a:p>
          <a:p>
            <a:endParaRPr lang="en-US" sz="1100" b="0" i="0" u="none" strike="noStrike" kern="1200" baseline="0" dirty="0">
              <a:solidFill>
                <a:schemeClr val="tx1"/>
              </a:solidFill>
              <a:latin typeface="Arial" pitchFamily="34" charset="0"/>
              <a:ea typeface="+mn-ea"/>
              <a:cs typeface="+mn-cs"/>
            </a:endParaRPr>
          </a:p>
          <a:p>
            <a:r>
              <a:rPr lang="en-US" sz="1100" b="1" i="0" u="none" strike="noStrike" kern="1200" baseline="0" dirty="0">
                <a:solidFill>
                  <a:schemeClr val="tx1"/>
                </a:solidFill>
                <a:latin typeface="Arial" pitchFamily="34" charset="0"/>
                <a:ea typeface="+mn-ea"/>
                <a:cs typeface="+mn-cs"/>
              </a:rPr>
              <a:t>Trainer Note: </a:t>
            </a:r>
            <a:r>
              <a:rPr lang="en-US" sz="1100" b="0" i="0" u="none" strike="noStrike" kern="1200" baseline="0" dirty="0">
                <a:solidFill>
                  <a:schemeClr val="tx1"/>
                </a:solidFill>
                <a:latin typeface="Arial" pitchFamily="34" charset="0"/>
                <a:ea typeface="+mn-ea"/>
                <a:cs typeface="+mn-cs"/>
              </a:rPr>
              <a:t>If delivering training to participants from COVID-19-related CCPs, acknowledge that, just as public education presentations may need to be delivered virtually, supporting materials may need to be shared virtually as well, as electronic (non-print) documents. Suggest that materials be provided in advance of the presentation if possible (through a website, as email attachments, etc.).</a:t>
            </a:r>
          </a:p>
          <a:p>
            <a:pPr eaLnBrk="1" hangingPunct="1"/>
            <a:endParaRPr lang="en-US" dirty="0">
              <a:latin typeface="Arial" charset="0"/>
            </a:endParaRPr>
          </a:p>
        </p:txBody>
      </p:sp>
    </p:spTree>
    <p:extLst>
      <p:ext uri="{BB962C8B-B14F-4D97-AF65-F5344CB8AC3E}">
        <p14:creationId xmlns:p14="http://schemas.microsoft.com/office/powerpoint/2010/main" val="16919970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lvl1pPr defTabSz="912813" eaLnBrk="0" hangingPunct="0">
              <a:defRPr u="sng">
                <a:solidFill>
                  <a:schemeClr val="tx1"/>
                </a:solidFill>
                <a:latin typeface="Arial" charset="0"/>
              </a:defRPr>
            </a:lvl1pPr>
            <a:lvl2pPr marL="742950" indent="-285750" defTabSz="912813" eaLnBrk="0" hangingPunct="0">
              <a:defRPr u="sng">
                <a:solidFill>
                  <a:schemeClr val="tx1"/>
                </a:solidFill>
                <a:latin typeface="Arial" charset="0"/>
              </a:defRPr>
            </a:lvl2pPr>
            <a:lvl3pPr marL="1143000" indent="-228600" defTabSz="912813" eaLnBrk="0" hangingPunct="0">
              <a:defRPr u="sng">
                <a:solidFill>
                  <a:schemeClr val="tx1"/>
                </a:solidFill>
                <a:latin typeface="Arial" charset="0"/>
              </a:defRPr>
            </a:lvl3pPr>
            <a:lvl4pPr marL="1600200" indent="-228600" defTabSz="912813" eaLnBrk="0" hangingPunct="0">
              <a:defRPr u="sng">
                <a:solidFill>
                  <a:schemeClr val="tx1"/>
                </a:solidFill>
                <a:latin typeface="Arial" charset="0"/>
              </a:defRPr>
            </a:lvl4pPr>
            <a:lvl5pPr marL="2057400" indent="-228600" defTabSz="912813" eaLnBrk="0" hangingPunct="0">
              <a:defRPr u="sng">
                <a:solidFill>
                  <a:schemeClr val="tx1"/>
                </a:solidFill>
                <a:latin typeface="Arial" charset="0"/>
              </a:defRPr>
            </a:lvl5pPr>
            <a:lvl6pPr marL="2514600" indent="-228600" algn="ctr" defTabSz="912813" eaLnBrk="0" fontAlgn="base" hangingPunct="0">
              <a:spcBef>
                <a:spcPct val="0"/>
              </a:spcBef>
              <a:spcAft>
                <a:spcPct val="0"/>
              </a:spcAft>
              <a:defRPr u="sng">
                <a:solidFill>
                  <a:schemeClr val="tx1"/>
                </a:solidFill>
                <a:latin typeface="Arial" charset="0"/>
              </a:defRPr>
            </a:lvl6pPr>
            <a:lvl7pPr marL="2971800" indent="-228600" algn="ctr" defTabSz="912813" eaLnBrk="0" fontAlgn="base" hangingPunct="0">
              <a:spcBef>
                <a:spcPct val="0"/>
              </a:spcBef>
              <a:spcAft>
                <a:spcPct val="0"/>
              </a:spcAft>
              <a:defRPr u="sng">
                <a:solidFill>
                  <a:schemeClr val="tx1"/>
                </a:solidFill>
                <a:latin typeface="Arial" charset="0"/>
              </a:defRPr>
            </a:lvl7pPr>
            <a:lvl8pPr marL="3429000" indent="-228600" algn="ctr" defTabSz="912813" eaLnBrk="0" fontAlgn="base" hangingPunct="0">
              <a:spcBef>
                <a:spcPct val="0"/>
              </a:spcBef>
              <a:spcAft>
                <a:spcPct val="0"/>
              </a:spcAft>
              <a:defRPr u="sng">
                <a:solidFill>
                  <a:schemeClr val="tx1"/>
                </a:solidFill>
                <a:latin typeface="Arial" charset="0"/>
              </a:defRPr>
            </a:lvl8pPr>
            <a:lvl9pPr marL="3886200" indent="-228600" algn="ctr" defTabSz="912813" eaLnBrk="0" fontAlgn="base" hangingPunct="0">
              <a:spcBef>
                <a:spcPct val="0"/>
              </a:spcBef>
              <a:spcAft>
                <a:spcPct val="0"/>
              </a:spcAft>
              <a:defRPr u="sng">
                <a:solidFill>
                  <a:schemeClr val="tx1"/>
                </a:solidFill>
                <a:latin typeface="Arial" charset="0"/>
              </a:defRPr>
            </a:lvl9pPr>
          </a:lstStyle>
          <a:p>
            <a:pPr eaLnBrk="1" hangingPunct="1"/>
            <a:r>
              <a:rPr lang="en-US" b="0" u="none" dirty="0"/>
              <a:t>  </a:t>
            </a:r>
            <a:endParaRPr lang="en-US" u="none" dirty="0"/>
          </a:p>
          <a:p>
            <a:pPr algn="l" eaLnBrk="1" hangingPunct="1"/>
            <a:r>
              <a:rPr lang="en-US" b="0" u="none" dirty="0"/>
              <a:t>CCP Trainer’s Toolkit  </a:t>
            </a:r>
          </a:p>
          <a:p>
            <a:pPr algn="l" eaLnBrk="1" hangingPunct="1"/>
            <a:r>
              <a:rPr lang="en-US" u="none" dirty="0"/>
              <a:t>RSP Midprogram Training</a:t>
            </a:r>
          </a:p>
          <a:p>
            <a:pPr eaLnBrk="1" hangingPunct="1"/>
            <a:r>
              <a:rPr lang="en-US" u="none" dirty="0"/>
              <a:t>  </a:t>
            </a:r>
            <a:fld id="{8F516C03-A642-49D9-AC75-F092BDD382ED}" type="slidenum">
              <a:rPr lang="en-US" sz="1000" b="0" u="none" smtClean="0"/>
              <a:pPr eaLnBrk="1" hangingPunct="1"/>
              <a:t>56</a:t>
            </a:fld>
            <a:endParaRPr lang="en-US" sz="1000" b="0" u="none" dirty="0"/>
          </a:p>
        </p:txBody>
      </p:sp>
      <p:sp>
        <p:nvSpPr>
          <p:cNvPr id="89091" name="Rectangle 3"/>
          <p:cNvSpPr txBox="1">
            <a:spLocks noGrp="1" noChangeArrowheads="1"/>
          </p:cNvSpPr>
          <p:nvPr/>
        </p:nvSpPr>
        <p:spPr bwMode="auto">
          <a:xfrm>
            <a:off x="3883025" y="0"/>
            <a:ext cx="2973388"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937" tIns="45969" rIns="91937" bIns="45969"/>
          <a:lstStyle>
            <a:lvl1pPr defTabSz="919163" eaLnBrk="0" hangingPunct="0">
              <a:defRPr u="sng">
                <a:solidFill>
                  <a:schemeClr val="tx1"/>
                </a:solidFill>
                <a:latin typeface="Arial" charset="0"/>
              </a:defRPr>
            </a:lvl1pPr>
            <a:lvl2pPr marL="742950" indent="-285750" defTabSz="919163" eaLnBrk="0" hangingPunct="0">
              <a:defRPr u="sng">
                <a:solidFill>
                  <a:schemeClr val="tx1"/>
                </a:solidFill>
                <a:latin typeface="Arial" charset="0"/>
              </a:defRPr>
            </a:lvl2pPr>
            <a:lvl3pPr marL="1143000" indent="-228600" defTabSz="919163" eaLnBrk="0" hangingPunct="0">
              <a:defRPr u="sng">
                <a:solidFill>
                  <a:schemeClr val="tx1"/>
                </a:solidFill>
                <a:latin typeface="Arial" charset="0"/>
              </a:defRPr>
            </a:lvl3pPr>
            <a:lvl4pPr marL="1600200" indent="-228600" defTabSz="919163" eaLnBrk="0" hangingPunct="0">
              <a:defRPr u="sng">
                <a:solidFill>
                  <a:schemeClr val="tx1"/>
                </a:solidFill>
                <a:latin typeface="Arial" charset="0"/>
              </a:defRPr>
            </a:lvl4pPr>
            <a:lvl5pPr marL="2057400" indent="-228600" defTabSz="919163" eaLnBrk="0" hangingPunct="0">
              <a:defRPr u="sng">
                <a:solidFill>
                  <a:schemeClr val="tx1"/>
                </a:solidFill>
                <a:latin typeface="Arial" charset="0"/>
              </a:defRPr>
            </a:lvl5pPr>
            <a:lvl6pPr marL="2514600" indent="-228600" algn="ctr" defTabSz="919163" eaLnBrk="0" fontAlgn="base" hangingPunct="0">
              <a:spcBef>
                <a:spcPct val="0"/>
              </a:spcBef>
              <a:spcAft>
                <a:spcPct val="0"/>
              </a:spcAft>
              <a:defRPr u="sng">
                <a:solidFill>
                  <a:schemeClr val="tx1"/>
                </a:solidFill>
                <a:latin typeface="Arial" charset="0"/>
              </a:defRPr>
            </a:lvl6pPr>
            <a:lvl7pPr marL="2971800" indent="-228600" algn="ctr" defTabSz="919163" eaLnBrk="0" fontAlgn="base" hangingPunct="0">
              <a:spcBef>
                <a:spcPct val="0"/>
              </a:spcBef>
              <a:spcAft>
                <a:spcPct val="0"/>
              </a:spcAft>
              <a:defRPr u="sng">
                <a:solidFill>
                  <a:schemeClr val="tx1"/>
                </a:solidFill>
                <a:latin typeface="Arial" charset="0"/>
              </a:defRPr>
            </a:lvl7pPr>
            <a:lvl8pPr marL="3429000" indent="-228600" algn="ctr" defTabSz="919163" eaLnBrk="0" fontAlgn="base" hangingPunct="0">
              <a:spcBef>
                <a:spcPct val="0"/>
              </a:spcBef>
              <a:spcAft>
                <a:spcPct val="0"/>
              </a:spcAft>
              <a:defRPr u="sng">
                <a:solidFill>
                  <a:schemeClr val="tx1"/>
                </a:solidFill>
                <a:latin typeface="Arial" charset="0"/>
              </a:defRPr>
            </a:lvl8pPr>
            <a:lvl9pPr marL="3886200" indent="-228600" algn="ctr" defTabSz="919163" eaLnBrk="0" fontAlgn="base" hangingPunct="0">
              <a:spcBef>
                <a:spcPct val="0"/>
              </a:spcBef>
              <a:spcAft>
                <a:spcPct val="0"/>
              </a:spcAft>
              <a:defRPr u="sng">
                <a:solidFill>
                  <a:schemeClr val="tx1"/>
                </a:solidFill>
                <a:latin typeface="Arial" charset="0"/>
              </a:defRPr>
            </a:lvl9pPr>
          </a:lstStyle>
          <a:p>
            <a:pPr algn="r" eaLnBrk="1" hangingPunct="1"/>
            <a:fld id="{360DA1E1-9968-4F2F-920E-5FFEF230EB78}" type="datetime1">
              <a:rPr lang="en-US" sz="1100" u="none"/>
              <a:pPr algn="r" eaLnBrk="1" hangingPunct="1"/>
              <a:t>9/24/2020</a:t>
            </a:fld>
            <a:endParaRPr lang="en-US" sz="1100" u="none" dirty="0"/>
          </a:p>
        </p:txBody>
      </p:sp>
      <p:sp>
        <p:nvSpPr>
          <p:cNvPr id="89092" name="Rectangle 3"/>
          <p:cNvSpPr txBox="1">
            <a:spLocks noGrp="1" noChangeArrowheads="1"/>
          </p:cNvSpPr>
          <p:nvPr/>
        </p:nvSpPr>
        <p:spPr bwMode="auto">
          <a:xfrm>
            <a:off x="3883025" y="0"/>
            <a:ext cx="2973388"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937" tIns="45969" rIns="91937" bIns="45969"/>
          <a:lstStyle>
            <a:lvl1pPr defTabSz="919163" eaLnBrk="0" hangingPunct="0">
              <a:defRPr u="sng">
                <a:solidFill>
                  <a:schemeClr val="tx1"/>
                </a:solidFill>
                <a:latin typeface="Arial" charset="0"/>
              </a:defRPr>
            </a:lvl1pPr>
            <a:lvl2pPr marL="742950" indent="-285750" defTabSz="919163" eaLnBrk="0" hangingPunct="0">
              <a:defRPr u="sng">
                <a:solidFill>
                  <a:schemeClr val="tx1"/>
                </a:solidFill>
                <a:latin typeface="Arial" charset="0"/>
              </a:defRPr>
            </a:lvl2pPr>
            <a:lvl3pPr marL="1143000" indent="-228600" defTabSz="919163" eaLnBrk="0" hangingPunct="0">
              <a:defRPr u="sng">
                <a:solidFill>
                  <a:schemeClr val="tx1"/>
                </a:solidFill>
                <a:latin typeface="Arial" charset="0"/>
              </a:defRPr>
            </a:lvl3pPr>
            <a:lvl4pPr marL="1600200" indent="-228600" defTabSz="919163" eaLnBrk="0" hangingPunct="0">
              <a:defRPr u="sng">
                <a:solidFill>
                  <a:schemeClr val="tx1"/>
                </a:solidFill>
                <a:latin typeface="Arial" charset="0"/>
              </a:defRPr>
            </a:lvl4pPr>
            <a:lvl5pPr marL="2057400" indent="-228600" defTabSz="919163" eaLnBrk="0" hangingPunct="0">
              <a:defRPr u="sng">
                <a:solidFill>
                  <a:schemeClr val="tx1"/>
                </a:solidFill>
                <a:latin typeface="Arial" charset="0"/>
              </a:defRPr>
            </a:lvl5pPr>
            <a:lvl6pPr marL="2514600" indent="-228600" algn="ctr" defTabSz="919163" eaLnBrk="0" fontAlgn="base" hangingPunct="0">
              <a:spcBef>
                <a:spcPct val="0"/>
              </a:spcBef>
              <a:spcAft>
                <a:spcPct val="0"/>
              </a:spcAft>
              <a:defRPr u="sng">
                <a:solidFill>
                  <a:schemeClr val="tx1"/>
                </a:solidFill>
                <a:latin typeface="Arial" charset="0"/>
              </a:defRPr>
            </a:lvl6pPr>
            <a:lvl7pPr marL="2971800" indent="-228600" algn="ctr" defTabSz="919163" eaLnBrk="0" fontAlgn="base" hangingPunct="0">
              <a:spcBef>
                <a:spcPct val="0"/>
              </a:spcBef>
              <a:spcAft>
                <a:spcPct val="0"/>
              </a:spcAft>
              <a:defRPr u="sng">
                <a:solidFill>
                  <a:schemeClr val="tx1"/>
                </a:solidFill>
                <a:latin typeface="Arial" charset="0"/>
              </a:defRPr>
            </a:lvl7pPr>
            <a:lvl8pPr marL="3429000" indent="-228600" algn="ctr" defTabSz="919163" eaLnBrk="0" fontAlgn="base" hangingPunct="0">
              <a:spcBef>
                <a:spcPct val="0"/>
              </a:spcBef>
              <a:spcAft>
                <a:spcPct val="0"/>
              </a:spcAft>
              <a:defRPr u="sng">
                <a:solidFill>
                  <a:schemeClr val="tx1"/>
                </a:solidFill>
                <a:latin typeface="Arial" charset="0"/>
              </a:defRPr>
            </a:lvl8pPr>
            <a:lvl9pPr marL="3886200" indent="-228600" algn="ctr" defTabSz="919163" eaLnBrk="0" fontAlgn="base" hangingPunct="0">
              <a:spcBef>
                <a:spcPct val="0"/>
              </a:spcBef>
              <a:spcAft>
                <a:spcPct val="0"/>
              </a:spcAft>
              <a:defRPr u="sng">
                <a:solidFill>
                  <a:schemeClr val="tx1"/>
                </a:solidFill>
                <a:latin typeface="Arial" charset="0"/>
              </a:defRPr>
            </a:lvl9pPr>
          </a:lstStyle>
          <a:p>
            <a:pPr algn="r" eaLnBrk="1" hangingPunct="1"/>
            <a:fld id="{474C9171-B57D-43AC-BA58-5898BF5BF59A}" type="datetime1">
              <a:rPr lang="en-US" sz="1100" u="none"/>
              <a:pPr algn="r" eaLnBrk="1" hangingPunct="1"/>
              <a:t>9/24/2020</a:t>
            </a:fld>
            <a:endParaRPr lang="en-US" sz="1100" u="none" dirty="0"/>
          </a:p>
        </p:txBody>
      </p:sp>
      <p:sp>
        <p:nvSpPr>
          <p:cNvPr id="89093" name="Rectangle 7"/>
          <p:cNvSpPr txBox="1">
            <a:spLocks noGrp="1" noChangeArrowheads="1"/>
          </p:cNvSpPr>
          <p:nvPr/>
        </p:nvSpPr>
        <p:spPr bwMode="auto">
          <a:xfrm>
            <a:off x="3278188" y="8520113"/>
            <a:ext cx="3122612" cy="596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937" tIns="45969" rIns="91937" bIns="45969" anchor="b"/>
          <a:lstStyle>
            <a:lvl1pPr defTabSz="919163" eaLnBrk="0" hangingPunct="0">
              <a:defRPr u="sng">
                <a:solidFill>
                  <a:schemeClr val="tx1"/>
                </a:solidFill>
                <a:latin typeface="Arial" charset="0"/>
              </a:defRPr>
            </a:lvl1pPr>
            <a:lvl2pPr marL="742950" indent="-285750" defTabSz="919163" eaLnBrk="0" hangingPunct="0">
              <a:defRPr u="sng">
                <a:solidFill>
                  <a:schemeClr val="tx1"/>
                </a:solidFill>
                <a:latin typeface="Arial" charset="0"/>
              </a:defRPr>
            </a:lvl2pPr>
            <a:lvl3pPr marL="1143000" indent="-228600" defTabSz="919163" eaLnBrk="0" hangingPunct="0">
              <a:defRPr u="sng">
                <a:solidFill>
                  <a:schemeClr val="tx1"/>
                </a:solidFill>
                <a:latin typeface="Arial" charset="0"/>
              </a:defRPr>
            </a:lvl3pPr>
            <a:lvl4pPr marL="1600200" indent="-228600" defTabSz="919163" eaLnBrk="0" hangingPunct="0">
              <a:defRPr u="sng">
                <a:solidFill>
                  <a:schemeClr val="tx1"/>
                </a:solidFill>
                <a:latin typeface="Arial" charset="0"/>
              </a:defRPr>
            </a:lvl4pPr>
            <a:lvl5pPr marL="2057400" indent="-228600" defTabSz="919163" eaLnBrk="0" hangingPunct="0">
              <a:defRPr u="sng">
                <a:solidFill>
                  <a:schemeClr val="tx1"/>
                </a:solidFill>
                <a:latin typeface="Arial" charset="0"/>
              </a:defRPr>
            </a:lvl5pPr>
            <a:lvl6pPr marL="2514600" indent="-228600" algn="ctr" defTabSz="919163" eaLnBrk="0" fontAlgn="base" hangingPunct="0">
              <a:spcBef>
                <a:spcPct val="0"/>
              </a:spcBef>
              <a:spcAft>
                <a:spcPct val="0"/>
              </a:spcAft>
              <a:defRPr u="sng">
                <a:solidFill>
                  <a:schemeClr val="tx1"/>
                </a:solidFill>
                <a:latin typeface="Arial" charset="0"/>
              </a:defRPr>
            </a:lvl6pPr>
            <a:lvl7pPr marL="2971800" indent="-228600" algn="ctr" defTabSz="919163" eaLnBrk="0" fontAlgn="base" hangingPunct="0">
              <a:spcBef>
                <a:spcPct val="0"/>
              </a:spcBef>
              <a:spcAft>
                <a:spcPct val="0"/>
              </a:spcAft>
              <a:defRPr u="sng">
                <a:solidFill>
                  <a:schemeClr val="tx1"/>
                </a:solidFill>
                <a:latin typeface="Arial" charset="0"/>
              </a:defRPr>
            </a:lvl7pPr>
            <a:lvl8pPr marL="3429000" indent="-228600" algn="ctr" defTabSz="919163" eaLnBrk="0" fontAlgn="base" hangingPunct="0">
              <a:spcBef>
                <a:spcPct val="0"/>
              </a:spcBef>
              <a:spcAft>
                <a:spcPct val="0"/>
              </a:spcAft>
              <a:defRPr u="sng">
                <a:solidFill>
                  <a:schemeClr val="tx1"/>
                </a:solidFill>
                <a:latin typeface="Arial" charset="0"/>
              </a:defRPr>
            </a:lvl8pPr>
            <a:lvl9pPr marL="3886200" indent="-228600" algn="ctr" defTabSz="919163" eaLnBrk="0" fontAlgn="base" hangingPunct="0">
              <a:spcBef>
                <a:spcPct val="0"/>
              </a:spcBef>
              <a:spcAft>
                <a:spcPct val="0"/>
              </a:spcAft>
              <a:defRPr u="sng">
                <a:solidFill>
                  <a:schemeClr val="tx1"/>
                </a:solidFill>
                <a:latin typeface="Arial" charset="0"/>
              </a:defRPr>
            </a:lvl9pPr>
          </a:lstStyle>
          <a:p>
            <a:pPr algn="l" eaLnBrk="1" hangingPunct="1"/>
            <a:endParaRPr lang="en-US" sz="800" u="none" dirty="0"/>
          </a:p>
          <a:p>
            <a:pPr algn="l" eaLnBrk="1" hangingPunct="1"/>
            <a:endParaRPr lang="en-US" sz="800" u="none" dirty="0"/>
          </a:p>
          <a:p>
            <a:pPr algn="l" eaLnBrk="1" hangingPunct="1"/>
            <a:endParaRPr lang="en-US" sz="800" u="none" dirty="0"/>
          </a:p>
          <a:p>
            <a:pPr algn="l" eaLnBrk="1" hangingPunct="1"/>
            <a:endParaRPr lang="en-US" sz="800" u="none" dirty="0"/>
          </a:p>
          <a:p>
            <a:pPr algn="l" eaLnBrk="1" hangingPunct="1"/>
            <a:endParaRPr lang="en-US" sz="800" u="none" dirty="0"/>
          </a:p>
          <a:p>
            <a:pPr algn="l" eaLnBrk="1" hangingPunct="1"/>
            <a:endParaRPr lang="en-US" sz="800" u="none" dirty="0"/>
          </a:p>
          <a:p>
            <a:pPr algn="l" eaLnBrk="1" hangingPunct="1"/>
            <a:endParaRPr lang="en-US" sz="800" u="none" dirty="0"/>
          </a:p>
          <a:p>
            <a:pPr algn="l" eaLnBrk="1" hangingPunct="1"/>
            <a:r>
              <a:rPr lang="en-US" sz="800" u="none" dirty="0"/>
              <a:t>CCP Trainer’s Toolkit </a:t>
            </a:r>
            <a:endParaRPr lang="en-US" sz="800" b="1" u="none" dirty="0"/>
          </a:p>
          <a:p>
            <a:pPr algn="l" eaLnBrk="1" hangingPunct="1"/>
            <a:r>
              <a:rPr lang="en-US" sz="800" b="1" u="none" dirty="0"/>
              <a:t>Core Content Training</a:t>
            </a:r>
          </a:p>
          <a:p>
            <a:pPr algn="r" eaLnBrk="1" hangingPunct="1"/>
            <a:r>
              <a:rPr lang="en-US" sz="800" b="1" u="none" dirty="0"/>
              <a:t>  </a:t>
            </a:r>
            <a:fld id="{5CAA3E37-8EC6-45F2-949A-3F2C37F07A4D}" type="slidenum">
              <a:rPr lang="en-US" sz="1000" u="none"/>
              <a:pPr algn="r" eaLnBrk="1" hangingPunct="1"/>
              <a:t>56</a:t>
            </a:fld>
            <a:endParaRPr lang="en-US" sz="1000" u="none" dirty="0"/>
          </a:p>
        </p:txBody>
      </p:sp>
      <p:sp>
        <p:nvSpPr>
          <p:cNvPr id="89094" name="Rectangle 2"/>
          <p:cNvSpPr>
            <a:spLocks noGrp="1" noRot="1" noChangeAspect="1" noChangeArrowheads="1" noTextEdit="1"/>
          </p:cNvSpPr>
          <p:nvPr>
            <p:ph type="sldImg"/>
          </p:nvPr>
        </p:nvSpPr>
        <p:spPr>
          <a:xfrm>
            <a:off x="820738" y="682625"/>
            <a:ext cx="5065712" cy="2849563"/>
          </a:xfrm>
          <a:ln/>
        </p:spPr>
      </p:sp>
      <p:sp>
        <p:nvSpPr>
          <p:cNvPr id="89095" name="Rectangle 3"/>
          <p:cNvSpPr>
            <a:spLocks noGrp="1" noChangeArrowheads="1"/>
          </p:cNvSpPr>
          <p:nvPr>
            <p:ph type="body" idx="1"/>
          </p:nvPr>
        </p:nvSpPr>
        <p:spPr>
          <a:xfrm>
            <a:off x="457200" y="3878263"/>
            <a:ext cx="6096000" cy="4556125"/>
          </a:xfrm>
          <a:noFill/>
        </p:spPr>
        <p:txBody>
          <a:bodyPr lIns="91937" tIns="45969" rIns="91937" bIns="45969"/>
          <a:lstStyle/>
          <a:p>
            <a:r>
              <a:rPr lang="en-US" sz="1100" b="1" i="0" u="none" strike="noStrike" kern="1200" baseline="0" dirty="0">
                <a:solidFill>
                  <a:schemeClr val="tx1"/>
                </a:solidFill>
                <a:latin typeface="Arial" pitchFamily="34" charset="0"/>
                <a:ea typeface="+mn-ea"/>
                <a:cs typeface="+mn-cs"/>
              </a:rPr>
              <a:t>Discuss </a:t>
            </a:r>
            <a:r>
              <a:rPr lang="en-US" sz="1100" b="0" i="0" u="none" strike="noStrike" kern="1200" baseline="0" dirty="0">
                <a:solidFill>
                  <a:schemeClr val="tx1"/>
                </a:solidFill>
                <a:latin typeface="Arial" pitchFamily="34" charset="0"/>
                <a:ea typeface="+mn-ea"/>
                <a:cs typeface="+mn-cs"/>
              </a:rPr>
              <a:t>the aspects of delivering an effective message. </a:t>
            </a:r>
          </a:p>
          <a:p>
            <a:endParaRPr lang="en-US" sz="1100" b="1" i="0" u="none" strike="noStrike" kern="1200" baseline="0" dirty="0">
              <a:solidFill>
                <a:schemeClr val="tx1"/>
              </a:solidFill>
              <a:latin typeface="Arial" pitchFamily="34" charset="0"/>
              <a:ea typeface="+mn-ea"/>
              <a:cs typeface="+mn-cs"/>
            </a:endParaRPr>
          </a:p>
          <a:p>
            <a:r>
              <a:rPr lang="en-US" sz="1100" b="1" i="0" u="none" strike="noStrike" kern="1200" baseline="0" dirty="0">
                <a:solidFill>
                  <a:schemeClr val="tx1"/>
                </a:solidFill>
                <a:latin typeface="Arial" pitchFamily="34" charset="0"/>
                <a:ea typeface="+mn-ea"/>
                <a:cs typeface="+mn-cs"/>
              </a:rPr>
              <a:t>Deliver an Effective Message </a:t>
            </a:r>
          </a:p>
          <a:p>
            <a:endParaRPr lang="en-US" sz="1100" b="0" i="0" u="none" strike="noStrike" kern="1200" baseline="0" dirty="0">
              <a:solidFill>
                <a:schemeClr val="tx1"/>
              </a:solidFill>
              <a:latin typeface="Arial" pitchFamily="34" charset="0"/>
              <a:ea typeface="+mn-ea"/>
              <a:cs typeface="+mn-cs"/>
            </a:endParaRPr>
          </a:p>
          <a:p>
            <a:r>
              <a:rPr lang="en-US" sz="1100" b="0" i="0" u="none" strike="noStrike" kern="1200" baseline="0" dirty="0">
                <a:solidFill>
                  <a:schemeClr val="tx1"/>
                </a:solidFill>
                <a:latin typeface="Arial" pitchFamily="34" charset="0"/>
                <a:ea typeface="+mn-ea"/>
                <a:cs typeface="+mn-cs"/>
              </a:rPr>
              <a:t>• Voice tone and speaking style: </a:t>
            </a:r>
          </a:p>
          <a:p>
            <a:r>
              <a:rPr lang="en-US" sz="1100" b="0" i="0" u="none" strike="noStrike" kern="1200" baseline="0" dirty="0">
                <a:solidFill>
                  <a:schemeClr val="tx1"/>
                </a:solidFill>
                <a:latin typeface="Arial" pitchFamily="34" charset="0"/>
                <a:ea typeface="+mn-ea"/>
                <a:cs typeface="+mn-cs"/>
              </a:rPr>
              <a:t>	o Speak loudly and clearly—use your voice for emphasis. </a:t>
            </a:r>
          </a:p>
          <a:p>
            <a:r>
              <a:rPr lang="en-US" sz="1100" b="0" i="0" u="none" strike="noStrike" kern="1200" baseline="0" dirty="0">
                <a:solidFill>
                  <a:schemeClr val="tx1"/>
                </a:solidFill>
                <a:latin typeface="Arial" pitchFamily="34" charset="0"/>
                <a:ea typeface="+mn-ea"/>
                <a:cs typeface="+mn-cs"/>
              </a:rPr>
              <a:t>	o Avoid talking in a monotone and trailing off at the end of sentences. </a:t>
            </a:r>
          </a:p>
          <a:p>
            <a:endParaRPr lang="en-US" sz="1100" b="0" i="0" u="none" strike="noStrike" kern="1200" baseline="0" dirty="0">
              <a:solidFill>
                <a:schemeClr val="tx1"/>
              </a:solidFill>
              <a:latin typeface="Arial" pitchFamily="34" charset="0"/>
              <a:ea typeface="+mn-ea"/>
              <a:cs typeface="+mn-cs"/>
            </a:endParaRPr>
          </a:p>
          <a:p>
            <a:r>
              <a:rPr lang="en-US" sz="1100" b="1" i="0" u="none" strike="noStrike" kern="1200" baseline="0" dirty="0">
                <a:solidFill>
                  <a:schemeClr val="tx1"/>
                </a:solidFill>
                <a:latin typeface="Arial" pitchFamily="34" charset="0"/>
                <a:ea typeface="+mn-ea"/>
                <a:cs typeface="+mn-cs"/>
              </a:rPr>
              <a:t>Trainer Note: </a:t>
            </a:r>
            <a:r>
              <a:rPr lang="en-US" sz="1100" b="0" i="0" u="none" strike="noStrike" kern="1200" baseline="0" dirty="0">
                <a:solidFill>
                  <a:schemeClr val="tx1"/>
                </a:solidFill>
                <a:latin typeface="Arial" pitchFamily="34" charset="0"/>
                <a:ea typeface="+mn-ea"/>
                <a:cs typeface="+mn-cs"/>
              </a:rPr>
              <a:t>If delivering this training to participants who work for COVID-19-related CCPs, you might also mention that if they will be delivering a presentation using meeting software and have a wireless headset available, it may allow for better sound quality than their computer’s built-in speakers—and so, if possible and available, that is what they should use. </a:t>
            </a:r>
          </a:p>
          <a:p>
            <a:endParaRPr lang="en-US" sz="1100" b="0" i="0" u="none" strike="noStrike" kern="1200" baseline="0" dirty="0">
              <a:solidFill>
                <a:schemeClr val="tx1"/>
              </a:solidFill>
              <a:latin typeface="Arial" pitchFamily="34" charset="0"/>
              <a:ea typeface="+mn-ea"/>
              <a:cs typeface="+mn-cs"/>
            </a:endParaRPr>
          </a:p>
          <a:p>
            <a:r>
              <a:rPr lang="en-US" sz="1100" b="0" i="0" u="none" strike="noStrike" kern="1200" baseline="0" dirty="0">
                <a:solidFill>
                  <a:schemeClr val="tx1"/>
                </a:solidFill>
                <a:latin typeface="Arial" pitchFamily="34" charset="0"/>
                <a:ea typeface="+mn-ea"/>
                <a:cs typeface="+mn-cs"/>
              </a:rPr>
              <a:t>• Body language: </a:t>
            </a:r>
          </a:p>
          <a:p>
            <a:r>
              <a:rPr lang="en-US" sz="1100" b="0" i="0" u="none" strike="noStrike" kern="1200" baseline="0" dirty="0">
                <a:solidFill>
                  <a:schemeClr val="tx1"/>
                </a:solidFill>
                <a:latin typeface="Arial" pitchFamily="34" charset="0"/>
                <a:ea typeface="+mn-ea"/>
                <a:cs typeface="+mn-cs"/>
              </a:rPr>
              <a:t>	o Gestures: Maintain an “open” body posture—don’t cross or clasp your hands; face the audience. </a:t>
            </a:r>
          </a:p>
          <a:p>
            <a:r>
              <a:rPr lang="en-US" sz="1100" b="0" i="0" u="none" strike="noStrike" kern="1200" baseline="0" dirty="0">
                <a:solidFill>
                  <a:schemeClr val="tx1"/>
                </a:solidFill>
                <a:latin typeface="Arial" pitchFamily="34" charset="0"/>
                <a:ea typeface="+mn-ea"/>
                <a:cs typeface="+mn-cs"/>
              </a:rPr>
              <a:t>	o Don’t fidget with anything; put down pens, markers, and papers. </a:t>
            </a:r>
          </a:p>
          <a:p>
            <a:r>
              <a:rPr lang="en-US" sz="1100" b="0" i="0" u="none" strike="noStrike" kern="1200" baseline="0" dirty="0">
                <a:solidFill>
                  <a:schemeClr val="tx1"/>
                </a:solidFill>
                <a:latin typeface="Arial" pitchFamily="34" charset="0"/>
                <a:ea typeface="+mn-ea"/>
                <a:cs typeface="+mn-cs"/>
              </a:rPr>
              <a:t>	o Move around somewhat while presenting. </a:t>
            </a:r>
          </a:p>
          <a:p>
            <a:endParaRPr lang="en-US" sz="1100" b="0" i="0" u="none" strike="noStrike" kern="1200" baseline="0" dirty="0">
              <a:solidFill>
                <a:schemeClr val="tx1"/>
              </a:solidFill>
              <a:latin typeface="Arial" pitchFamily="34"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r>
              <a:rPr lang="en-US" sz="1100" b="1" i="0" u="none" strike="noStrike" kern="1200" baseline="0" dirty="0">
                <a:solidFill>
                  <a:schemeClr val="tx1"/>
                </a:solidFill>
                <a:latin typeface="Arial" pitchFamily="34" charset="0"/>
                <a:ea typeface="+mn-ea"/>
                <a:cs typeface="+mn-cs"/>
              </a:rPr>
              <a:t>Trainer Note: </a:t>
            </a:r>
            <a:r>
              <a:rPr lang="en-US" sz="1100" kern="1200" dirty="0">
                <a:solidFill>
                  <a:schemeClr val="tx1"/>
                </a:solidFill>
                <a:latin typeface="Arial" charset="0"/>
                <a:ea typeface="+mn-ea"/>
                <a:cs typeface="+mn-cs"/>
              </a:rPr>
              <a:t>If delivering this training after COVID-19 and training participants are likely to be providing public education through virtual meetings, you may want to adapt these tips. While the first two apply to virtual presentations, the third (moving around) may not be advisable during a remote presentation. You might suggest configuring the presentation site in a way that allows the presenter to be both comfortable and alert—easy for people taking part in the virtual meeting to see, and not blocked by anything. </a:t>
            </a:r>
          </a:p>
          <a:p>
            <a:endParaRPr lang="en-US" sz="1100" b="0" i="0" u="none" strike="noStrike" kern="1200" baseline="0" dirty="0">
              <a:solidFill>
                <a:schemeClr val="tx1"/>
              </a:solidFill>
              <a:latin typeface="Arial" pitchFamily="34" charset="0"/>
              <a:ea typeface="+mn-ea"/>
              <a:cs typeface="+mn-cs"/>
            </a:endParaRPr>
          </a:p>
          <a:p>
            <a:r>
              <a:rPr lang="en-US" sz="1100" b="0" i="0" u="none" strike="noStrike" kern="1200" baseline="0" dirty="0">
                <a:solidFill>
                  <a:schemeClr val="tx1"/>
                </a:solidFill>
                <a:latin typeface="Arial" pitchFamily="34" charset="0"/>
                <a:ea typeface="+mn-ea"/>
                <a:cs typeface="+mn-cs"/>
              </a:rPr>
              <a:t>	o Facial expressions </a:t>
            </a:r>
          </a:p>
          <a:p>
            <a:r>
              <a:rPr lang="en-US" sz="1100" b="0" i="0" u="none" strike="noStrike" kern="1200" baseline="0" dirty="0">
                <a:solidFill>
                  <a:schemeClr val="tx1"/>
                </a:solidFill>
                <a:latin typeface="Arial" pitchFamily="34" charset="0"/>
                <a:ea typeface="+mn-ea"/>
                <a:cs typeface="+mn-cs"/>
              </a:rPr>
              <a:t>		— Make sure your facial expression matches what you’re saying—excited, serious, etc. </a:t>
            </a:r>
          </a:p>
          <a:p>
            <a:r>
              <a:rPr lang="en-US" sz="1100" b="0" i="0" u="none" strike="noStrike" kern="1200" baseline="0" dirty="0">
                <a:solidFill>
                  <a:schemeClr val="tx1"/>
                </a:solidFill>
                <a:latin typeface="Arial" pitchFamily="34" charset="0"/>
                <a:ea typeface="+mn-ea"/>
                <a:cs typeface="+mn-cs"/>
              </a:rPr>
              <a:t>		— Smile when appropriate. </a:t>
            </a:r>
          </a:p>
          <a:p>
            <a:r>
              <a:rPr lang="en-US" sz="1100" b="0" i="0" u="none" strike="noStrike" kern="1200" baseline="0" dirty="0">
                <a:solidFill>
                  <a:schemeClr val="tx1"/>
                </a:solidFill>
                <a:latin typeface="Arial" pitchFamily="34" charset="0"/>
                <a:ea typeface="+mn-ea"/>
                <a:cs typeface="+mn-cs"/>
              </a:rPr>
              <a:t>	o Eye contact </a:t>
            </a:r>
          </a:p>
          <a:p>
            <a:r>
              <a:rPr lang="en-US" sz="1100" b="0" i="0" u="none" strike="noStrike" kern="1200" baseline="0" dirty="0">
                <a:solidFill>
                  <a:schemeClr val="tx1"/>
                </a:solidFill>
                <a:latin typeface="Arial" pitchFamily="34" charset="0"/>
                <a:ea typeface="+mn-ea"/>
                <a:cs typeface="+mn-cs"/>
              </a:rPr>
              <a:t>		— Look for an “ally” in the group—but don’t fixate on that one person! </a:t>
            </a:r>
          </a:p>
          <a:p>
            <a:r>
              <a:rPr lang="en-US" sz="1100" b="0" i="0" u="none" strike="noStrike" kern="1200" baseline="0" dirty="0">
                <a:solidFill>
                  <a:schemeClr val="tx1"/>
                </a:solidFill>
                <a:latin typeface="Arial" pitchFamily="34" charset="0"/>
                <a:ea typeface="+mn-ea"/>
                <a:cs typeface="+mn-cs"/>
              </a:rPr>
              <a:t>		— Move your gaze about the room. </a:t>
            </a:r>
          </a:p>
          <a:p>
            <a:r>
              <a:rPr lang="en-US" sz="1100" b="0" i="0" u="none" strike="noStrike" kern="1200" baseline="0" dirty="0">
                <a:solidFill>
                  <a:schemeClr val="tx1"/>
                </a:solidFill>
                <a:latin typeface="Arial" pitchFamily="34" charset="0"/>
                <a:ea typeface="+mn-ea"/>
                <a:cs typeface="+mn-cs"/>
              </a:rPr>
              <a:t>		— Don’t look over people’s heads. </a:t>
            </a:r>
          </a:p>
          <a:p>
            <a:endParaRPr lang="en-US" sz="1100" b="0" i="0" u="none" strike="noStrike" kern="1200" baseline="0" dirty="0">
              <a:solidFill>
                <a:schemeClr val="tx1"/>
              </a:solidFill>
              <a:latin typeface="Arial" pitchFamily="34"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r>
              <a:rPr lang="en-US" sz="1100" b="1" i="0" u="none" strike="noStrike" kern="1200" baseline="0" dirty="0">
                <a:solidFill>
                  <a:schemeClr val="tx1"/>
                </a:solidFill>
                <a:latin typeface="Arial" pitchFamily="34" charset="0"/>
                <a:ea typeface="+mn-ea"/>
                <a:cs typeface="+mn-cs"/>
              </a:rPr>
              <a:t>Trainer Note: </a:t>
            </a:r>
            <a:r>
              <a:rPr lang="en-US" dirty="0">
                <a:latin typeface="Arial" charset="0"/>
              </a:rPr>
              <a:t>If delivering this training after COVID-19 and participants are likely to be providing public education through virtual meetings, the final point may be the most difficult. The trainer should identify any tips or tricks he or she has for focusing on where the camera is on the computer. If a presenter looks at participants’ images on a computer screen, he or she may appear to be looking down or not directly at them. Fortunately, many meeting software applications allow users to preview themselves and record meetings. While practicing a presentation before delivering it is always a good idea, run-throughs become especially important with virtual meetings, and recording is a great way to capture various aspects of your presentation that you can fine-tune before going live before an actual audience. </a:t>
            </a:r>
          </a:p>
          <a:p>
            <a:endParaRPr lang="en-US" sz="1100" b="0" i="0" u="none" strike="noStrike" kern="1200" baseline="0" dirty="0">
              <a:solidFill>
                <a:schemeClr val="tx1"/>
              </a:solidFill>
              <a:latin typeface="Arial" pitchFamily="34"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r>
              <a:rPr lang="en-US" sz="1100" b="1" i="0" u="none" strike="noStrike" kern="1200" baseline="0" dirty="0">
                <a:solidFill>
                  <a:schemeClr val="tx1"/>
                </a:solidFill>
                <a:latin typeface="Arial" pitchFamily="34" charset="0"/>
                <a:ea typeface="+mn-ea"/>
                <a:cs typeface="+mn-cs"/>
              </a:rPr>
              <a:t>Note </a:t>
            </a:r>
            <a:r>
              <a:rPr lang="en-US" sz="1100" b="0" i="0" u="none" strike="noStrike" kern="1200" baseline="0" dirty="0">
                <a:solidFill>
                  <a:schemeClr val="tx1"/>
                </a:solidFill>
                <a:latin typeface="Arial" pitchFamily="34" charset="0"/>
                <a:ea typeface="+mn-ea"/>
                <a:cs typeface="+mn-cs"/>
              </a:rPr>
              <a:t>that many of these tips are common sense and probably aren’t anything new to them. The hard part is doing it, and the secret to that is practice! </a:t>
            </a:r>
          </a:p>
          <a:p>
            <a:endParaRPr lang="en-US" sz="1100" b="0" i="0" u="none" strike="noStrike" kern="1200" baseline="0" dirty="0">
              <a:solidFill>
                <a:schemeClr val="tx1"/>
              </a:solidFill>
              <a:latin typeface="Arial" pitchFamily="34" charset="0"/>
              <a:ea typeface="+mn-ea"/>
              <a:cs typeface="+mn-cs"/>
            </a:endParaRPr>
          </a:p>
        </p:txBody>
      </p:sp>
    </p:spTree>
    <p:extLst>
      <p:ext uri="{BB962C8B-B14F-4D97-AF65-F5344CB8AC3E}">
        <p14:creationId xmlns:p14="http://schemas.microsoft.com/office/powerpoint/2010/main" val="318383056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defTabSz="912813" eaLnBrk="0" hangingPunct="0">
              <a:defRPr u="sng">
                <a:solidFill>
                  <a:schemeClr val="tx1"/>
                </a:solidFill>
                <a:latin typeface="Arial" charset="0"/>
              </a:defRPr>
            </a:lvl1pPr>
            <a:lvl2pPr marL="742950" indent="-285750" defTabSz="912813" eaLnBrk="0" hangingPunct="0">
              <a:defRPr u="sng">
                <a:solidFill>
                  <a:schemeClr val="tx1"/>
                </a:solidFill>
                <a:latin typeface="Arial" charset="0"/>
              </a:defRPr>
            </a:lvl2pPr>
            <a:lvl3pPr marL="1143000" indent="-228600" defTabSz="912813" eaLnBrk="0" hangingPunct="0">
              <a:defRPr u="sng">
                <a:solidFill>
                  <a:schemeClr val="tx1"/>
                </a:solidFill>
                <a:latin typeface="Arial" charset="0"/>
              </a:defRPr>
            </a:lvl3pPr>
            <a:lvl4pPr marL="1600200" indent="-228600" defTabSz="912813" eaLnBrk="0" hangingPunct="0">
              <a:defRPr u="sng">
                <a:solidFill>
                  <a:schemeClr val="tx1"/>
                </a:solidFill>
                <a:latin typeface="Arial" charset="0"/>
              </a:defRPr>
            </a:lvl4pPr>
            <a:lvl5pPr marL="2057400" indent="-228600" defTabSz="912813" eaLnBrk="0" hangingPunct="0">
              <a:defRPr u="sng">
                <a:solidFill>
                  <a:schemeClr val="tx1"/>
                </a:solidFill>
                <a:latin typeface="Arial" charset="0"/>
              </a:defRPr>
            </a:lvl5pPr>
            <a:lvl6pPr marL="2514600" indent="-228600" algn="ctr" defTabSz="912813" eaLnBrk="0" fontAlgn="base" hangingPunct="0">
              <a:spcBef>
                <a:spcPct val="0"/>
              </a:spcBef>
              <a:spcAft>
                <a:spcPct val="0"/>
              </a:spcAft>
              <a:defRPr u="sng">
                <a:solidFill>
                  <a:schemeClr val="tx1"/>
                </a:solidFill>
                <a:latin typeface="Arial" charset="0"/>
              </a:defRPr>
            </a:lvl6pPr>
            <a:lvl7pPr marL="2971800" indent="-228600" algn="ctr" defTabSz="912813" eaLnBrk="0" fontAlgn="base" hangingPunct="0">
              <a:spcBef>
                <a:spcPct val="0"/>
              </a:spcBef>
              <a:spcAft>
                <a:spcPct val="0"/>
              </a:spcAft>
              <a:defRPr u="sng">
                <a:solidFill>
                  <a:schemeClr val="tx1"/>
                </a:solidFill>
                <a:latin typeface="Arial" charset="0"/>
              </a:defRPr>
            </a:lvl7pPr>
            <a:lvl8pPr marL="3429000" indent="-228600" algn="ctr" defTabSz="912813" eaLnBrk="0" fontAlgn="base" hangingPunct="0">
              <a:spcBef>
                <a:spcPct val="0"/>
              </a:spcBef>
              <a:spcAft>
                <a:spcPct val="0"/>
              </a:spcAft>
              <a:defRPr u="sng">
                <a:solidFill>
                  <a:schemeClr val="tx1"/>
                </a:solidFill>
                <a:latin typeface="Arial" charset="0"/>
              </a:defRPr>
            </a:lvl8pPr>
            <a:lvl9pPr marL="3886200" indent="-228600" algn="ctr" defTabSz="912813" eaLnBrk="0" fontAlgn="base" hangingPunct="0">
              <a:spcBef>
                <a:spcPct val="0"/>
              </a:spcBef>
              <a:spcAft>
                <a:spcPct val="0"/>
              </a:spcAft>
              <a:defRPr u="sng">
                <a:solidFill>
                  <a:schemeClr val="tx1"/>
                </a:solidFill>
                <a:latin typeface="Arial" charset="0"/>
              </a:defRPr>
            </a:lvl9pPr>
          </a:lstStyle>
          <a:p>
            <a:pPr eaLnBrk="1" hangingPunct="1"/>
            <a:r>
              <a:rPr lang="en-US" b="0" u="none" dirty="0"/>
              <a:t>  </a:t>
            </a:r>
            <a:endParaRPr lang="en-US" u="none" dirty="0"/>
          </a:p>
          <a:p>
            <a:pPr algn="l" eaLnBrk="1" hangingPunct="1"/>
            <a:r>
              <a:rPr lang="en-US" b="0" u="none" dirty="0"/>
              <a:t>CCP Trainer’s Toolkit  </a:t>
            </a:r>
          </a:p>
          <a:p>
            <a:pPr algn="l" eaLnBrk="1" hangingPunct="1"/>
            <a:r>
              <a:rPr lang="en-US" u="none" dirty="0"/>
              <a:t>RSP Midprogram Training</a:t>
            </a:r>
          </a:p>
          <a:p>
            <a:pPr eaLnBrk="1" hangingPunct="1"/>
            <a:r>
              <a:rPr lang="en-US" u="none" dirty="0"/>
              <a:t>  </a:t>
            </a:r>
            <a:fld id="{1A8E9DFD-4A46-4759-8DF7-66AE4DB2E948}" type="slidenum">
              <a:rPr lang="en-US" sz="1000" b="0" u="none" smtClean="0"/>
              <a:pPr eaLnBrk="1" hangingPunct="1"/>
              <a:t>57</a:t>
            </a:fld>
            <a:endParaRPr lang="en-US" sz="1000" b="0" u="none" dirty="0"/>
          </a:p>
        </p:txBody>
      </p:sp>
      <p:sp>
        <p:nvSpPr>
          <p:cNvPr id="84995" name="Rectangle 3"/>
          <p:cNvSpPr txBox="1">
            <a:spLocks noGrp="1" noChangeArrowheads="1"/>
          </p:cNvSpPr>
          <p:nvPr/>
        </p:nvSpPr>
        <p:spPr bwMode="auto">
          <a:xfrm>
            <a:off x="3883025" y="0"/>
            <a:ext cx="2973388"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937" tIns="45969" rIns="91937" bIns="45969"/>
          <a:lstStyle>
            <a:lvl1pPr defTabSz="919163" eaLnBrk="0" hangingPunct="0">
              <a:defRPr u="sng">
                <a:solidFill>
                  <a:schemeClr val="tx1"/>
                </a:solidFill>
                <a:latin typeface="Arial" charset="0"/>
              </a:defRPr>
            </a:lvl1pPr>
            <a:lvl2pPr marL="742950" indent="-285750" defTabSz="919163" eaLnBrk="0" hangingPunct="0">
              <a:defRPr u="sng">
                <a:solidFill>
                  <a:schemeClr val="tx1"/>
                </a:solidFill>
                <a:latin typeface="Arial" charset="0"/>
              </a:defRPr>
            </a:lvl2pPr>
            <a:lvl3pPr marL="1143000" indent="-228600" defTabSz="919163" eaLnBrk="0" hangingPunct="0">
              <a:defRPr u="sng">
                <a:solidFill>
                  <a:schemeClr val="tx1"/>
                </a:solidFill>
                <a:latin typeface="Arial" charset="0"/>
              </a:defRPr>
            </a:lvl3pPr>
            <a:lvl4pPr marL="1600200" indent="-228600" defTabSz="919163" eaLnBrk="0" hangingPunct="0">
              <a:defRPr u="sng">
                <a:solidFill>
                  <a:schemeClr val="tx1"/>
                </a:solidFill>
                <a:latin typeface="Arial" charset="0"/>
              </a:defRPr>
            </a:lvl4pPr>
            <a:lvl5pPr marL="2057400" indent="-228600" defTabSz="919163" eaLnBrk="0" hangingPunct="0">
              <a:defRPr u="sng">
                <a:solidFill>
                  <a:schemeClr val="tx1"/>
                </a:solidFill>
                <a:latin typeface="Arial" charset="0"/>
              </a:defRPr>
            </a:lvl5pPr>
            <a:lvl6pPr marL="2514600" indent="-228600" algn="ctr" defTabSz="919163" eaLnBrk="0" fontAlgn="base" hangingPunct="0">
              <a:spcBef>
                <a:spcPct val="0"/>
              </a:spcBef>
              <a:spcAft>
                <a:spcPct val="0"/>
              </a:spcAft>
              <a:defRPr u="sng">
                <a:solidFill>
                  <a:schemeClr val="tx1"/>
                </a:solidFill>
                <a:latin typeface="Arial" charset="0"/>
              </a:defRPr>
            </a:lvl6pPr>
            <a:lvl7pPr marL="2971800" indent="-228600" algn="ctr" defTabSz="919163" eaLnBrk="0" fontAlgn="base" hangingPunct="0">
              <a:spcBef>
                <a:spcPct val="0"/>
              </a:spcBef>
              <a:spcAft>
                <a:spcPct val="0"/>
              </a:spcAft>
              <a:defRPr u="sng">
                <a:solidFill>
                  <a:schemeClr val="tx1"/>
                </a:solidFill>
                <a:latin typeface="Arial" charset="0"/>
              </a:defRPr>
            </a:lvl7pPr>
            <a:lvl8pPr marL="3429000" indent="-228600" algn="ctr" defTabSz="919163" eaLnBrk="0" fontAlgn="base" hangingPunct="0">
              <a:spcBef>
                <a:spcPct val="0"/>
              </a:spcBef>
              <a:spcAft>
                <a:spcPct val="0"/>
              </a:spcAft>
              <a:defRPr u="sng">
                <a:solidFill>
                  <a:schemeClr val="tx1"/>
                </a:solidFill>
                <a:latin typeface="Arial" charset="0"/>
              </a:defRPr>
            </a:lvl8pPr>
            <a:lvl9pPr marL="3886200" indent="-228600" algn="ctr" defTabSz="919163" eaLnBrk="0" fontAlgn="base" hangingPunct="0">
              <a:spcBef>
                <a:spcPct val="0"/>
              </a:spcBef>
              <a:spcAft>
                <a:spcPct val="0"/>
              </a:spcAft>
              <a:defRPr u="sng">
                <a:solidFill>
                  <a:schemeClr val="tx1"/>
                </a:solidFill>
                <a:latin typeface="Arial" charset="0"/>
              </a:defRPr>
            </a:lvl9pPr>
          </a:lstStyle>
          <a:p>
            <a:pPr algn="r" eaLnBrk="1" hangingPunct="1"/>
            <a:fld id="{7C4D1422-E10C-4C51-82E9-98A94E5BA967}" type="datetime1">
              <a:rPr lang="en-US" sz="1100" u="none"/>
              <a:pPr algn="r" eaLnBrk="1" hangingPunct="1"/>
              <a:t>9/24/2020</a:t>
            </a:fld>
            <a:endParaRPr lang="en-US" sz="1100" u="none" dirty="0"/>
          </a:p>
        </p:txBody>
      </p:sp>
      <p:sp>
        <p:nvSpPr>
          <p:cNvPr id="84996" name="Rectangle 3"/>
          <p:cNvSpPr txBox="1">
            <a:spLocks noGrp="1" noChangeArrowheads="1"/>
          </p:cNvSpPr>
          <p:nvPr/>
        </p:nvSpPr>
        <p:spPr bwMode="auto">
          <a:xfrm>
            <a:off x="3883025" y="0"/>
            <a:ext cx="2973388"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937" tIns="45969" rIns="91937" bIns="45969"/>
          <a:lstStyle>
            <a:lvl1pPr defTabSz="919163" eaLnBrk="0" hangingPunct="0">
              <a:defRPr u="sng">
                <a:solidFill>
                  <a:schemeClr val="tx1"/>
                </a:solidFill>
                <a:latin typeface="Arial" charset="0"/>
              </a:defRPr>
            </a:lvl1pPr>
            <a:lvl2pPr marL="742950" indent="-285750" defTabSz="919163" eaLnBrk="0" hangingPunct="0">
              <a:defRPr u="sng">
                <a:solidFill>
                  <a:schemeClr val="tx1"/>
                </a:solidFill>
                <a:latin typeface="Arial" charset="0"/>
              </a:defRPr>
            </a:lvl2pPr>
            <a:lvl3pPr marL="1143000" indent="-228600" defTabSz="919163" eaLnBrk="0" hangingPunct="0">
              <a:defRPr u="sng">
                <a:solidFill>
                  <a:schemeClr val="tx1"/>
                </a:solidFill>
                <a:latin typeface="Arial" charset="0"/>
              </a:defRPr>
            </a:lvl3pPr>
            <a:lvl4pPr marL="1600200" indent="-228600" defTabSz="919163" eaLnBrk="0" hangingPunct="0">
              <a:defRPr u="sng">
                <a:solidFill>
                  <a:schemeClr val="tx1"/>
                </a:solidFill>
                <a:latin typeface="Arial" charset="0"/>
              </a:defRPr>
            </a:lvl4pPr>
            <a:lvl5pPr marL="2057400" indent="-228600" defTabSz="919163" eaLnBrk="0" hangingPunct="0">
              <a:defRPr u="sng">
                <a:solidFill>
                  <a:schemeClr val="tx1"/>
                </a:solidFill>
                <a:latin typeface="Arial" charset="0"/>
              </a:defRPr>
            </a:lvl5pPr>
            <a:lvl6pPr marL="2514600" indent="-228600" algn="ctr" defTabSz="919163" eaLnBrk="0" fontAlgn="base" hangingPunct="0">
              <a:spcBef>
                <a:spcPct val="0"/>
              </a:spcBef>
              <a:spcAft>
                <a:spcPct val="0"/>
              </a:spcAft>
              <a:defRPr u="sng">
                <a:solidFill>
                  <a:schemeClr val="tx1"/>
                </a:solidFill>
                <a:latin typeface="Arial" charset="0"/>
              </a:defRPr>
            </a:lvl6pPr>
            <a:lvl7pPr marL="2971800" indent="-228600" algn="ctr" defTabSz="919163" eaLnBrk="0" fontAlgn="base" hangingPunct="0">
              <a:spcBef>
                <a:spcPct val="0"/>
              </a:spcBef>
              <a:spcAft>
                <a:spcPct val="0"/>
              </a:spcAft>
              <a:defRPr u="sng">
                <a:solidFill>
                  <a:schemeClr val="tx1"/>
                </a:solidFill>
                <a:latin typeface="Arial" charset="0"/>
              </a:defRPr>
            </a:lvl7pPr>
            <a:lvl8pPr marL="3429000" indent="-228600" algn="ctr" defTabSz="919163" eaLnBrk="0" fontAlgn="base" hangingPunct="0">
              <a:spcBef>
                <a:spcPct val="0"/>
              </a:spcBef>
              <a:spcAft>
                <a:spcPct val="0"/>
              </a:spcAft>
              <a:defRPr u="sng">
                <a:solidFill>
                  <a:schemeClr val="tx1"/>
                </a:solidFill>
                <a:latin typeface="Arial" charset="0"/>
              </a:defRPr>
            </a:lvl8pPr>
            <a:lvl9pPr marL="3886200" indent="-228600" algn="ctr" defTabSz="919163" eaLnBrk="0" fontAlgn="base" hangingPunct="0">
              <a:spcBef>
                <a:spcPct val="0"/>
              </a:spcBef>
              <a:spcAft>
                <a:spcPct val="0"/>
              </a:spcAft>
              <a:defRPr u="sng">
                <a:solidFill>
                  <a:schemeClr val="tx1"/>
                </a:solidFill>
                <a:latin typeface="Arial" charset="0"/>
              </a:defRPr>
            </a:lvl9pPr>
          </a:lstStyle>
          <a:p>
            <a:pPr algn="r" eaLnBrk="1" hangingPunct="1"/>
            <a:fld id="{1ECA3438-EDFC-441D-BE20-813A110AB572}" type="datetime1">
              <a:rPr lang="en-US" sz="1100" u="none"/>
              <a:pPr algn="r" eaLnBrk="1" hangingPunct="1"/>
              <a:t>9/24/2020</a:t>
            </a:fld>
            <a:endParaRPr lang="en-US" sz="1100" u="none" dirty="0"/>
          </a:p>
        </p:txBody>
      </p:sp>
      <p:sp>
        <p:nvSpPr>
          <p:cNvPr id="84997" name="Rectangle 7"/>
          <p:cNvSpPr txBox="1">
            <a:spLocks noGrp="1" noChangeArrowheads="1"/>
          </p:cNvSpPr>
          <p:nvPr/>
        </p:nvSpPr>
        <p:spPr bwMode="auto">
          <a:xfrm>
            <a:off x="3278188" y="8520113"/>
            <a:ext cx="3122612" cy="596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937" tIns="45969" rIns="91937" bIns="45969" anchor="b"/>
          <a:lstStyle>
            <a:lvl1pPr defTabSz="919163" eaLnBrk="0" hangingPunct="0">
              <a:defRPr u="sng">
                <a:solidFill>
                  <a:schemeClr val="tx1"/>
                </a:solidFill>
                <a:latin typeface="Arial" charset="0"/>
              </a:defRPr>
            </a:lvl1pPr>
            <a:lvl2pPr marL="742950" indent="-285750" defTabSz="919163" eaLnBrk="0" hangingPunct="0">
              <a:defRPr u="sng">
                <a:solidFill>
                  <a:schemeClr val="tx1"/>
                </a:solidFill>
                <a:latin typeface="Arial" charset="0"/>
              </a:defRPr>
            </a:lvl2pPr>
            <a:lvl3pPr marL="1143000" indent="-228600" defTabSz="919163" eaLnBrk="0" hangingPunct="0">
              <a:defRPr u="sng">
                <a:solidFill>
                  <a:schemeClr val="tx1"/>
                </a:solidFill>
                <a:latin typeface="Arial" charset="0"/>
              </a:defRPr>
            </a:lvl3pPr>
            <a:lvl4pPr marL="1600200" indent="-228600" defTabSz="919163" eaLnBrk="0" hangingPunct="0">
              <a:defRPr u="sng">
                <a:solidFill>
                  <a:schemeClr val="tx1"/>
                </a:solidFill>
                <a:latin typeface="Arial" charset="0"/>
              </a:defRPr>
            </a:lvl4pPr>
            <a:lvl5pPr marL="2057400" indent="-228600" defTabSz="919163" eaLnBrk="0" hangingPunct="0">
              <a:defRPr u="sng">
                <a:solidFill>
                  <a:schemeClr val="tx1"/>
                </a:solidFill>
                <a:latin typeface="Arial" charset="0"/>
              </a:defRPr>
            </a:lvl5pPr>
            <a:lvl6pPr marL="2514600" indent="-228600" algn="ctr" defTabSz="919163" eaLnBrk="0" fontAlgn="base" hangingPunct="0">
              <a:spcBef>
                <a:spcPct val="0"/>
              </a:spcBef>
              <a:spcAft>
                <a:spcPct val="0"/>
              </a:spcAft>
              <a:defRPr u="sng">
                <a:solidFill>
                  <a:schemeClr val="tx1"/>
                </a:solidFill>
                <a:latin typeface="Arial" charset="0"/>
              </a:defRPr>
            </a:lvl6pPr>
            <a:lvl7pPr marL="2971800" indent="-228600" algn="ctr" defTabSz="919163" eaLnBrk="0" fontAlgn="base" hangingPunct="0">
              <a:spcBef>
                <a:spcPct val="0"/>
              </a:spcBef>
              <a:spcAft>
                <a:spcPct val="0"/>
              </a:spcAft>
              <a:defRPr u="sng">
                <a:solidFill>
                  <a:schemeClr val="tx1"/>
                </a:solidFill>
                <a:latin typeface="Arial" charset="0"/>
              </a:defRPr>
            </a:lvl7pPr>
            <a:lvl8pPr marL="3429000" indent="-228600" algn="ctr" defTabSz="919163" eaLnBrk="0" fontAlgn="base" hangingPunct="0">
              <a:spcBef>
                <a:spcPct val="0"/>
              </a:spcBef>
              <a:spcAft>
                <a:spcPct val="0"/>
              </a:spcAft>
              <a:defRPr u="sng">
                <a:solidFill>
                  <a:schemeClr val="tx1"/>
                </a:solidFill>
                <a:latin typeface="Arial" charset="0"/>
              </a:defRPr>
            </a:lvl8pPr>
            <a:lvl9pPr marL="3886200" indent="-228600" algn="ctr" defTabSz="919163" eaLnBrk="0" fontAlgn="base" hangingPunct="0">
              <a:spcBef>
                <a:spcPct val="0"/>
              </a:spcBef>
              <a:spcAft>
                <a:spcPct val="0"/>
              </a:spcAft>
              <a:defRPr u="sng">
                <a:solidFill>
                  <a:schemeClr val="tx1"/>
                </a:solidFill>
                <a:latin typeface="Arial" charset="0"/>
              </a:defRPr>
            </a:lvl9pPr>
          </a:lstStyle>
          <a:p>
            <a:pPr algn="l" eaLnBrk="1" hangingPunct="1"/>
            <a:endParaRPr lang="en-US" sz="800" u="none" dirty="0"/>
          </a:p>
          <a:p>
            <a:pPr algn="l" eaLnBrk="1" hangingPunct="1"/>
            <a:endParaRPr lang="en-US" sz="800" u="none" dirty="0"/>
          </a:p>
          <a:p>
            <a:pPr algn="l" eaLnBrk="1" hangingPunct="1"/>
            <a:endParaRPr lang="en-US" sz="800" u="none" dirty="0"/>
          </a:p>
          <a:p>
            <a:pPr algn="l" eaLnBrk="1" hangingPunct="1"/>
            <a:endParaRPr lang="en-US" sz="800" u="none" dirty="0"/>
          </a:p>
          <a:p>
            <a:pPr algn="l" eaLnBrk="1" hangingPunct="1"/>
            <a:endParaRPr lang="en-US" sz="800" u="none" dirty="0"/>
          </a:p>
          <a:p>
            <a:pPr algn="l" eaLnBrk="1" hangingPunct="1"/>
            <a:endParaRPr lang="en-US" sz="800" u="none" dirty="0"/>
          </a:p>
          <a:p>
            <a:pPr algn="l" eaLnBrk="1" hangingPunct="1"/>
            <a:endParaRPr lang="en-US" sz="800" u="none" dirty="0"/>
          </a:p>
          <a:p>
            <a:pPr algn="l" eaLnBrk="1" hangingPunct="1"/>
            <a:r>
              <a:rPr lang="en-US" sz="800" u="none" dirty="0"/>
              <a:t>CCP Trainer’s Toolkit </a:t>
            </a:r>
            <a:endParaRPr lang="en-US" sz="800" b="1" u="none" dirty="0"/>
          </a:p>
          <a:p>
            <a:pPr algn="l" eaLnBrk="1" hangingPunct="1"/>
            <a:r>
              <a:rPr lang="en-US" sz="800" b="1" u="none" dirty="0"/>
              <a:t>Core Content Training</a:t>
            </a:r>
          </a:p>
          <a:p>
            <a:pPr algn="r" eaLnBrk="1" hangingPunct="1"/>
            <a:r>
              <a:rPr lang="en-US" sz="800" b="1" u="none" dirty="0"/>
              <a:t>  </a:t>
            </a:r>
            <a:fld id="{90D9C883-0334-4E03-94F5-14AB82FBF840}" type="slidenum">
              <a:rPr lang="en-US" sz="1000" u="none"/>
              <a:pPr algn="r" eaLnBrk="1" hangingPunct="1"/>
              <a:t>57</a:t>
            </a:fld>
            <a:endParaRPr lang="en-US" sz="1000" u="none" dirty="0"/>
          </a:p>
        </p:txBody>
      </p:sp>
      <p:sp>
        <p:nvSpPr>
          <p:cNvPr id="84998" name="Rectangle 2"/>
          <p:cNvSpPr>
            <a:spLocks noGrp="1" noRot="1" noChangeAspect="1" noChangeArrowheads="1" noTextEdit="1"/>
          </p:cNvSpPr>
          <p:nvPr>
            <p:ph type="sldImg"/>
          </p:nvPr>
        </p:nvSpPr>
        <p:spPr>
          <a:xfrm>
            <a:off x="820738" y="682625"/>
            <a:ext cx="5065712" cy="2849563"/>
          </a:xfrm>
          <a:ln/>
        </p:spPr>
      </p:sp>
      <p:sp>
        <p:nvSpPr>
          <p:cNvPr id="84999" name="Rectangle 3"/>
          <p:cNvSpPr>
            <a:spLocks noGrp="1" noChangeArrowheads="1"/>
          </p:cNvSpPr>
          <p:nvPr>
            <p:ph type="body" idx="1"/>
          </p:nvPr>
        </p:nvSpPr>
        <p:spPr>
          <a:xfrm>
            <a:off x="457200" y="3878263"/>
            <a:ext cx="6096000" cy="4556125"/>
          </a:xfrm>
          <a:noFill/>
        </p:spPr>
        <p:txBody>
          <a:bodyPr lIns="91937" tIns="45969" rIns="91937" bIns="45969"/>
          <a:lstStyle/>
          <a:p>
            <a:r>
              <a:rPr lang="en-US" sz="1100" b="1" i="0" u="none" strike="noStrike" kern="1200" baseline="0" dirty="0">
                <a:solidFill>
                  <a:schemeClr val="tx1"/>
                </a:solidFill>
                <a:latin typeface="Arial" pitchFamily="34" charset="0"/>
                <a:ea typeface="+mn-ea"/>
                <a:cs typeface="+mn-cs"/>
              </a:rPr>
              <a:t>Discuss </a:t>
            </a:r>
            <a:r>
              <a:rPr lang="en-US" sz="1100" b="0" i="0" u="none" strike="noStrike" kern="1200" baseline="0" dirty="0">
                <a:solidFill>
                  <a:schemeClr val="tx1"/>
                </a:solidFill>
                <a:latin typeface="Arial" pitchFamily="34" charset="0"/>
                <a:ea typeface="+mn-ea"/>
                <a:cs typeface="+mn-cs"/>
              </a:rPr>
              <a:t>how the need for public education often increases during the RSP.</a:t>
            </a:r>
          </a:p>
          <a:p>
            <a:endParaRPr lang="en-US" sz="1100" b="0" i="0" u="none" strike="noStrike" kern="1200" baseline="0" dirty="0">
              <a:solidFill>
                <a:schemeClr val="tx1"/>
              </a:solidFill>
              <a:latin typeface="Arial" pitchFamily="34" charset="0"/>
              <a:ea typeface="+mn-ea"/>
              <a:cs typeface="+mn-cs"/>
            </a:endParaRPr>
          </a:p>
          <a:p>
            <a:r>
              <a:rPr lang="en-US" sz="1100" b="1" i="0" u="none" strike="noStrike" kern="1200" baseline="0" dirty="0">
                <a:solidFill>
                  <a:schemeClr val="tx1"/>
                </a:solidFill>
                <a:latin typeface="Arial" pitchFamily="34" charset="0"/>
                <a:ea typeface="+mn-ea"/>
                <a:cs typeface="+mn-cs"/>
              </a:rPr>
              <a:t>Trainer Note: </a:t>
            </a:r>
            <a:r>
              <a:rPr lang="en-US" sz="1100" b="0" i="0" u="none" strike="noStrike" kern="1200" baseline="0" dirty="0">
                <a:solidFill>
                  <a:schemeClr val="tx1"/>
                </a:solidFill>
                <a:latin typeface="Arial" pitchFamily="34" charset="0"/>
                <a:ea typeface="+mn-ea"/>
                <a:cs typeface="+mn-cs"/>
              </a:rPr>
              <a:t>If delivering this training after COVID-19 to participants from CCPs supporting response to the pandemic, discuss how the service mix for COVID-19-related CCPs may look different from the service mix for other CCPs—and specifically that public education and media messaging may have been far more important to COVID-19-related CCPs from day 1, rather than becoming more important as the programs move to the RSP phase.  </a:t>
            </a:r>
          </a:p>
          <a:p>
            <a:endParaRPr lang="en-US" sz="1100" b="0" i="0" u="none" strike="noStrike" kern="1200" baseline="0" dirty="0">
              <a:solidFill>
                <a:schemeClr val="tx1"/>
              </a:solidFill>
              <a:latin typeface="Arial" pitchFamily="34" charset="0"/>
              <a:ea typeface="+mn-ea"/>
              <a:cs typeface="+mn-cs"/>
            </a:endParaRPr>
          </a:p>
          <a:p>
            <a:r>
              <a:rPr lang="en-US" sz="1100" b="1" i="0" u="none" strike="noStrike" kern="1200" baseline="0" dirty="0">
                <a:solidFill>
                  <a:schemeClr val="tx1"/>
                </a:solidFill>
                <a:latin typeface="Arial" pitchFamily="34" charset="0"/>
                <a:ea typeface="+mn-ea"/>
                <a:cs typeface="+mn-cs"/>
              </a:rPr>
              <a:t>Ask </a:t>
            </a:r>
            <a:r>
              <a:rPr lang="en-US" sz="1100" b="0" i="0" u="none" strike="noStrike" kern="1200" baseline="0" dirty="0">
                <a:solidFill>
                  <a:schemeClr val="tx1"/>
                </a:solidFill>
                <a:latin typeface="Arial" pitchFamily="34" charset="0"/>
                <a:ea typeface="+mn-ea"/>
                <a:cs typeface="+mn-cs"/>
              </a:rPr>
              <a:t>participants where, and how, they currently provide public education and information—which venues, using which technologies (if virtual), and to which audiences? </a:t>
            </a:r>
          </a:p>
          <a:p>
            <a:endParaRPr lang="en-US" sz="1100" b="0" i="0" u="none" strike="noStrike" kern="1200" baseline="0" dirty="0">
              <a:solidFill>
                <a:schemeClr val="tx1"/>
              </a:solidFill>
              <a:latin typeface="Arial" pitchFamily="34" charset="0"/>
              <a:ea typeface="+mn-ea"/>
              <a:cs typeface="+mn-cs"/>
            </a:endParaRPr>
          </a:p>
          <a:p>
            <a:r>
              <a:rPr lang="en-US" sz="1100" b="1" i="0" u="none" strike="noStrike" kern="1200" baseline="0" dirty="0">
                <a:solidFill>
                  <a:schemeClr val="tx1"/>
                </a:solidFill>
                <a:latin typeface="Arial" pitchFamily="34" charset="0"/>
                <a:ea typeface="+mn-ea"/>
                <a:cs typeface="+mn-cs"/>
              </a:rPr>
              <a:t>Ask </a:t>
            </a:r>
            <a:r>
              <a:rPr lang="en-US" sz="1100" b="0" i="0" u="none" strike="noStrike" kern="1200" baseline="0" dirty="0">
                <a:solidFill>
                  <a:schemeClr val="tx1"/>
                </a:solidFill>
                <a:latin typeface="Arial" pitchFamily="34" charset="0"/>
                <a:ea typeface="+mn-ea"/>
                <a:cs typeface="+mn-cs"/>
              </a:rPr>
              <a:t>them to identify places they are not providing public education but could—what are some untapped opportunities? </a:t>
            </a:r>
          </a:p>
          <a:p>
            <a:endParaRPr lang="en-US" sz="1100" b="0" i="0" u="none" strike="noStrike" kern="1200" baseline="0" dirty="0">
              <a:solidFill>
                <a:schemeClr val="tx1"/>
              </a:solidFill>
              <a:latin typeface="Arial" pitchFamily="34" charset="0"/>
              <a:ea typeface="+mn-ea"/>
              <a:cs typeface="+mn-cs"/>
            </a:endParaRPr>
          </a:p>
          <a:p>
            <a:r>
              <a:rPr lang="en-US" sz="1100" b="1" i="0" u="none" strike="noStrike" kern="1200" baseline="0" dirty="0">
                <a:solidFill>
                  <a:schemeClr val="tx1"/>
                </a:solidFill>
                <a:latin typeface="Arial" pitchFamily="34" charset="0"/>
                <a:ea typeface="+mn-ea"/>
                <a:cs typeface="+mn-cs"/>
              </a:rPr>
              <a:t>Ask </a:t>
            </a:r>
            <a:r>
              <a:rPr lang="en-US" sz="1100" b="0" i="0" u="none" strike="noStrike" kern="1200" baseline="0" dirty="0">
                <a:solidFill>
                  <a:schemeClr val="tx1"/>
                </a:solidFill>
                <a:latin typeface="Arial" pitchFamily="34" charset="0"/>
                <a:ea typeface="+mn-ea"/>
                <a:cs typeface="+mn-cs"/>
              </a:rPr>
              <a:t>them to imagine they’re preparing a presentation at one of the venues identified above—what would you do to prepare in order to be successful? </a:t>
            </a:r>
          </a:p>
          <a:p>
            <a:endParaRPr lang="en-US" sz="1100" b="0" i="0" u="none" strike="noStrike" kern="1200" baseline="0" dirty="0">
              <a:solidFill>
                <a:schemeClr val="tx1"/>
              </a:solidFill>
              <a:latin typeface="Arial" pitchFamily="34" charset="0"/>
              <a:ea typeface="+mn-ea"/>
              <a:cs typeface="+mn-cs"/>
            </a:endParaRPr>
          </a:p>
          <a:p>
            <a:r>
              <a:rPr lang="en-US" sz="1100" b="0" i="0" u="none" strike="noStrike" kern="1200" baseline="0" dirty="0">
                <a:solidFill>
                  <a:schemeClr val="tx1"/>
                </a:solidFill>
                <a:latin typeface="Arial" pitchFamily="34" charset="0"/>
                <a:ea typeface="+mn-ea"/>
                <a:cs typeface="+mn-cs"/>
              </a:rPr>
              <a:t>The group will hopefully identify some of the following: </a:t>
            </a:r>
          </a:p>
          <a:p>
            <a:pPr marL="171450" indent="-171450">
              <a:buFont typeface="Arial" panose="020B0604020202020204" pitchFamily="34" charset="0"/>
              <a:buChar char="•"/>
            </a:pPr>
            <a:r>
              <a:rPr lang="en-US" sz="1100" b="0" i="0" u="none" strike="noStrike" kern="1200" baseline="0" dirty="0">
                <a:solidFill>
                  <a:schemeClr val="tx1"/>
                </a:solidFill>
                <a:latin typeface="Arial" pitchFamily="34" charset="0"/>
                <a:ea typeface="+mn-ea"/>
                <a:cs typeface="+mn-cs"/>
              </a:rPr>
              <a:t>Be clear about the purpose of your presentation. </a:t>
            </a:r>
          </a:p>
          <a:p>
            <a:pPr marL="171450" indent="-171450">
              <a:buFont typeface="Arial" panose="020B0604020202020204" pitchFamily="34" charset="0"/>
              <a:buChar char="•"/>
            </a:pPr>
            <a:r>
              <a:rPr lang="en-US" sz="1100" b="0" i="0" u="none" strike="noStrike" kern="1200" baseline="0" dirty="0">
                <a:solidFill>
                  <a:schemeClr val="tx1"/>
                </a:solidFill>
                <a:latin typeface="Arial" pitchFamily="34" charset="0"/>
                <a:ea typeface="+mn-ea"/>
                <a:cs typeface="+mn-cs"/>
              </a:rPr>
              <a:t>Know who the audience is. </a:t>
            </a:r>
          </a:p>
          <a:p>
            <a:pPr marL="171450" indent="-171450">
              <a:buFont typeface="Arial" panose="020B0604020202020204" pitchFamily="34" charset="0"/>
              <a:buChar char="•"/>
            </a:pPr>
            <a:r>
              <a:rPr lang="en-US" sz="1100" b="0" i="0" u="none" strike="noStrike" kern="1200" baseline="0" dirty="0">
                <a:solidFill>
                  <a:schemeClr val="tx1"/>
                </a:solidFill>
                <a:latin typeface="Arial" pitchFamily="34" charset="0"/>
                <a:ea typeface="+mn-ea"/>
                <a:cs typeface="+mn-cs"/>
              </a:rPr>
              <a:t>Gather appropriate supporting materials—visual aids, handouts. </a:t>
            </a:r>
          </a:p>
          <a:p>
            <a:pPr marL="171450" indent="-171450">
              <a:buFont typeface="Arial" panose="020B0604020202020204" pitchFamily="34" charset="0"/>
              <a:buChar char="•"/>
            </a:pPr>
            <a:r>
              <a:rPr lang="en-US" sz="1100" b="0" i="0" u="none" strike="noStrike" kern="1200" baseline="0" dirty="0">
                <a:solidFill>
                  <a:schemeClr val="tx1"/>
                </a:solidFill>
                <a:latin typeface="Arial" pitchFamily="34" charset="0"/>
                <a:ea typeface="+mn-ea"/>
                <a:cs typeface="+mn-cs"/>
              </a:rPr>
              <a:t>Know what you’re going to say—prepare your remarks. </a:t>
            </a:r>
          </a:p>
          <a:p>
            <a:pPr marL="171450" indent="-171450">
              <a:buFont typeface="Arial" panose="020B0604020202020204" pitchFamily="34" charset="0"/>
              <a:buChar char="•"/>
            </a:pPr>
            <a:r>
              <a:rPr lang="en-US" sz="1100" b="0" i="0" u="none" strike="noStrike" kern="1200" baseline="0" dirty="0">
                <a:solidFill>
                  <a:schemeClr val="tx1"/>
                </a:solidFill>
                <a:latin typeface="Arial" pitchFamily="34" charset="0"/>
                <a:ea typeface="+mn-ea"/>
                <a:cs typeface="+mn-cs"/>
              </a:rPr>
              <a:t>Use effective presentation skills. </a:t>
            </a:r>
            <a:endParaRPr lang="en-US" dirty="0">
              <a:latin typeface="Arial" charset="0"/>
            </a:endParaRPr>
          </a:p>
          <a:p>
            <a:endParaRPr lang="en-US" dirty="0">
              <a:latin typeface="Arial" charset="0"/>
            </a:endParaRPr>
          </a:p>
        </p:txBody>
      </p:sp>
    </p:spTree>
    <p:extLst>
      <p:ext uri="{BB962C8B-B14F-4D97-AF65-F5344CB8AC3E}">
        <p14:creationId xmlns:p14="http://schemas.microsoft.com/office/powerpoint/2010/main" val="15582125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marL="0" marR="0" lvl="0" indent="0" algn="r" defTabSz="922338" rtl="0" eaLnBrk="1" fontAlgn="base" latinLnBrk="0" hangingPunct="1">
              <a:lnSpc>
                <a:spcPct val="100000"/>
              </a:lnSpc>
              <a:spcBef>
                <a:spcPct val="0"/>
              </a:spcBef>
              <a:spcAft>
                <a:spcPct val="0"/>
              </a:spcAft>
              <a:buClrTx/>
              <a:buSzTx/>
              <a:buFontTx/>
              <a:buNone/>
              <a:tabLst/>
              <a:defRPr/>
            </a:pPr>
            <a:fld id="{E1878660-2DB3-4813-ACFE-4E6432A506BC}" type="slidenum">
              <a:rPr kumimoji="0" lang="en-US" sz="11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2338" rtl="0" eaLnBrk="1" fontAlgn="base" latinLnBrk="0" hangingPunct="1">
                <a:lnSpc>
                  <a:spcPct val="100000"/>
                </a:lnSpc>
                <a:spcBef>
                  <a:spcPct val="0"/>
                </a:spcBef>
                <a:spcAft>
                  <a:spcPct val="0"/>
                </a:spcAft>
                <a:buClrTx/>
                <a:buSzTx/>
                <a:buFontTx/>
                <a:buNone/>
                <a:tabLst/>
                <a:defRPr/>
              </a:pPr>
              <a:t>58</a:t>
            </a:fld>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48483" name="Rectangle 4"/>
          <p:cNvSpPr>
            <a:spLocks noGrp="1" noRot="1" noChangeAspect="1" noChangeArrowheads="1" noTextEdit="1"/>
          </p:cNvSpPr>
          <p:nvPr>
            <p:ph type="sldImg"/>
          </p:nvPr>
        </p:nvSpPr>
        <p:spPr>
          <a:xfrm>
            <a:off x="892175" y="695325"/>
            <a:ext cx="5126038" cy="2884488"/>
          </a:xfrm>
          <a:ln/>
        </p:spPr>
      </p:sp>
      <p:sp>
        <p:nvSpPr>
          <p:cNvPr id="148484" name="Rectangle 5"/>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Explain </a:t>
            </a:r>
            <a:r>
              <a:rPr lang="en-US" sz="1100" b="0" i="0" u="none" strike="noStrike" kern="1200" baseline="0" dirty="0">
                <a:solidFill>
                  <a:schemeClr val="tx1"/>
                </a:solidFill>
                <a:latin typeface="Arial" charset="0"/>
                <a:ea typeface="+mn-ea"/>
                <a:cs typeface="+mn-cs"/>
              </a:rPr>
              <a:t>that in the next part of the training, we’ll focus on the uses and importance of data collection, </a:t>
            </a:r>
            <a:r>
              <a:rPr lang="en-US" sz="1100" b="0" i="0" u="none" strike="noStrike" kern="1200" baseline="0" dirty="0">
                <a:solidFill>
                  <a:srgbClr val="FF0000"/>
                </a:solidFill>
                <a:highlight>
                  <a:srgbClr val="FFFF00"/>
                </a:highlight>
                <a:latin typeface="Arial" charset="0"/>
                <a:ea typeface="+mn-ea"/>
                <a:cs typeface="+mn-cs"/>
              </a:rPr>
              <a:t>while</a:t>
            </a:r>
            <a:r>
              <a:rPr lang="en-US" sz="1100" b="0" i="0" u="none" strike="noStrike" kern="1200" baseline="0" dirty="0">
                <a:solidFill>
                  <a:schemeClr val="tx1"/>
                </a:solidFill>
                <a:latin typeface="Arial" charset="0"/>
                <a:ea typeface="+mn-ea"/>
                <a:cs typeface="+mn-cs"/>
              </a:rPr>
              <a:t> reviewing the tools available for data collection. </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Remind the CCP staff that they should have completed data forms training when they started with the program, and that this section is an overview of some of the forms that are probably already being used. </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This section will also review several new feedback forms that will be administered during the RSP. 	</a:t>
            </a:r>
          </a:p>
          <a:p>
            <a:pPr eaLnBrk="1" hangingPunct="1"/>
            <a:endParaRPr lang="en-US" dirty="0"/>
          </a:p>
        </p:txBody>
      </p:sp>
    </p:spTree>
    <p:extLst>
      <p:ext uri="{BB962C8B-B14F-4D97-AF65-F5344CB8AC3E}">
        <p14:creationId xmlns:p14="http://schemas.microsoft.com/office/powerpoint/2010/main" val="276419366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Rot="1" noChangeAspect="1" noChangeArrowheads="1" noTextEdit="1"/>
          </p:cNvSpPr>
          <p:nvPr>
            <p:ph type="sldImg"/>
          </p:nvPr>
        </p:nvSpPr>
        <p:spPr>
          <a:xfrm>
            <a:off x="2622550" y="522288"/>
            <a:ext cx="3860800" cy="2171700"/>
          </a:xfrm>
          <a:ln/>
        </p:spPr>
      </p:sp>
      <p:sp>
        <p:nvSpPr>
          <p:cNvPr id="220163" name="Rectangle 3"/>
          <p:cNvSpPr>
            <a:spLocks noGrp="1" noChangeArrowheads="1"/>
          </p:cNvSpPr>
          <p:nvPr>
            <p:ph type="body" idx="1"/>
          </p:nvPr>
        </p:nvSpPr>
        <p:spPr>
          <a:noFill/>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Arial" charset="0"/>
                <a:ea typeface="+mn-ea"/>
                <a:cs typeface="+mn-cs"/>
              </a:rPr>
              <a:t>Conduct </a:t>
            </a:r>
            <a:r>
              <a:rPr kumimoji="0" lang="en-US" sz="1100" b="0" i="0" u="none" strike="noStrike" kern="1200" cap="none" spc="0" normalizeH="0" baseline="0" noProof="0" dirty="0">
                <a:ln>
                  <a:noFill/>
                </a:ln>
                <a:solidFill>
                  <a:srgbClr val="000000"/>
                </a:solidFill>
                <a:effectLst/>
                <a:uLnTx/>
                <a:uFillTx/>
                <a:latin typeface="Arial" charset="0"/>
                <a:ea typeface="+mn-ea"/>
                <a:cs typeface="+mn-cs"/>
              </a:rPr>
              <a:t>a poll of participants regarding their level of comfort with data collection at this point in the CCP. If the training is being delivered through Zoom and participants do not have the Zoom application, ask that they type their answers into the chat box.</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Arial" charset="0"/>
                <a:ea typeface="+mn-ea"/>
                <a:cs typeface="+mn-cs"/>
              </a:rPr>
              <a:t>Present and facilitate a discussion </a:t>
            </a:r>
            <a:r>
              <a:rPr kumimoji="0" lang="en-US" sz="1100" b="0" i="0" u="none" strike="noStrike" kern="1200" cap="none" spc="0" normalizeH="0" baseline="0" noProof="0" dirty="0">
                <a:ln>
                  <a:noFill/>
                </a:ln>
                <a:solidFill>
                  <a:srgbClr val="000000"/>
                </a:solidFill>
                <a:effectLst/>
                <a:uLnTx/>
                <a:uFillTx/>
                <a:latin typeface="Arial" charset="0"/>
                <a:ea typeface="+mn-ea"/>
                <a:cs typeface="+mn-cs"/>
              </a:rPr>
              <a:t>about</a:t>
            </a:r>
            <a:r>
              <a:rPr kumimoji="0" lang="en-US" sz="1100" b="1" i="0" u="none" strike="noStrike" kern="1200" cap="none" spc="0" normalizeH="0" baseline="0" noProof="0" dirty="0">
                <a:ln>
                  <a:noFill/>
                </a:ln>
                <a:solidFill>
                  <a:srgbClr val="000000"/>
                </a:solidFill>
                <a:effectLst/>
                <a:uLnTx/>
                <a:uFillTx/>
                <a:latin typeface="Arial" charset="0"/>
                <a:ea typeface="+mn-ea"/>
                <a:cs typeface="+mn-cs"/>
              </a:rPr>
              <a:t> </a:t>
            </a:r>
            <a:r>
              <a:rPr kumimoji="0" lang="en-US" sz="1100" b="0" i="0" u="none" strike="noStrike" kern="1200" cap="none" spc="0" normalizeH="0" baseline="0" noProof="0" dirty="0">
                <a:ln>
                  <a:noFill/>
                </a:ln>
                <a:solidFill>
                  <a:srgbClr val="000000"/>
                </a:solidFill>
                <a:effectLst/>
                <a:uLnTx/>
                <a:uFillTx/>
                <a:latin typeface="Arial" charset="0"/>
                <a:ea typeface="+mn-ea"/>
                <a:cs typeface="+mn-cs"/>
              </a:rPr>
              <a:t>the results. </a:t>
            </a:r>
            <a:r>
              <a:rPr kumimoji="0" lang="en-US" sz="1100" b="1" i="0" u="none" strike="noStrike" kern="1200" cap="none" spc="0" normalizeH="0" baseline="0" noProof="0" dirty="0">
                <a:ln>
                  <a:noFill/>
                </a:ln>
                <a:solidFill>
                  <a:srgbClr val="000000"/>
                </a:solidFill>
                <a:effectLst/>
                <a:uLnTx/>
                <a:uFillTx/>
                <a:latin typeface="Arial" charset="0"/>
                <a:ea typeface="+mn-ea"/>
                <a:cs typeface="+mn-cs"/>
              </a:rPr>
              <a:t>Ask</a:t>
            </a:r>
            <a:r>
              <a:rPr kumimoji="0" lang="en-US" sz="1100" b="0" i="0" u="none" strike="noStrike" kern="1200" cap="none" spc="0" normalizeH="0" baseline="0" noProof="0" dirty="0">
                <a:ln>
                  <a:noFill/>
                </a:ln>
                <a:solidFill>
                  <a:srgbClr val="000000"/>
                </a:solidFill>
                <a:effectLst/>
                <a:uLnTx/>
                <a:uFillTx/>
                <a:latin typeface="Arial" charset="0"/>
                <a:ea typeface="+mn-ea"/>
                <a:cs typeface="+mn-cs"/>
              </a:rPr>
              <a:t> participants why they chose the answer they did, and ask that they respond via chat or verbally if your meeting software allows it. </a:t>
            </a:r>
            <a:r>
              <a:rPr lang="en-US" sz="1100" b="1" i="0" u="none" strike="noStrike" kern="1200" baseline="0" dirty="0">
                <a:solidFill>
                  <a:schemeClr val="tx1"/>
                </a:solidFill>
                <a:latin typeface="Arial" charset="0"/>
                <a:ea typeface="+mn-ea"/>
                <a:cs typeface="+mn-cs"/>
              </a:rPr>
              <a:t>Ask</a:t>
            </a:r>
            <a:r>
              <a:rPr lang="en-US" sz="1100" b="0" i="0" u="none" strike="noStrike" kern="1200" baseline="0" dirty="0">
                <a:solidFill>
                  <a:schemeClr val="tx1"/>
                </a:solidFill>
                <a:latin typeface="Arial" charset="0"/>
                <a:ea typeface="+mn-ea"/>
                <a:cs typeface="+mn-cs"/>
              </a:rPr>
              <a:t> participants if they think there is anything that could help make them more comfortable with data collection. </a:t>
            </a: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61006294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marL="0" marR="0" lvl="0" indent="0" algn="r" defTabSz="922338" rtl="0" eaLnBrk="1" fontAlgn="base" latinLnBrk="0" hangingPunct="1">
              <a:lnSpc>
                <a:spcPct val="100000"/>
              </a:lnSpc>
              <a:spcBef>
                <a:spcPct val="0"/>
              </a:spcBef>
              <a:spcAft>
                <a:spcPct val="0"/>
              </a:spcAft>
              <a:buClrTx/>
              <a:buSzTx/>
              <a:buFontTx/>
              <a:buNone/>
              <a:tabLst/>
              <a:defRPr/>
            </a:pPr>
            <a:fld id="{F556AFE0-C9AA-4BB5-9DA0-EA1515B589EA}" type="slidenum">
              <a:rPr kumimoji="0" lang="en-US" sz="11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2338" rtl="0" eaLnBrk="1" fontAlgn="base" latinLnBrk="0" hangingPunct="1">
                <a:lnSpc>
                  <a:spcPct val="100000"/>
                </a:lnSpc>
                <a:spcBef>
                  <a:spcPct val="0"/>
                </a:spcBef>
                <a:spcAft>
                  <a:spcPct val="0"/>
                </a:spcAft>
                <a:buClrTx/>
                <a:buSzTx/>
                <a:buFontTx/>
                <a:buNone/>
                <a:tabLst/>
                <a:defRPr/>
              </a:pPr>
              <a:t>60</a:t>
            </a:fld>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53603" name="Rectangle 2"/>
          <p:cNvSpPr>
            <a:spLocks noGrp="1" noRot="1" noChangeAspect="1" noChangeArrowheads="1" noTextEdit="1"/>
          </p:cNvSpPr>
          <p:nvPr>
            <p:ph type="sldImg"/>
          </p:nvPr>
        </p:nvSpPr>
        <p:spPr>
          <a:xfrm>
            <a:off x="892175" y="695325"/>
            <a:ext cx="5126038" cy="2884488"/>
          </a:xfrm>
          <a:ln/>
        </p:spPr>
      </p:sp>
      <p:sp>
        <p:nvSpPr>
          <p:cNvPr id="153604" name="Rectangle 3"/>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Briefly review (2 minutes) </a:t>
            </a:r>
            <a:r>
              <a:rPr lang="en-US" sz="1100" b="0" i="0" u="none" strike="noStrike" kern="1200" baseline="0" dirty="0">
                <a:solidFill>
                  <a:schemeClr val="tx1"/>
                </a:solidFill>
                <a:latin typeface="Arial" charset="0"/>
                <a:ea typeface="+mn-ea"/>
                <a:cs typeface="+mn-cs"/>
              </a:rPr>
              <a:t>the Individual/Family Crisis Counseling Services Encounter Log, as this tool was covered in the Core Content Training and in the initial SAMHSA DTAC Forms Training. 	</a:t>
            </a:r>
          </a:p>
          <a:p>
            <a:pPr eaLnBrk="1" hangingPunct="1"/>
            <a:endParaRPr lang="en-US" dirty="0"/>
          </a:p>
        </p:txBody>
      </p:sp>
    </p:spTree>
    <p:extLst>
      <p:ext uri="{BB962C8B-B14F-4D97-AF65-F5344CB8AC3E}">
        <p14:creationId xmlns:p14="http://schemas.microsoft.com/office/powerpoint/2010/main" val="11389893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marL="0" marR="0" lvl="0" indent="0" algn="r" defTabSz="922338" rtl="0" eaLnBrk="1" fontAlgn="base" latinLnBrk="0" hangingPunct="1">
              <a:lnSpc>
                <a:spcPct val="100000"/>
              </a:lnSpc>
              <a:spcBef>
                <a:spcPct val="0"/>
              </a:spcBef>
              <a:spcAft>
                <a:spcPct val="0"/>
              </a:spcAft>
              <a:buClrTx/>
              <a:buSzTx/>
              <a:buFontTx/>
              <a:buNone/>
              <a:tabLst/>
              <a:defRPr/>
            </a:pPr>
            <a:fld id="{21260E6A-3C55-4681-A2B3-DBFFD6184302}" type="slidenum">
              <a:rPr kumimoji="0" lang="en-US" sz="11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2338" rtl="0" eaLnBrk="1" fontAlgn="base" latinLnBrk="0" hangingPunct="1">
                <a:lnSpc>
                  <a:spcPct val="100000"/>
                </a:lnSpc>
                <a:spcBef>
                  <a:spcPct val="0"/>
                </a:spcBef>
                <a:spcAft>
                  <a:spcPct val="0"/>
                </a:spcAft>
                <a:buClrTx/>
                <a:buSzTx/>
                <a:buFontTx/>
                <a:buNone/>
                <a:tabLst/>
                <a:defRPr/>
              </a:pPr>
              <a:t>61</a:t>
            </a:fld>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54627" name="Rectangle 2"/>
          <p:cNvSpPr>
            <a:spLocks noGrp="1" noRot="1" noChangeAspect="1" noChangeArrowheads="1" noTextEdit="1"/>
          </p:cNvSpPr>
          <p:nvPr>
            <p:ph type="sldImg"/>
          </p:nvPr>
        </p:nvSpPr>
        <p:spPr>
          <a:xfrm>
            <a:off x="892175" y="695325"/>
            <a:ext cx="5126038" cy="2884488"/>
          </a:xfrm>
          <a:ln/>
        </p:spPr>
      </p:sp>
      <p:sp>
        <p:nvSpPr>
          <p:cNvPr id="154628" name="Rectangle 3"/>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Briefly review (2 minutes) </a:t>
            </a:r>
            <a:r>
              <a:rPr lang="en-US" sz="1100" b="0" i="0" u="none" strike="noStrike" kern="1200" baseline="0" dirty="0">
                <a:solidFill>
                  <a:schemeClr val="tx1"/>
                </a:solidFill>
                <a:latin typeface="Arial" charset="0"/>
                <a:ea typeface="+mn-ea"/>
                <a:cs typeface="+mn-cs"/>
              </a:rPr>
              <a:t>the Group Encounter Log, as it has been covered in prior training.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Note </a:t>
            </a:r>
            <a:r>
              <a:rPr lang="en-US" sz="1100" b="0" i="0" u="none" strike="noStrike" kern="1200" baseline="0" dirty="0">
                <a:solidFill>
                  <a:schemeClr val="tx1"/>
                </a:solidFill>
                <a:latin typeface="Arial" charset="0"/>
                <a:ea typeface="+mn-ea"/>
                <a:cs typeface="+mn-cs"/>
              </a:rPr>
              <a:t>that crisis counselors should be encouraged to use the Group Encounter Log to capture a wide range of public education and community activities, in addition to more formal group crisis counseling. </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Traditionally, you will use the Group Encounter Log form more often in the RSP than in the ISP.	</a:t>
            </a:r>
          </a:p>
          <a:p>
            <a:endParaRPr lang="en-US" sz="1100" b="0" i="0" u="none" strike="noStrike" kern="1200" baseline="0" dirty="0">
              <a:solidFill>
                <a:schemeClr val="tx1"/>
              </a:solidFill>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r>
              <a:rPr lang="en-US" sz="1100" b="1" i="0" u="none" strike="noStrike" kern="1200" baseline="0" dirty="0">
                <a:solidFill>
                  <a:schemeClr val="tx1"/>
                </a:solidFill>
                <a:latin typeface="Arial" charset="0"/>
                <a:ea typeface="+mn-ea"/>
                <a:cs typeface="+mn-cs"/>
              </a:rPr>
              <a:t>Trainer Note: </a:t>
            </a:r>
            <a:r>
              <a:rPr lang="en-US" sz="1100" b="0" i="0" u="none" strike="noStrike" kern="1200" baseline="0" dirty="0">
                <a:solidFill>
                  <a:schemeClr val="tx1"/>
                </a:solidFill>
                <a:latin typeface="Arial" charset="0"/>
                <a:ea typeface="+mn-ea"/>
                <a:cs typeface="+mn-cs"/>
              </a:rPr>
              <a:t>If delivering this training to participants who work for CCPs established to support coping with COVID-19, perhaps mention that they may have been using this form more frequently during the ISP due to physical distancing orders in effect throughout the United States and resultant differences in service mix.</a:t>
            </a:r>
          </a:p>
          <a:p>
            <a:endParaRPr lang="en-US" sz="1100" b="0" i="0" u="none" strike="noStrike" kern="1200" baseline="0" dirty="0">
              <a:solidFill>
                <a:schemeClr val="tx1"/>
              </a:solidFill>
              <a:latin typeface="Arial" charset="0"/>
              <a:ea typeface="+mn-ea"/>
              <a:cs typeface="+mn-cs"/>
            </a:endParaRPr>
          </a:p>
        </p:txBody>
      </p:sp>
    </p:spTree>
    <p:extLst>
      <p:ext uri="{BB962C8B-B14F-4D97-AF65-F5344CB8AC3E}">
        <p14:creationId xmlns:p14="http://schemas.microsoft.com/office/powerpoint/2010/main" val="218287081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marL="0" marR="0" lvl="0" indent="0" algn="r" defTabSz="922338" rtl="0" eaLnBrk="1" fontAlgn="base" latinLnBrk="0" hangingPunct="1">
              <a:lnSpc>
                <a:spcPct val="100000"/>
              </a:lnSpc>
              <a:spcBef>
                <a:spcPct val="0"/>
              </a:spcBef>
              <a:spcAft>
                <a:spcPct val="0"/>
              </a:spcAft>
              <a:buClrTx/>
              <a:buSzTx/>
              <a:buFontTx/>
              <a:buNone/>
              <a:tabLst/>
              <a:defRPr/>
            </a:pPr>
            <a:fld id="{6F0500D7-7DEA-4BBA-B685-60057E482723}" type="slidenum">
              <a:rPr kumimoji="0" lang="en-US" sz="11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2338" rtl="0" eaLnBrk="1" fontAlgn="base" latinLnBrk="0" hangingPunct="1">
                <a:lnSpc>
                  <a:spcPct val="100000"/>
                </a:lnSpc>
                <a:spcBef>
                  <a:spcPct val="0"/>
                </a:spcBef>
                <a:spcAft>
                  <a:spcPct val="0"/>
                </a:spcAft>
                <a:buClrTx/>
                <a:buSzTx/>
                <a:buFontTx/>
                <a:buNone/>
                <a:tabLst/>
                <a:defRPr/>
              </a:pPr>
              <a:t>62</a:t>
            </a:fld>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55651" name="Rectangle 2"/>
          <p:cNvSpPr>
            <a:spLocks noGrp="1" noRot="1" noChangeAspect="1" noChangeArrowheads="1" noTextEdit="1"/>
          </p:cNvSpPr>
          <p:nvPr>
            <p:ph type="sldImg"/>
          </p:nvPr>
        </p:nvSpPr>
        <p:spPr>
          <a:xfrm>
            <a:off x="892175" y="695325"/>
            <a:ext cx="5126038" cy="2884488"/>
          </a:xfrm>
          <a:ln/>
        </p:spPr>
      </p:sp>
      <p:sp>
        <p:nvSpPr>
          <p:cNvPr id="155652" name="Rectangle 3"/>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Briefly review (2 minutes) </a:t>
            </a:r>
            <a:r>
              <a:rPr lang="en-US" sz="1100" b="0" i="0" u="none" strike="noStrike" kern="1200" baseline="0" dirty="0">
                <a:solidFill>
                  <a:schemeClr val="tx1"/>
                </a:solidFill>
                <a:latin typeface="Arial" charset="0"/>
                <a:ea typeface="+mn-ea"/>
                <a:cs typeface="+mn-cs"/>
              </a:rPr>
              <a:t>the Weekly Tally Sheet, as it was covered in prior training.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Note</a:t>
            </a:r>
            <a:r>
              <a:rPr lang="en-US" sz="1100" b="0" i="0" u="none" strike="noStrike" kern="1200" baseline="0" dirty="0">
                <a:solidFill>
                  <a:schemeClr val="tx1"/>
                </a:solidFill>
                <a:latin typeface="Arial" charset="0"/>
                <a:ea typeface="+mn-ea"/>
                <a:cs typeface="+mn-cs"/>
              </a:rPr>
              <a:t> that we will next review the advanced evaluation tools that should also be used, as appropriate. 	</a:t>
            </a:r>
          </a:p>
          <a:p>
            <a:pPr eaLnBrk="1" hangingPunct="1"/>
            <a:endParaRPr lang="en-US" dirty="0"/>
          </a:p>
          <a:p>
            <a:pPr eaLnBrk="1" hangingPunct="1"/>
            <a:endParaRPr lang="en-US" dirty="0"/>
          </a:p>
        </p:txBody>
      </p:sp>
    </p:spTree>
    <p:extLst>
      <p:ext uri="{BB962C8B-B14F-4D97-AF65-F5344CB8AC3E}">
        <p14:creationId xmlns:p14="http://schemas.microsoft.com/office/powerpoint/2010/main" val="371597417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marL="0" marR="0" lvl="0" indent="0" algn="r" defTabSz="922338" rtl="0" eaLnBrk="1" fontAlgn="base" latinLnBrk="0" hangingPunct="1">
              <a:lnSpc>
                <a:spcPct val="100000"/>
              </a:lnSpc>
              <a:spcBef>
                <a:spcPct val="0"/>
              </a:spcBef>
              <a:spcAft>
                <a:spcPct val="0"/>
              </a:spcAft>
              <a:buClrTx/>
              <a:buSzTx/>
              <a:buFontTx/>
              <a:buNone/>
              <a:tabLst/>
              <a:defRPr/>
            </a:pPr>
            <a:fld id="{9EAB9290-BAFB-4DB0-AE00-5B820C0B03A2}" type="slidenum">
              <a:rPr kumimoji="0" lang="en-US" sz="11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2338" rtl="0" eaLnBrk="1" fontAlgn="base" latinLnBrk="0" hangingPunct="1">
                <a:lnSpc>
                  <a:spcPct val="100000"/>
                </a:lnSpc>
                <a:spcBef>
                  <a:spcPct val="0"/>
                </a:spcBef>
                <a:spcAft>
                  <a:spcPct val="0"/>
                </a:spcAft>
                <a:buClrTx/>
                <a:buSzTx/>
                <a:buFontTx/>
                <a:buNone/>
                <a:tabLst/>
                <a:defRPr/>
              </a:pPr>
              <a:t>63</a:t>
            </a:fld>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56675" name="Rectangle 4"/>
          <p:cNvSpPr>
            <a:spLocks noGrp="1" noRot="1" noChangeAspect="1" noChangeArrowheads="1" noTextEdit="1"/>
          </p:cNvSpPr>
          <p:nvPr>
            <p:ph type="sldImg"/>
          </p:nvPr>
        </p:nvSpPr>
        <p:spPr>
          <a:xfrm>
            <a:off x="892175" y="695325"/>
            <a:ext cx="5126038" cy="2884488"/>
          </a:xfrm>
          <a:ln/>
        </p:spPr>
      </p:sp>
      <p:sp>
        <p:nvSpPr>
          <p:cNvPr id="156676" name="Rectangle 5"/>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Review </a:t>
            </a:r>
            <a:r>
              <a:rPr lang="en-US" sz="1100" b="0" i="0" u="none" strike="noStrike" kern="1200" baseline="0" dirty="0">
                <a:solidFill>
                  <a:schemeClr val="tx1"/>
                </a:solidFill>
                <a:latin typeface="Arial" charset="0"/>
                <a:ea typeface="+mn-ea"/>
                <a:cs typeface="+mn-cs"/>
              </a:rPr>
              <a:t>both the Adult Assessment and Referral Tool and the Child/Youth Assessment and Referral Tool. </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Suggested talking points for both of these forms: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Both tools are used in the ISP and the RSP as needed.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CCP program managers will provide separate training and instructions for when and how these forms will be implemented.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While these forms are specifically recommended for use during the third encounter, either can be used at any point when a crisis counselor, in conjunction with a team leader, feels additional assessment may be warranted (for example, during specialized crisis counseling or to keep track of the progress of an individual survivor).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Event reactions are assessed using the Short Posttraumatic Stress Disorder Rating Interview (expanded version, the SPRINT–E), which has been validated in a CCP context.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 Individual/Family Crisis Counseling Services Encounter Log should also be filled out if an encounter lasting 15 minutes or more precipitated the use of the Adult or the Child/Youth Assessment and Referral Tool. If a follow-up visit is scheduled by a team leader to administer the tool, then only this form needs to be completed.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These tools serve as a reminder that crisis counseling is intended to be a short-term intervention. Managers need to ensure that protocols are in place in their settings to ensure that individual/family crisis counseling does not become therapy.</a:t>
            </a:r>
          </a:p>
          <a:p>
            <a:r>
              <a:rPr lang="en-US" sz="1100" b="0" i="0" u="none" strike="noStrike" kern="1200" baseline="0" dirty="0">
                <a:solidFill>
                  <a:schemeClr val="tx1"/>
                </a:solidFill>
                <a:latin typeface="Arial" charset="0"/>
                <a:ea typeface="+mn-ea"/>
                <a:cs typeface="+mn-cs"/>
              </a:rPr>
              <a:t>	</a:t>
            </a:r>
          </a:p>
          <a:p>
            <a:pPr eaLnBrk="1" hangingPunct="1"/>
            <a:endParaRPr lang="en-US" dirty="0"/>
          </a:p>
        </p:txBody>
      </p:sp>
    </p:spTree>
    <p:extLst>
      <p:ext uri="{BB962C8B-B14F-4D97-AF65-F5344CB8AC3E}">
        <p14:creationId xmlns:p14="http://schemas.microsoft.com/office/powerpoint/2010/main" val="398788418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defTabSz="912813" eaLnBrk="0" hangingPunct="0">
              <a:defRPr u="sng">
                <a:solidFill>
                  <a:schemeClr val="tx1"/>
                </a:solidFill>
                <a:latin typeface="Arial" charset="0"/>
              </a:defRPr>
            </a:lvl1pPr>
            <a:lvl2pPr marL="742950" indent="-285750" defTabSz="912813" eaLnBrk="0" hangingPunct="0">
              <a:defRPr u="sng">
                <a:solidFill>
                  <a:schemeClr val="tx1"/>
                </a:solidFill>
                <a:latin typeface="Arial" charset="0"/>
              </a:defRPr>
            </a:lvl2pPr>
            <a:lvl3pPr marL="1143000" indent="-228600" defTabSz="912813" eaLnBrk="0" hangingPunct="0">
              <a:defRPr u="sng">
                <a:solidFill>
                  <a:schemeClr val="tx1"/>
                </a:solidFill>
                <a:latin typeface="Arial" charset="0"/>
              </a:defRPr>
            </a:lvl3pPr>
            <a:lvl4pPr marL="1600200" indent="-228600" defTabSz="912813" eaLnBrk="0" hangingPunct="0">
              <a:defRPr u="sng">
                <a:solidFill>
                  <a:schemeClr val="tx1"/>
                </a:solidFill>
                <a:latin typeface="Arial" charset="0"/>
              </a:defRPr>
            </a:lvl4pPr>
            <a:lvl5pPr marL="2057400" indent="-228600" defTabSz="912813" eaLnBrk="0" hangingPunct="0">
              <a:defRPr u="sng">
                <a:solidFill>
                  <a:schemeClr val="tx1"/>
                </a:solidFill>
                <a:latin typeface="Arial" charset="0"/>
              </a:defRPr>
            </a:lvl5pPr>
            <a:lvl6pPr marL="2514600" indent="-228600" algn="ctr" defTabSz="912813" eaLnBrk="0" fontAlgn="base" hangingPunct="0">
              <a:spcBef>
                <a:spcPct val="0"/>
              </a:spcBef>
              <a:spcAft>
                <a:spcPct val="0"/>
              </a:spcAft>
              <a:defRPr u="sng">
                <a:solidFill>
                  <a:schemeClr val="tx1"/>
                </a:solidFill>
                <a:latin typeface="Arial" charset="0"/>
              </a:defRPr>
            </a:lvl6pPr>
            <a:lvl7pPr marL="2971800" indent="-228600" algn="ctr" defTabSz="912813" eaLnBrk="0" fontAlgn="base" hangingPunct="0">
              <a:spcBef>
                <a:spcPct val="0"/>
              </a:spcBef>
              <a:spcAft>
                <a:spcPct val="0"/>
              </a:spcAft>
              <a:defRPr u="sng">
                <a:solidFill>
                  <a:schemeClr val="tx1"/>
                </a:solidFill>
                <a:latin typeface="Arial" charset="0"/>
              </a:defRPr>
            </a:lvl7pPr>
            <a:lvl8pPr marL="3429000" indent="-228600" algn="ctr" defTabSz="912813" eaLnBrk="0" fontAlgn="base" hangingPunct="0">
              <a:spcBef>
                <a:spcPct val="0"/>
              </a:spcBef>
              <a:spcAft>
                <a:spcPct val="0"/>
              </a:spcAft>
              <a:defRPr u="sng">
                <a:solidFill>
                  <a:schemeClr val="tx1"/>
                </a:solidFill>
                <a:latin typeface="Arial" charset="0"/>
              </a:defRPr>
            </a:lvl8pPr>
            <a:lvl9pPr marL="3886200" indent="-228600" algn="ctr" defTabSz="912813" eaLnBrk="0" fontAlgn="base" hangingPunct="0">
              <a:spcBef>
                <a:spcPct val="0"/>
              </a:spcBef>
              <a:spcAft>
                <a:spcPct val="0"/>
              </a:spcAft>
              <a:defRPr u="sng">
                <a:solidFill>
                  <a:schemeClr val="tx1"/>
                </a:solidFill>
                <a:latin typeface="Arial" charset="0"/>
              </a:defRPr>
            </a:lvl9pPr>
          </a:lstStyle>
          <a:p>
            <a:pPr marL="0" marR="0" lvl="0" indent="0" algn="r" defTabSz="912813"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CCP Trainer’s Toolkit  </a:t>
            </a:r>
          </a:p>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RSP Midprogram Training</a:t>
            </a:r>
          </a:p>
          <a:p>
            <a:pPr marL="0" marR="0" lvl="0" indent="0" algn="r" defTabSz="912813"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  </a:t>
            </a:r>
            <a:fld id="{D8C0B312-CCD0-492E-8D76-BDE344A42025}" type="slidenum">
              <a:rPr kumimoji="0" lang="en-US" sz="10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2813" rtl="0" eaLnBrk="1" fontAlgn="base" latinLnBrk="0" hangingPunct="1">
                <a:lnSpc>
                  <a:spcPct val="100000"/>
                </a:lnSpc>
                <a:spcBef>
                  <a:spcPct val="0"/>
                </a:spcBef>
                <a:spcAft>
                  <a:spcPct val="0"/>
                </a:spcAft>
                <a:buClrTx/>
                <a:buSzTx/>
                <a:buFontTx/>
                <a:buNone/>
                <a:tabLst/>
                <a:defRPr/>
              </a:pPr>
              <a:t>64</a:t>
            </a:fld>
            <a:endParaRPr kumimoji="0" lang="en-US" sz="10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80899" name="Rectangle 2"/>
          <p:cNvSpPr>
            <a:spLocks noGrp="1" noRot="1" noChangeAspect="1" noChangeArrowheads="1" noTextEdit="1"/>
          </p:cNvSpPr>
          <p:nvPr>
            <p:ph type="sldImg"/>
          </p:nvPr>
        </p:nvSpPr>
        <p:spPr>
          <a:xfrm>
            <a:off x="820738" y="682625"/>
            <a:ext cx="5065712" cy="2849563"/>
          </a:xfrm>
          <a:ln/>
        </p:spPr>
      </p:sp>
      <p:sp>
        <p:nvSpPr>
          <p:cNvPr id="80900" name="Rectangle 3"/>
          <p:cNvSpPr>
            <a:spLocks noGrp="1" noChangeArrowheads="1"/>
          </p:cNvSpPr>
          <p:nvPr>
            <p:ph type="body" idx="1"/>
          </p:nvPr>
        </p:nvSpPr>
        <p:spPr>
          <a:xfrm>
            <a:off x="455613" y="3878263"/>
            <a:ext cx="6097587" cy="4556125"/>
          </a:xfrm>
          <a:noFill/>
        </p:spPr>
        <p:txBody>
          <a:bodyPr/>
          <a:lstStyle/>
          <a:p>
            <a:pPr eaLnBrk="1" hangingPunct="1"/>
            <a:r>
              <a:rPr lang="en-US" sz="1100" b="1" i="0" u="none" strike="noStrike" kern="1200" baseline="0" dirty="0">
                <a:solidFill>
                  <a:schemeClr val="tx1"/>
                </a:solidFill>
                <a:latin typeface="Arial" pitchFamily="34" charset="0"/>
                <a:ea typeface="+mn-ea"/>
                <a:cs typeface="+mn-cs"/>
              </a:rPr>
              <a:t>Briefly review </a:t>
            </a:r>
            <a:r>
              <a:rPr lang="en-US" sz="1100" b="0" i="0" u="none" strike="noStrike" kern="1200" baseline="0" dirty="0">
                <a:solidFill>
                  <a:schemeClr val="tx1"/>
                </a:solidFill>
                <a:latin typeface="Arial" pitchFamily="34" charset="0"/>
                <a:ea typeface="+mn-ea"/>
                <a:cs typeface="+mn-cs"/>
              </a:rPr>
              <a:t>the Adult Assessment and Referral Tool. </a:t>
            </a:r>
            <a:endParaRPr lang="en-US" dirty="0">
              <a:latin typeface="Arial" charset="0"/>
            </a:endParaRPr>
          </a:p>
        </p:txBody>
      </p:sp>
    </p:spTree>
    <p:extLst>
      <p:ext uri="{BB962C8B-B14F-4D97-AF65-F5344CB8AC3E}">
        <p14:creationId xmlns:p14="http://schemas.microsoft.com/office/powerpoint/2010/main" val="209207326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defTabSz="912813" eaLnBrk="0" hangingPunct="0">
              <a:defRPr u="sng">
                <a:solidFill>
                  <a:schemeClr val="tx1"/>
                </a:solidFill>
                <a:latin typeface="Arial" charset="0"/>
              </a:defRPr>
            </a:lvl1pPr>
            <a:lvl2pPr marL="742950" indent="-285750" defTabSz="912813" eaLnBrk="0" hangingPunct="0">
              <a:defRPr u="sng">
                <a:solidFill>
                  <a:schemeClr val="tx1"/>
                </a:solidFill>
                <a:latin typeface="Arial" charset="0"/>
              </a:defRPr>
            </a:lvl2pPr>
            <a:lvl3pPr marL="1143000" indent="-228600" defTabSz="912813" eaLnBrk="0" hangingPunct="0">
              <a:defRPr u="sng">
                <a:solidFill>
                  <a:schemeClr val="tx1"/>
                </a:solidFill>
                <a:latin typeface="Arial" charset="0"/>
              </a:defRPr>
            </a:lvl3pPr>
            <a:lvl4pPr marL="1600200" indent="-228600" defTabSz="912813" eaLnBrk="0" hangingPunct="0">
              <a:defRPr u="sng">
                <a:solidFill>
                  <a:schemeClr val="tx1"/>
                </a:solidFill>
                <a:latin typeface="Arial" charset="0"/>
              </a:defRPr>
            </a:lvl4pPr>
            <a:lvl5pPr marL="2057400" indent="-228600" defTabSz="912813" eaLnBrk="0" hangingPunct="0">
              <a:defRPr u="sng">
                <a:solidFill>
                  <a:schemeClr val="tx1"/>
                </a:solidFill>
                <a:latin typeface="Arial" charset="0"/>
              </a:defRPr>
            </a:lvl5pPr>
            <a:lvl6pPr marL="2514600" indent="-228600" algn="ctr" defTabSz="912813" eaLnBrk="0" fontAlgn="base" hangingPunct="0">
              <a:spcBef>
                <a:spcPct val="0"/>
              </a:spcBef>
              <a:spcAft>
                <a:spcPct val="0"/>
              </a:spcAft>
              <a:defRPr u="sng">
                <a:solidFill>
                  <a:schemeClr val="tx1"/>
                </a:solidFill>
                <a:latin typeface="Arial" charset="0"/>
              </a:defRPr>
            </a:lvl6pPr>
            <a:lvl7pPr marL="2971800" indent="-228600" algn="ctr" defTabSz="912813" eaLnBrk="0" fontAlgn="base" hangingPunct="0">
              <a:spcBef>
                <a:spcPct val="0"/>
              </a:spcBef>
              <a:spcAft>
                <a:spcPct val="0"/>
              </a:spcAft>
              <a:defRPr u="sng">
                <a:solidFill>
                  <a:schemeClr val="tx1"/>
                </a:solidFill>
                <a:latin typeface="Arial" charset="0"/>
              </a:defRPr>
            </a:lvl7pPr>
            <a:lvl8pPr marL="3429000" indent="-228600" algn="ctr" defTabSz="912813" eaLnBrk="0" fontAlgn="base" hangingPunct="0">
              <a:spcBef>
                <a:spcPct val="0"/>
              </a:spcBef>
              <a:spcAft>
                <a:spcPct val="0"/>
              </a:spcAft>
              <a:defRPr u="sng">
                <a:solidFill>
                  <a:schemeClr val="tx1"/>
                </a:solidFill>
                <a:latin typeface="Arial" charset="0"/>
              </a:defRPr>
            </a:lvl8pPr>
            <a:lvl9pPr marL="3886200" indent="-228600" algn="ctr" defTabSz="912813" eaLnBrk="0" fontAlgn="base" hangingPunct="0">
              <a:spcBef>
                <a:spcPct val="0"/>
              </a:spcBef>
              <a:spcAft>
                <a:spcPct val="0"/>
              </a:spcAft>
              <a:defRPr u="sng">
                <a:solidFill>
                  <a:schemeClr val="tx1"/>
                </a:solidFill>
                <a:latin typeface="Arial" charset="0"/>
              </a:defRPr>
            </a:lvl9pPr>
          </a:lstStyle>
          <a:p>
            <a:pPr marL="0" marR="0" lvl="0" indent="0" algn="r" defTabSz="912813"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CCP Trainer’s Toolkit  </a:t>
            </a:r>
          </a:p>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RSP Midprogram Training</a:t>
            </a:r>
          </a:p>
          <a:p>
            <a:pPr marL="0" marR="0" lvl="0" indent="0" algn="r" defTabSz="912813"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  </a:t>
            </a:r>
            <a:fld id="{7BD47D03-3A75-406C-BD25-2DC905371806}" type="slidenum">
              <a:rPr kumimoji="0" lang="en-US" sz="10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2813" rtl="0" eaLnBrk="1" fontAlgn="base" latinLnBrk="0" hangingPunct="1">
                <a:lnSpc>
                  <a:spcPct val="100000"/>
                </a:lnSpc>
                <a:spcBef>
                  <a:spcPct val="0"/>
                </a:spcBef>
                <a:spcAft>
                  <a:spcPct val="0"/>
                </a:spcAft>
                <a:buClrTx/>
                <a:buSzTx/>
                <a:buFontTx/>
                <a:buNone/>
                <a:tabLst/>
                <a:defRPr/>
              </a:pPr>
              <a:t>65</a:t>
            </a:fld>
            <a:endParaRPr kumimoji="0" lang="en-US" sz="10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81923" name="Rectangle 2"/>
          <p:cNvSpPr>
            <a:spLocks noGrp="1" noRot="1" noChangeAspect="1" noChangeArrowheads="1" noTextEdit="1"/>
          </p:cNvSpPr>
          <p:nvPr>
            <p:ph type="sldImg"/>
          </p:nvPr>
        </p:nvSpPr>
        <p:spPr>
          <a:xfrm>
            <a:off x="820738" y="682625"/>
            <a:ext cx="5065712" cy="2849563"/>
          </a:xfrm>
          <a:ln/>
        </p:spPr>
      </p:sp>
      <p:sp>
        <p:nvSpPr>
          <p:cNvPr id="81924" name="Rectangle 3"/>
          <p:cNvSpPr>
            <a:spLocks noGrp="1" noChangeArrowheads="1"/>
          </p:cNvSpPr>
          <p:nvPr>
            <p:ph type="body" idx="1"/>
          </p:nvPr>
        </p:nvSpPr>
        <p:spPr>
          <a:xfrm>
            <a:off x="455613" y="3878263"/>
            <a:ext cx="6097587" cy="4556125"/>
          </a:xfrm>
          <a:noFill/>
        </p:spPr>
        <p:txBody>
          <a:bodyPr/>
          <a:lstStyle/>
          <a:p>
            <a:pPr eaLnBrk="1" hangingPunct="1"/>
            <a:r>
              <a:rPr lang="en-US" sz="1100" b="1" i="0" u="none" strike="noStrike" kern="1200" baseline="0" dirty="0">
                <a:solidFill>
                  <a:schemeClr val="tx1"/>
                </a:solidFill>
                <a:latin typeface="Arial" pitchFamily="34" charset="0"/>
                <a:ea typeface="+mn-ea"/>
                <a:cs typeface="+mn-cs"/>
              </a:rPr>
              <a:t>Briefly review </a:t>
            </a:r>
            <a:r>
              <a:rPr lang="en-US" sz="1100" b="0" i="0" u="none" strike="noStrike" kern="1200" baseline="0" dirty="0">
                <a:solidFill>
                  <a:schemeClr val="tx1"/>
                </a:solidFill>
                <a:latin typeface="Arial" pitchFamily="34" charset="0"/>
                <a:ea typeface="+mn-ea"/>
                <a:cs typeface="+mn-cs"/>
              </a:rPr>
              <a:t>the Child/Youth Assessment and Referral Tool. </a:t>
            </a:r>
          </a:p>
          <a:p>
            <a:pPr eaLnBrk="1" hangingPunct="1"/>
            <a:endParaRPr lang="en-US" sz="1100" b="0" i="0" u="none" strike="noStrike" kern="1200" baseline="0" dirty="0">
              <a:solidFill>
                <a:schemeClr val="tx1"/>
              </a:solidFill>
              <a:latin typeface="Arial" pitchFamily="34" charset="0"/>
              <a:ea typeface="+mn-ea"/>
              <a:cs typeface="+mn-cs"/>
            </a:endParaRPr>
          </a:p>
          <a:p>
            <a:r>
              <a:rPr lang="en-US" sz="1100" b="0" i="0" u="none" strike="noStrike" kern="1200" baseline="0" dirty="0">
                <a:solidFill>
                  <a:schemeClr val="tx1"/>
                </a:solidFill>
                <a:latin typeface="Arial" charset="0"/>
                <a:ea typeface="+mn-ea"/>
                <a:cs typeface="+mn-cs"/>
              </a:rPr>
              <a:t>	</a:t>
            </a:r>
          </a:p>
          <a:p>
            <a:pPr eaLnBrk="1" hangingPunct="1"/>
            <a:endParaRPr lang="en-US" dirty="0">
              <a:latin typeface="Arial" charset="0"/>
            </a:endParaRPr>
          </a:p>
        </p:txBody>
      </p:sp>
    </p:spTree>
    <p:extLst>
      <p:ext uri="{BB962C8B-B14F-4D97-AF65-F5344CB8AC3E}">
        <p14:creationId xmlns:p14="http://schemas.microsoft.com/office/powerpoint/2010/main" val="160444071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defTabSz="912813" eaLnBrk="0" hangingPunct="0">
              <a:defRPr u="sng">
                <a:solidFill>
                  <a:schemeClr val="tx1"/>
                </a:solidFill>
                <a:latin typeface="Arial" charset="0"/>
              </a:defRPr>
            </a:lvl1pPr>
            <a:lvl2pPr marL="742950" indent="-285750" defTabSz="912813" eaLnBrk="0" hangingPunct="0">
              <a:defRPr u="sng">
                <a:solidFill>
                  <a:schemeClr val="tx1"/>
                </a:solidFill>
                <a:latin typeface="Arial" charset="0"/>
              </a:defRPr>
            </a:lvl2pPr>
            <a:lvl3pPr marL="1143000" indent="-228600" defTabSz="912813" eaLnBrk="0" hangingPunct="0">
              <a:defRPr u="sng">
                <a:solidFill>
                  <a:schemeClr val="tx1"/>
                </a:solidFill>
                <a:latin typeface="Arial" charset="0"/>
              </a:defRPr>
            </a:lvl3pPr>
            <a:lvl4pPr marL="1600200" indent="-228600" defTabSz="912813" eaLnBrk="0" hangingPunct="0">
              <a:defRPr u="sng">
                <a:solidFill>
                  <a:schemeClr val="tx1"/>
                </a:solidFill>
                <a:latin typeface="Arial" charset="0"/>
              </a:defRPr>
            </a:lvl4pPr>
            <a:lvl5pPr marL="2057400" indent="-228600" defTabSz="912813" eaLnBrk="0" hangingPunct="0">
              <a:defRPr u="sng">
                <a:solidFill>
                  <a:schemeClr val="tx1"/>
                </a:solidFill>
                <a:latin typeface="Arial" charset="0"/>
              </a:defRPr>
            </a:lvl5pPr>
            <a:lvl6pPr marL="2514600" indent="-228600" algn="ctr" defTabSz="912813" eaLnBrk="0" fontAlgn="base" hangingPunct="0">
              <a:spcBef>
                <a:spcPct val="0"/>
              </a:spcBef>
              <a:spcAft>
                <a:spcPct val="0"/>
              </a:spcAft>
              <a:defRPr u="sng">
                <a:solidFill>
                  <a:schemeClr val="tx1"/>
                </a:solidFill>
                <a:latin typeface="Arial" charset="0"/>
              </a:defRPr>
            </a:lvl6pPr>
            <a:lvl7pPr marL="2971800" indent="-228600" algn="ctr" defTabSz="912813" eaLnBrk="0" fontAlgn="base" hangingPunct="0">
              <a:spcBef>
                <a:spcPct val="0"/>
              </a:spcBef>
              <a:spcAft>
                <a:spcPct val="0"/>
              </a:spcAft>
              <a:defRPr u="sng">
                <a:solidFill>
                  <a:schemeClr val="tx1"/>
                </a:solidFill>
                <a:latin typeface="Arial" charset="0"/>
              </a:defRPr>
            </a:lvl7pPr>
            <a:lvl8pPr marL="3429000" indent="-228600" algn="ctr" defTabSz="912813" eaLnBrk="0" fontAlgn="base" hangingPunct="0">
              <a:spcBef>
                <a:spcPct val="0"/>
              </a:spcBef>
              <a:spcAft>
                <a:spcPct val="0"/>
              </a:spcAft>
              <a:defRPr u="sng">
                <a:solidFill>
                  <a:schemeClr val="tx1"/>
                </a:solidFill>
                <a:latin typeface="Arial" charset="0"/>
              </a:defRPr>
            </a:lvl8pPr>
            <a:lvl9pPr marL="3886200" indent="-228600" algn="ctr" defTabSz="912813" eaLnBrk="0" fontAlgn="base" hangingPunct="0">
              <a:spcBef>
                <a:spcPct val="0"/>
              </a:spcBef>
              <a:spcAft>
                <a:spcPct val="0"/>
              </a:spcAft>
              <a:defRPr u="sng">
                <a:solidFill>
                  <a:schemeClr val="tx1"/>
                </a:solidFill>
                <a:latin typeface="Arial" charset="0"/>
              </a:defRPr>
            </a:lvl9pPr>
          </a:lstStyle>
          <a:p>
            <a:pPr marL="0" marR="0" lvl="0" indent="0" algn="r" defTabSz="912813"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CCP Trainer’s Toolkit  </a:t>
            </a:r>
          </a:p>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RSP Midprogram Training</a:t>
            </a:r>
          </a:p>
          <a:p>
            <a:pPr marL="0" marR="0" lvl="0" indent="0" algn="r" defTabSz="912813"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  </a:t>
            </a:r>
            <a:fld id="{E948F164-9D16-4535-A8BB-42412F708753}" type="slidenum">
              <a:rPr kumimoji="0" lang="en-US" sz="10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2813" rtl="0" eaLnBrk="1" fontAlgn="base" latinLnBrk="0" hangingPunct="1">
                <a:lnSpc>
                  <a:spcPct val="100000"/>
                </a:lnSpc>
                <a:spcBef>
                  <a:spcPct val="0"/>
                </a:spcBef>
                <a:spcAft>
                  <a:spcPct val="0"/>
                </a:spcAft>
                <a:buClrTx/>
                <a:buSzTx/>
                <a:buFontTx/>
                <a:buNone/>
                <a:tabLst/>
                <a:defRPr/>
              </a:pPr>
              <a:t>66</a:t>
            </a:fld>
            <a:endParaRPr kumimoji="0" lang="en-US" sz="10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79875" name="Rectangle 2"/>
          <p:cNvSpPr>
            <a:spLocks noGrp="1" noRot="1" noChangeAspect="1" noChangeArrowheads="1" noTextEdit="1"/>
          </p:cNvSpPr>
          <p:nvPr>
            <p:ph type="sldImg"/>
          </p:nvPr>
        </p:nvSpPr>
        <p:spPr>
          <a:xfrm>
            <a:off x="820738" y="682625"/>
            <a:ext cx="5065712" cy="2849563"/>
          </a:xfrm>
          <a:ln/>
        </p:spPr>
      </p:sp>
      <p:sp>
        <p:nvSpPr>
          <p:cNvPr id="79876" name="Rectangle 3"/>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pitchFamily="34" charset="0"/>
                <a:ea typeface="+mn-ea"/>
                <a:cs typeface="+mn-cs"/>
              </a:rPr>
              <a:t>Facilitate </a:t>
            </a:r>
            <a:r>
              <a:rPr lang="en-US" sz="1100" b="0" i="0" u="none" strike="noStrike" kern="1200" baseline="0" dirty="0">
                <a:solidFill>
                  <a:schemeClr val="tx1"/>
                </a:solidFill>
                <a:latin typeface="Arial" pitchFamily="34" charset="0"/>
                <a:ea typeface="+mn-ea"/>
                <a:cs typeface="+mn-cs"/>
              </a:rPr>
              <a:t>a large-group discussion (or chat) about assessment and referral (10 minutes): </a:t>
            </a:r>
          </a:p>
          <a:p>
            <a:endParaRPr lang="en-US" sz="1100" b="0" i="0" u="none" strike="noStrike" kern="1200" baseline="0" dirty="0">
              <a:solidFill>
                <a:schemeClr val="tx1"/>
              </a:solidFill>
              <a:latin typeface="Arial" pitchFamily="34" charset="0"/>
              <a:ea typeface="+mn-ea"/>
              <a:cs typeface="+mn-cs"/>
            </a:endParaRPr>
          </a:p>
          <a:p>
            <a:r>
              <a:rPr lang="en-US" sz="1100" b="0" i="0" u="none" strike="noStrike" kern="1200" baseline="0" dirty="0">
                <a:solidFill>
                  <a:schemeClr val="tx1"/>
                </a:solidFill>
                <a:latin typeface="Arial" pitchFamily="34" charset="0"/>
                <a:ea typeface="+mn-ea"/>
                <a:cs typeface="+mn-cs"/>
              </a:rPr>
              <a:t>• How have you seen the need for assessment and referral change over time? </a:t>
            </a:r>
          </a:p>
          <a:p>
            <a:r>
              <a:rPr lang="en-US" sz="1100" b="0" i="0" u="none" strike="noStrike" kern="1200" baseline="0" dirty="0">
                <a:solidFill>
                  <a:schemeClr val="tx1"/>
                </a:solidFill>
                <a:latin typeface="Arial" pitchFamily="34" charset="0"/>
                <a:ea typeface="+mn-ea"/>
                <a:cs typeface="+mn-cs"/>
              </a:rPr>
              <a:t>• What are some examples of assessment and referral from the past month or so? </a:t>
            </a:r>
          </a:p>
          <a:p>
            <a:r>
              <a:rPr lang="en-US" sz="1100" b="0" i="0" u="none" strike="noStrike" kern="1200" baseline="0" dirty="0">
                <a:solidFill>
                  <a:schemeClr val="tx1"/>
                </a:solidFill>
                <a:latin typeface="Arial" pitchFamily="34" charset="0"/>
                <a:ea typeface="+mn-ea"/>
                <a:cs typeface="+mn-cs"/>
              </a:rPr>
              <a:t>• Are there circumstances in which you are reluctant to make a referral, even when it could be indicated? What are these circumstances?  </a:t>
            </a:r>
          </a:p>
          <a:p>
            <a:r>
              <a:rPr lang="en-US" sz="1100" b="0" i="0" u="none" strike="noStrike" kern="1200" baseline="0" dirty="0">
                <a:solidFill>
                  <a:schemeClr val="tx1"/>
                </a:solidFill>
                <a:latin typeface="Arial" pitchFamily="34" charset="0"/>
                <a:ea typeface="+mn-ea"/>
                <a:cs typeface="+mn-cs"/>
              </a:rPr>
              <a:t>• What are some ways to overcome these obstacles? </a:t>
            </a:r>
          </a:p>
          <a:p>
            <a:r>
              <a:rPr lang="en-US" sz="1100" b="0" i="0" u="none" strike="noStrike" kern="1200" baseline="0" dirty="0">
                <a:solidFill>
                  <a:schemeClr val="tx1"/>
                </a:solidFill>
                <a:latin typeface="Arial" pitchFamily="34" charset="0"/>
                <a:ea typeface="+mn-ea"/>
                <a:cs typeface="+mn-cs"/>
              </a:rPr>
              <a:t>• What are some of the grounds for emergency referral?</a:t>
            </a:r>
          </a:p>
          <a:p>
            <a:pPr eaLnBrk="1" hangingPunct="1"/>
            <a:endParaRPr lang="en-US" dirty="0">
              <a:latin typeface="Arial" charset="0"/>
            </a:endParaRPr>
          </a:p>
        </p:txBody>
      </p:sp>
    </p:spTree>
    <p:extLst>
      <p:ext uri="{BB962C8B-B14F-4D97-AF65-F5344CB8AC3E}">
        <p14:creationId xmlns:p14="http://schemas.microsoft.com/office/powerpoint/2010/main" val="298362735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lvl1pPr defTabSz="912813" eaLnBrk="0" hangingPunct="0">
              <a:defRPr u="sng">
                <a:solidFill>
                  <a:schemeClr val="tx1"/>
                </a:solidFill>
                <a:latin typeface="Arial" charset="0"/>
              </a:defRPr>
            </a:lvl1pPr>
            <a:lvl2pPr marL="742950" indent="-285750" defTabSz="912813" eaLnBrk="0" hangingPunct="0">
              <a:defRPr u="sng">
                <a:solidFill>
                  <a:schemeClr val="tx1"/>
                </a:solidFill>
                <a:latin typeface="Arial" charset="0"/>
              </a:defRPr>
            </a:lvl2pPr>
            <a:lvl3pPr marL="1143000" indent="-228600" defTabSz="912813" eaLnBrk="0" hangingPunct="0">
              <a:defRPr u="sng">
                <a:solidFill>
                  <a:schemeClr val="tx1"/>
                </a:solidFill>
                <a:latin typeface="Arial" charset="0"/>
              </a:defRPr>
            </a:lvl3pPr>
            <a:lvl4pPr marL="1600200" indent="-228600" defTabSz="912813" eaLnBrk="0" hangingPunct="0">
              <a:defRPr u="sng">
                <a:solidFill>
                  <a:schemeClr val="tx1"/>
                </a:solidFill>
                <a:latin typeface="Arial" charset="0"/>
              </a:defRPr>
            </a:lvl4pPr>
            <a:lvl5pPr marL="2057400" indent="-228600" defTabSz="912813" eaLnBrk="0" hangingPunct="0">
              <a:defRPr u="sng">
                <a:solidFill>
                  <a:schemeClr val="tx1"/>
                </a:solidFill>
                <a:latin typeface="Arial" charset="0"/>
              </a:defRPr>
            </a:lvl5pPr>
            <a:lvl6pPr marL="2514600" indent="-228600" algn="ctr" defTabSz="912813" eaLnBrk="0" fontAlgn="base" hangingPunct="0">
              <a:spcBef>
                <a:spcPct val="0"/>
              </a:spcBef>
              <a:spcAft>
                <a:spcPct val="0"/>
              </a:spcAft>
              <a:defRPr u="sng">
                <a:solidFill>
                  <a:schemeClr val="tx1"/>
                </a:solidFill>
                <a:latin typeface="Arial" charset="0"/>
              </a:defRPr>
            </a:lvl6pPr>
            <a:lvl7pPr marL="2971800" indent="-228600" algn="ctr" defTabSz="912813" eaLnBrk="0" fontAlgn="base" hangingPunct="0">
              <a:spcBef>
                <a:spcPct val="0"/>
              </a:spcBef>
              <a:spcAft>
                <a:spcPct val="0"/>
              </a:spcAft>
              <a:defRPr u="sng">
                <a:solidFill>
                  <a:schemeClr val="tx1"/>
                </a:solidFill>
                <a:latin typeface="Arial" charset="0"/>
              </a:defRPr>
            </a:lvl7pPr>
            <a:lvl8pPr marL="3429000" indent="-228600" algn="ctr" defTabSz="912813" eaLnBrk="0" fontAlgn="base" hangingPunct="0">
              <a:spcBef>
                <a:spcPct val="0"/>
              </a:spcBef>
              <a:spcAft>
                <a:spcPct val="0"/>
              </a:spcAft>
              <a:defRPr u="sng">
                <a:solidFill>
                  <a:schemeClr val="tx1"/>
                </a:solidFill>
                <a:latin typeface="Arial" charset="0"/>
              </a:defRPr>
            </a:lvl8pPr>
            <a:lvl9pPr marL="3886200" indent="-228600" algn="ctr" defTabSz="912813" eaLnBrk="0" fontAlgn="base" hangingPunct="0">
              <a:spcBef>
                <a:spcPct val="0"/>
              </a:spcBef>
              <a:spcAft>
                <a:spcPct val="0"/>
              </a:spcAft>
              <a:defRPr u="sng">
                <a:solidFill>
                  <a:schemeClr val="tx1"/>
                </a:solidFill>
                <a:latin typeface="Arial" charset="0"/>
              </a:defRPr>
            </a:lvl9pPr>
          </a:lstStyle>
          <a:p>
            <a:pPr marL="0" marR="0" lvl="0" indent="0" algn="r" defTabSz="912813"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CCP Trainer’s Toolkit  </a:t>
            </a:r>
          </a:p>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RSP Midprogram Training</a:t>
            </a:r>
          </a:p>
          <a:p>
            <a:pPr marL="0" marR="0" lvl="0" indent="0" algn="r" defTabSz="912813"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  </a:t>
            </a:r>
            <a:fld id="{F6EEF547-0E5F-46B0-872C-81E502450145}" type="slidenum">
              <a:rPr kumimoji="0" lang="en-US" sz="10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2813" rtl="0" eaLnBrk="1" fontAlgn="base" latinLnBrk="0" hangingPunct="1">
                <a:lnSpc>
                  <a:spcPct val="100000"/>
                </a:lnSpc>
                <a:spcBef>
                  <a:spcPct val="0"/>
                </a:spcBef>
                <a:spcAft>
                  <a:spcPct val="0"/>
                </a:spcAft>
                <a:buClrTx/>
                <a:buSzTx/>
                <a:buFontTx/>
                <a:buNone/>
                <a:tabLst/>
                <a:defRPr/>
              </a:pPr>
              <a:t>67</a:t>
            </a:fld>
            <a:endParaRPr kumimoji="0" lang="en-US" sz="10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82947" name="Rectangle 2"/>
          <p:cNvSpPr>
            <a:spLocks noGrp="1" noRot="1" noChangeAspect="1" noChangeArrowheads="1" noTextEdit="1"/>
          </p:cNvSpPr>
          <p:nvPr>
            <p:ph type="sldImg"/>
          </p:nvPr>
        </p:nvSpPr>
        <p:spPr>
          <a:xfrm>
            <a:off x="820738" y="682625"/>
            <a:ext cx="5065712" cy="2849563"/>
          </a:xfrm>
          <a:ln/>
        </p:spPr>
      </p:sp>
      <p:sp>
        <p:nvSpPr>
          <p:cNvPr id="82948" name="Rectangle 3"/>
          <p:cNvSpPr>
            <a:spLocks noGrp="1" noChangeArrowheads="1"/>
          </p:cNvSpPr>
          <p:nvPr>
            <p:ph type="body" idx="1"/>
          </p:nvPr>
        </p:nvSpPr>
        <p:spPr>
          <a:xfrm>
            <a:off x="455613" y="3875088"/>
            <a:ext cx="6096000" cy="4559300"/>
          </a:xfrm>
          <a:noFill/>
        </p:spPr>
        <p:txBody>
          <a:bodyPr/>
          <a:lstStyle/>
          <a:p>
            <a:pPr lvl="1" eaLnBrk="1" hangingPunct="1"/>
            <a:r>
              <a:rPr lang="en-US" sz="1100" b="1" i="0" u="none" strike="noStrike" kern="1200" baseline="0" dirty="0">
                <a:solidFill>
                  <a:schemeClr val="tx1"/>
                </a:solidFill>
                <a:latin typeface="Arial" pitchFamily="34" charset="0"/>
                <a:ea typeface="+mn-ea"/>
                <a:cs typeface="+mn-cs"/>
              </a:rPr>
              <a:t>Review </a:t>
            </a:r>
            <a:r>
              <a:rPr lang="en-US" sz="1100" b="0" i="0" u="none" strike="noStrike" kern="1200" baseline="0" dirty="0">
                <a:solidFill>
                  <a:schemeClr val="tx1"/>
                </a:solidFill>
                <a:latin typeface="Arial" pitchFamily="34" charset="0"/>
                <a:ea typeface="+mn-ea"/>
                <a:cs typeface="+mn-cs"/>
              </a:rPr>
              <a:t>the guidelines for emergency treatment referral. </a:t>
            </a:r>
          </a:p>
          <a:p>
            <a:pPr lvl="1" eaLnBrk="1" hangingPunct="1"/>
            <a:r>
              <a:rPr lang="en-US" sz="1100" b="1" i="0" u="none" strike="noStrike" kern="1200" baseline="0" dirty="0">
                <a:solidFill>
                  <a:schemeClr val="tx1"/>
                </a:solidFill>
                <a:latin typeface="Arial" pitchFamily="34" charset="0"/>
                <a:ea typeface="+mn-ea"/>
                <a:cs typeface="+mn-cs"/>
              </a:rPr>
              <a:t>Emphasize </a:t>
            </a:r>
            <a:r>
              <a:rPr lang="en-US" sz="1100" b="0" i="0" u="none" strike="noStrike" kern="1200" baseline="0" dirty="0">
                <a:solidFill>
                  <a:schemeClr val="tx1"/>
                </a:solidFill>
                <a:latin typeface="Arial" pitchFamily="34" charset="0"/>
                <a:ea typeface="+mn-ea"/>
                <a:cs typeface="+mn-cs"/>
              </a:rPr>
              <a:t>that crisis counselors should know local emergency resources before going out into the community. </a:t>
            </a:r>
            <a:endParaRPr lang="en-US" dirty="0">
              <a:latin typeface="Arial" charset="0"/>
            </a:endParaRPr>
          </a:p>
        </p:txBody>
      </p:sp>
    </p:spTree>
    <p:extLst>
      <p:ext uri="{BB962C8B-B14F-4D97-AF65-F5344CB8AC3E}">
        <p14:creationId xmlns:p14="http://schemas.microsoft.com/office/powerpoint/2010/main" val="211282800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defTabSz="912813" eaLnBrk="0" hangingPunct="0">
              <a:defRPr u="sng">
                <a:solidFill>
                  <a:schemeClr val="tx1"/>
                </a:solidFill>
                <a:latin typeface="Arial" charset="0"/>
              </a:defRPr>
            </a:lvl1pPr>
            <a:lvl2pPr marL="742950" indent="-285750" defTabSz="912813" eaLnBrk="0" hangingPunct="0">
              <a:defRPr u="sng">
                <a:solidFill>
                  <a:schemeClr val="tx1"/>
                </a:solidFill>
                <a:latin typeface="Arial" charset="0"/>
              </a:defRPr>
            </a:lvl2pPr>
            <a:lvl3pPr marL="1143000" indent="-228600" defTabSz="912813" eaLnBrk="0" hangingPunct="0">
              <a:defRPr u="sng">
                <a:solidFill>
                  <a:schemeClr val="tx1"/>
                </a:solidFill>
                <a:latin typeface="Arial" charset="0"/>
              </a:defRPr>
            </a:lvl3pPr>
            <a:lvl4pPr marL="1600200" indent="-228600" defTabSz="912813" eaLnBrk="0" hangingPunct="0">
              <a:defRPr u="sng">
                <a:solidFill>
                  <a:schemeClr val="tx1"/>
                </a:solidFill>
                <a:latin typeface="Arial" charset="0"/>
              </a:defRPr>
            </a:lvl4pPr>
            <a:lvl5pPr marL="2057400" indent="-228600" defTabSz="912813" eaLnBrk="0" hangingPunct="0">
              <a:defRPr u="sng">
                <a:solidFill>
                  <a:schemeClr val="tx1"/>
                </a:solidFill>
                <a:latin typeface="Arial" charset="0"/>
              </a:defRPr>
            </a:lvl5pPr>
            <a:lvl6pPr marL="2514600" indent="-228600" algn="ctr" defTabSz="912813" eaLnBrk="0" fontAlgn="base" hangingPunct="0">
              <a:spcBef>
                <a:spcPct val="0"/>
              </a:spcBef>
              <a:spcAft>
                <a:spcPct val="0"/>
              </a:spcAft>
              <a:defRPr u="sng">
                <a:solidFill>
                  <a:schemeClr val="tx1"/>
                </a:solidFill>
                <a:latin typeface="Arial" charset="0"/>
              </a:defRPr>
            </a:lvl6pPr>
            <a:lvl7pPr marL="2971800" indent="-228600" algn="ctr" defTabSz="912813" eaLnBrk="0" fontAlgn="base" hangingPunct="0">
              <a:spcBef>
                <a:spcPct val="0"/>
              </a:spcBef>
              <a:spcAft>
                <a:spcPct val="0"/>
              </a:spcAft>
              <a:defRPr u="sng">
                <a:solidFill>
                  <a:schemeClr val="tx1"/>
                </a:solidFill>
                <a:latin typeface="Arial" charset="0"/>
              </a:defRPr>
            </a:lvl7pPr>
            <a:lvl8pPr marL="3429000" indent="-228600" algn="ctr" defTabSz="912813" eaLnBrk="0" fontAlgn="base" hangingPunct="0">
              <a:spcBef>
                <a:spcPct val="0"/>
              </a:spcBef>
              <a:spcAft>
                <a:spcPct val="0"/>
              </a:spcAft>
              <a:defRPr u="sng">
                <a:solidFill>
                  <a:schemeClr val="tx1"/>
                </a:solidFill>
                <a:latin typeface="Arial" charset="0"/>
              </a:defRPr>
            </a:lvl8pPr>
            <a:lvl9pPr marL="3886200" indent="-228600" algn="ctr" defTabSz="912813" eaLnBrk="0" fontAlgn="base" hangingPunct="0">
              <a:spcBef>
                <a:spcPct val="0"/>
              </a:spcBef>
              <a:spcAft>
                <a:spcPct val="0"/>
              </a:spcAft>
              <a:defRPr u="sng">
                <a:solidFill>
                  <a:schemeClr val="tx1"/>
                </a:solidFill>
                <a:latin typeface="Arial" charset="0"/>
              </a:defRPr>
            </a:lvl9pPr>
          </a:lstStyle>
          <a:p>
            <a:pPr marL="0" marR="0" lvl="0" indent="0" algn="r" defTabSz="912813"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CCP Trainer’s Toolkit  </a:t>
            </a:r>
          </a:p>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RSP Midprogram Training</a:t>
            </a:r>
          </a:p>
          <a:p>
            <a:pPr marL="0" marR="0" lvl="0" indent="0" algn="r" defTabSz="912813"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mn-cs"/>
              </a:rPr>
              <a:t>  </a:t>
            </a:r>
            <a:fld id="{776F83E5-CAE6-4497-8DA2-5BE92028FB89}" type="slidenum">
              <a:rPr kumimoji="0" lang="en-US" sz="10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2813" rtl="0" eaLnBrk="1" fontAlgn="base" latinLnBrk="0" hangingPunct="1">
                <a:lnSpc>
                  <a:spcPct val="100000"/>
                </a:lnSpc>
                <a:spcBef>
                  <a:spcPct val="0"/>
                </a:spcBef>
                <a:spcAft>
                  <a:spcPct val="0"/>
                </a:spcAft>
                <a:buClrTx/>
                <a:buSzTx/>
                <a:buFontTx/>
                <a:buNone/>
                <a:tabLst/>
                <a:defRPr/>
              </a:pPr>
              <a:t>68</a:t>
            </a:fld>
            <a:endParaRPr kumimoji="0" lang="en-US" sz="10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83971" name="Rectangle 2"/>
          <p:cNvSpPr>
            <a:spLocks noGrp="1" noRot="1" noChangeAspect="1" noChangeArrowheads="1" noTextEdit="1"/>
          </p:cNvSpPr>
          <p:nvPr>
            <p:ph type="sldImg"/>
          </p:nvPr>
        </p:nvSpPr>
        <p:spPr>
          <a:xfrm>
            <a:off x="820738" y="682625"/>
            <a:ext cx="5065712" cy="2849563"/>
          </a:xfrm>
          <a:ln/>
        </p:spPr>
      </p:sp>
      <p:sp>
        <p:nvSpPr>
          <p:cNvPr id="83972" name="Rectangle 3"/>
          <p:cNvSpPr>
            <a:spLocks noGrp="1" noChangeArrowheads="1"/>
          </p:cNvSpPr>
          <p:nvPr>
            <p:ph type="body" idx="1"/>
          </p:nvPr>
        </p:nvSpPr>
        <p:spPr>
          <a:xfrm>
            <a:off x="455613" y="3875088"/>
            <a:ext cx="6096000" cy="4559300"/>
          </a:xfrm>
          <a:noFill/>
        </p:spPr>
        <p:txBody>
          <a:bodyPr/>
          <a:lstStyle/>
          <a:p>
            <a:pPr eaLnBrk="1" hangingPunct="1"/>
            <a:r>
              <a:rPr lang="en-US" sz="1100" b="1" i="0" u="none" strike="noStrike" kern="1200" baseline="0" dirty="0">
                <a:solidFill>
                  <a:schemeClr val="tx1"/>
                </a:solidFill>
                <a:latin typeface="Arial" pitchFamily="34" charset="0"/>
                <a:ea typeface="+mn-ea"/>
                <a:cs typeface="+mn-cs"/>
              </a:rPr>
              <a:t>Review </a:t>
            </a:r>
            <a:r>
              <a:rPr lang="en-US" sz="1100" b="0" i="0" u="none" strike="noStrike" kern="1200" baseline="0" dirty="0">
                <a:solidFill>
                  <a:schemeClr val="tx1"/>
                </a:solidFill>
                <a:latin typeface="Arial" pitchFamily="34" charset="0"/>
                <a:ea typeface="+mn-ea"/>
                <a:cs typeface="+mn-cs"/>
              </a:rPr>
              <a:t>the guidelines for nonemergency treatment referral. </a:t>
            </a:r>
          </a:p>
          <a:p>
            <a:pPr eaLnBrk="1" hangingPunct="1"/>
            <a:endParaRPr lang="en-US" sz="1100" b="0" i="0" u="none" strike="noStrike" kern="1200" baseline="0" dirty="0">
              <a:solidFill>
                <a:schemeClr val="tx1"/>
              </a:solidFill>
              <a:latin typeface="Arial" pitchFamily="34" charset="0"/>
              <a:ea typeface="+mn-ea"/>
              <a:cs typeface="+mn-cs"/>
            </a:endParaRPr>
          </a:p>
          <a:p>
            <a:pPr eaLnBrk="1" hangingPunct="1"/>
            <a:r>
              <a:rPr lang="en-US" sz="1100" b="1" i="0" u="none" strike="noStrike" kern="1200" baseline="0" dirty="0">
                <a:solidFill>
                  <a:schemeClr val="tx1"/>
                </a:solidFill>
                <a:latin typeface="Arial" pitchFamily="34" charset="0"/>
                <a:ea typeface="+mn-ea"/>
                <a:cs typeface="+mn-cs"/>
              </a:rPr>
              <a:t>Refer </a:t>
            </a:r>
            <a:r>
              <a:rPr lang="en-US" sz="1100" b="0" i="0" u="none" strike="noStrike" kern="1200" baseline="0" dirty="0">
                <a:solidFill>
                  <a:schemeClr val="tx1"/>
                </a:solidFill>
                <a:latin typeface="Arial" pitchFamily="34" charset="0"/>
                <a:ea typeface="+mn-ea"/>
                <a:cs typeface="+mn-cs"/>
              </a:rPr>
              <a:t>to the table in the Participant Workbook describing the difference between traditional case management and CCP resource linkage. </a:t>
            </a:r>
          </a:p>
        </p:txBody>
      </p:sp>
    </p:spTree>
    <p:extLst>
      <p:ext uri="{BB962C8B-B14F-4D97-AF65-F5344CB8AC3E}">
        <p14:creationId xmlns:p14="http://schemas.microsoft.com/office/powerpoint/2010/main" val="331352160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marL="0" marR="0" lvl="0" indent="0" algn="r" defTabSz="922338" rtl="0" eaLnBrk="1" fontAlgn="base" latinLnBrk="0" hangingPunct="1">
              <a:lnSpc>
                <a:spcPct val="100000"/>
              </a:lnSpc>
              <a:spcBef>
                <a:spcPct val="0"/>
              </a:spcBef>
              <a:spcAft>
                <a:spcPct val="0"/>
              </a:spcAft>
              <a:buClrTx/>
              <a:buSzTx/>
              <a:buFontTx/>
              <a:buNone/>
              <a:tabLst/>
              <a:defRPr/>
            </a:pPr>
            <a:fld id="{5EE6E868-8D08-4F9A-8680-B7C738110460}" type="slidenum">
              <a:rPr kumimoji="0" lang="en-US" sz="11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2338" rtl="0" eaLnBrk="1" fontAlgn="base" latinLnBrk="0" hangingPunct="1">
                <a:lnSpc>
                  <a:spcPct val="100000"/>
                </a:lnSpc>
                <a:spcBef>
                  <a:spcPct val="0"/>
                </a:spcBef>
                <a:spcAft>
                  <a:spcPct val="0"/>
                </a:spcAft>
                <a:buClrTx/>
                <a:buSzTx/>
                <a:buFontTx/>
                <a:buNone/>
                <a:tabLst/>
                <a:defRPr/>
              </a:pPr>
              <a:t>69</a:t>
            </a:fld>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59747" name="Rectangle 4"/>
          <p:cNvSpPr>
            <a:spLocks noGrp="1" noRot="1" noChangeAspect="1" noChangeArrowheads="1" noTextEdit="1"/>
          </p:cNvSpPr>
          <p:nvPr>
            <p:ph type="sldImg"/>
          </p:nvPr>
        </p:nvSpPr>
        <p:spPr>
          <a:xfrm>
            <a:off x="892175" y="695325"/>
            <a:ext cx="5126038" cy="2884488"/>
          </a:xfrm>
          <a:ln/>
        </p:spPr>
      </p:sp>
      <p:sp>
        <p:nvSpPr>
          <p:cNvPr id="159748" name="Rectangle 5"/>
          <p:cNvSpPr>
            <a:spLocks noGrp="1" noChangeArrowheads="1"/>
          </p:cNvSpPr>
          <p:nvPr>
            <p:ph type="body" idx="1"/>
          </p:nvPr>
        </p:nvSpPr>
        <p:spPr>
          <a:noFill/>
        </p:spPr>
        <p:txBody>
          <a:bodyPr/>
          <a:lstStyle/>
          <a:p>
            <a:pPr eaLnBrk="1" hangingPunct="1"/>
            <a:r>
              <a:rPr lang="en-US" sz="1100" b="1" i="0" u="none" strike="noStrike" kern="1200" baseline="0" dirty="0">
                <a:solidFill>
                  <a:schemeClr val="tx1"/>
                </a:solidFill>
                <a:latin typeface="Arial" charset="0"/>
                <a:ea typeface="+mn-ea"/>
                <a:cs typeface="+mn-cs"/>
              </a:rPr>
              <a:t>Explain </a:t>
            </a:r>
            <a:r>
              <a:rPr lang="en-US" sz="1100" b="0" i="0" u="none" strike="noStrike" kern="1200" baseline="0" dirty="0">
                <a:solidFill>
                  <a:schemeClr val="tx1"/>
                </a:solidFill>
                <a:latin typeface="Arial" charset="0"/>
                <a:ea typeface="+mn-ea"/>
                <a:cs typeface="+mn-cs"/>
              </a:rPr>
              <a:t>that two feedback surveys are introduced during the RSP for evaluation purposes (typically at 6 and 12 months after the disaster). </a:t>
            </a:r>
          </a:p>
          <a:p>
            <a:pPr eaLnBrk="1" hangingPunct="1"/>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The information gathered provides feedback to CCP managers about client perceptions of service quality and personal improvements in functioning. Perspectives from the CCP crisis counseling staff are also gathered about the staff’s workload, perceived usefulness of trainings, etc.	</a:t>
            </a:r>
          </a:p>
          <a:p>
            <a:pPr eaLnBrk="1" hangingPunct="1"/>
            <a:endParaRPr lang="en-US" dirty="0"/>
          </a:p>
        </p:txBody>
      </p:sp>
    </p:spTree>
    <p:extLst>
      <p:ext uri="{BB962C8B-B14F-4D97-AF65-F5344CB8AC3E}">
        <p14:creationId xmlns:p14="http://schemas.microsoft.com/office/powerpoint/2010/main" val="6980560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marL="0" marR="0" lvl="0" indent="0" algn="r" defTabSz="922338" rtl="0" eaLnBrk="1" fontAlgn="base" latinLnBrk="0" hangingPunct="1">
              <a:lnSpc>
                <a:spcPct val="100000"/>
              </a:lnSpc>
              <a:spcBef>
                <a:spcPct val="0"/>
              </a:spcBef>
              <a:spcAft>
                <a:spcPct val="0"/>
              </a:spcAft>
              <a:buClrTx/>
              <a:buSzTx/>
              <a:buFontTx/>
              <a:buNone/>
              <a:tabLst/>
              <a:defRPr/>
            </a:pPr>
            <a:fld id="{858CDADE-F54F-49EB-8392-D26F96D4280A}" type="slidenum">
              <a:rPr kumimoji="0" lang="en-US" sz="11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2338" rtl="0" eaLnBrk="1" fontAlgn="base" latinLnBrk="0" hangingPunct="1">
                <a:lnSpc>
                  <a:spcPct val="100000"/>
                </a:lnSpc>
                <a:spcBef>
                  <a:spcPct val="0"/>
                </a:spcBef>
                <a:spcAft>
                  <a:spcPct val="0"/>
                </a:spcAft>
                <a:buClrTx/>
                <a:buSzTx/>
                <a:buFontTx/>
                <a:buNone/>
                <a:tabLst/>
                <a:defRPr/>
              </a:pPr>
              <a:t>70</a:t>
            </a:fld>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60771" name="Rectangle 4"/>
          <p:cNvSpPr>
            <a:spLocks noGrp="1" noRot="1" noChangeAspect="1" noChangeArrowheads="1" noTextEdit="1"/>
          </p:cNvSpPr>
          <p:nvPr>
            <p:ph type="sldImg"/>
          </p:nvPr>
        </p:nvSpPr>
        <p:spPr>
          <a:xfrm>
            <a:off x="892175" y="695325"/>
            <a:ext cx="5126038" cy="2884488"/>
          </a:xfrm>
          <a:ln/>
        </p:spPr>
      </p:sp>
      <p:sp>
        <p:nvSpPr>
          <p:cNvPr id="160772" name="Rectangle 5"/>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Introduce </a:t>
            </a:r>
            <a:r>
              <a:rPr lang="en-US" sz="1100" b="0" i="0" u="none" strike="noStrike" kern="1200" baseline="0" dirty="0">
                <a:solidFill>
                  <a:schemeClr val="tx1"/>
                </a:solidFill>
                <a:latin typeface="Arial" charset="0"/>
                <a:ea typeface="+mn-ea"/>
                <a:cs typeface="+mn-cs"/>
              </a:rPr>
              <a:t>the Participant Feedback Survey. </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Suggested talking points: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This survey captures information about disaster exposure and event reactions that have been experienced. It also measures client perceptions about the CCP services they have received.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Typically, the survey is conducted at 6 and 12 months after the disaster event. Exact timing should be determined in consultation with the assigned Substance Abuse and Mental Health Services Administration (SAMHSA) project officer.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 Participant Feedback Survey can be administered on paper or electronically, via a link sent to adults who receive individual/family and group crisis counseling services within a specific window of time.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If the survey is administered on paper, it is recommended that the Participant Feedback Survey packet contain a cover letter, survey, pen, and stamped return envelope. The participants mail the survey back to an identified central location. The provider who distributed the surveys does not collect the surveys.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Briefly review </a:t>
            </a:r>
            <a:r>
              <a:rPr lang="en-US" sz="1100" b="0" i="0" u="none" strike="noStrike" kern="1200" baseline="0" dirty="0">
                <a:solidFill>
                  <a:schemeClr val="tx1"/>
                </a:solidFill>
                <a:latin typeface="Arial" charset="0"/>
                <a:ea typeface="+mn-ea"/>
                <a:cs typeface="+mn-cs"/>
              </a:rPr>
              <a:t>the sections of the surveys: </a:t>
            </a:r>
          </a:p>
          <a:p>
            <a:endParaRPr lang="en-US" sz="1100" b="0" i="0" u="none" strike="noStrike" kern="1200" baseline="0" dirty="0">
              <a:solidFill>
                <a:schemeClr val="tx1"/>
              </a:solidFill>
              <a:latin typeface="Arial" charset="0"/>
              <a:ea typeface="+mn-ea"/>
              <a:cs typeface="+mn-cs"/>
            </a:endParaRP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 first part of the survey includes questions to gauge what kinds of services were received and whether those services were helpful.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 second part includes questions about how helpful the CCP was to the recipient, followed by a section about the disaster-related experiences the respondent had.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 following section asks about the respondent’s disaster reactions.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There is also a place where contact information is provided for a crisis counselor whom respondents can talk to about their reactions.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 following section asks respondents to compare how they were doing before the disaster to how they are doing now.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 survey concludes with items on basic demographics, preferred language, and disability status.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Explain </a:t>
            </a:r>
            <a:r>
              <a:rPr lang="en-US" sz="1100" b="0" i="0" u="none" strike="noStrike" kern="1200" baseline="0" dirty="0">
                <a:solidFill>
                  <a:schemeClr val="tx1"/>
                </a:solidFill>
                <a:latin typeface="Arial" charset="0"/>
                <a:ea typeface="+mn-ea"/>
                <a:cs typeface="+mn-cs"/>
              </a:rPr>
              <a:t>how it is administered: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 providers need to keep track of the number of surveys distributed and provide this information to the state CCP evaluation coordinator.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 crisis counselor must be invested in the process and emphasize the importance of the process to the participant. Participants must be convinced that the survey is a serious endeavor. It is their opportunity to identify needs and rate how well the program is meeting those needs. </a:t>
            </a:r>
          </a:p>
        </p:txBody>
      </p:sp>
    </p:spTree>
    <p:extLst>
      <p:ext uri="{BB962C8B-B14F-4D97-AF65-F5344CB8AC3E}">
        <p14:creationId xmlns:p14="http://schemas.microsoft.com/office/powerpoint/2010/main" val="300426952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marL="0" marR="0" lvl="0" indent="0" algn="r" defTabSz="922338" rtl="0" eaLnBrk="1" fontAlgn="base" latinLnBrk="0" hangingPunct="1">
              <a:lnSpc>
                <a:spcPct val="100000"/>
              </a:lnSpc>
              <a:spcBef>
                <a:spcPct val="0"/>
              </a:spcBef>
              <a:spcAft>
                <a:spcPct val="0"/>
              </a:spcAft>
              <a:buClrTx/>
              <a:buSzTx/>
              <a:buFontTx/>
              <a:buNone/>
              <a:tabLst/>
              <a:defRPr/>
            </a:pPr>
            <a:fld id="{DA7E828C-F2DE-46F8-8B5A-C721EBE3278A}" type="slidenum">
              <a:rPr kumimoji="0" lang="en-US" sz="11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2338" rtl="0" eaLnBrk="1" fontAlgn="base" latinLnBrk="0" hangingPunct="1">
                <a:lnSpc>
                  <a:spcPct val="100000"/>
                </a:lnSpc>
                <a:spcBef>
                  <a:spcPct val="0"/>
                </a:spcBef>
                <a:spcAft>
                  <a:spcPct val="0"/>
                </a:spcAft>
                <a:buClrTx/>
                <a:buSzTx/>
                <a:buFontTx/>
                <a:buNone/>
                <a:tabLst/>
                <a:defRPr/>
              </a:pPr>
              <a:t>71</a:t>
            </a:fld>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61795" name="Rectangle 4"/>
          <p:cNvSpPr>
            <a:spLocks noGrp="1" noRot="1" noChangeAspect="1" noChangeArrowheads="1" noTextEdit="1"/>
          </p:cNvSpPr>
          <p:nvPr>
            <p:ph type="sldImg"/>
          </p:nvPr>
        </p:nvSpPr>
        <p:spPr>
          <a:xfrm>
            <a:off x="892175" y="695325"/>
            <a:ext cx="5126038" cy="2884488"/>
          </a:xfrm>
          <a:ln/>
        </p:spPr>
      </p:sp>
      <p:sp>
        <p:nvSpPr>
          <p:cNvPr id="161796" name="Rectangle 5"/>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Introduce </a:t>
            </a:r>
            <a:r>
              <a:rPr lang="en-US" sz="1100" b="0" i="0" u="none" strike="noStrike" kern="1200" baseline="0" dirty="0">
                <a:solidFill>
                  <a:schemeClr val="tx1"/>
                </a:solidFill>
                <a:latin typeface="Arial" charset="0"/>
                <a:ea typeface="+mn-ea"/>
                <a:cs typeface="+mn-cs"/>
              </a:rPr>
              <a:t>the Service Provider Feedback Form. </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Suggested talking points: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This form collects feedback from crisis counselors who provide direct, face-to-face services and their immediate supervisors (team leaders).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Feedback is collected twice during the CCP, at around 6 and then 12 months after the disaster (typically within the RSP).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Briefly review </a:t>
            </a:r>
            <a:r>
              <a:rPr lang="en-US" sz="1100" b="0" i="0" u="none" strike="noStrike" kern="1200" baseline="0" dirty="0">
                <a:solidFill>
                  <a:schemeClr val="tx1"/>
                </a:solidFill>
                <a:latin typeface="Arial" charset="0"/>
                <a:ea typeface="+mn-ea"/>
                <a:cs typeface="+mn-cs"/>
              </a:rPr>
              <a:t>the sections of the feedback form: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 first section asks staff to evaluate the usefulness of the CCP trainings they have received.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 next section asks staff to evaluate supervision, opportunities for growth, workload, and adequacy of tools provided.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 section that follows is composed of five questions about stress.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 feedback form requires management to include a phone number of someone outside of the chain of supervision whom counselors can call to receive assistance if they are feeling especially stressed.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 final section inquires about demographics and tenure and includes a space to write comments.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Explain </a:t>
            </a:r>
            <a:r>
              <a:rPr lang="en-US" sz="1100" b="0" i="0" u="none" strike="noStrike" kern="1200" baseline="0" dirty="0">
                <a:solidFill>
                  <a:schemeClr val="tx1"/>
                </a:solidFill>
                <a:latin typeface="Arial" charset="0"/>
                <a:ea typeface="+mn-ea"/>
                <a:cs typeface="+mn-cs"/>
              </a:rPr>
              <a:t>how it is administered: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 forms are disseminated by the state CCP evaluation coordinator and in coordination with templates provided by the SAMHSA Disaster Technical Assistance Center (DTAC).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CCP leadership staff should convey the reasons for and importance of the survey, explaining why high response rate matters.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CCP crisis counseling staff complete the forms online. Paper administration is acceptable only when online administration is not possible.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The feedback is anonymous. The crisis counselor’s identity is protected by lack of identifying information, return of the survey to an external evaluator, and aggregation of results.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SAMHSA DTAC will provide the state CCP evaluation coordinator with summary information regarding the results of the survey, but not with the surveys themselves.</a:t>
            </a:r>
          </a:p>
          <a:p>
            <a:r>
              <a:rPr lang="en-US" sz="1100" b="0" i="0" u="none" strike="noStrike" kern="1200" baseline="0" dirty="0">
                <a:solidFill>
                  <a:schemeClr val="tx1"/>
                </a:solidFill>
                <a:latin typeface="Arial" charset="0"/>
                <a:ea typeface="+mn-ea"/>
                <a:cs typeface="+mn-cs"/>
              </a:rPr>
              <a:t>	</a:t>
            </a:r>
          </a:p>
          <a:p>
            <a:pPr eaLnBrk="1" hangingPunct="1"/>
            <a:endParaRPr lang="en-US" dirty="0"/>
          </a:p>
          <a:p>
            <a:pPr eaLnBrk="1" hangingPunct="1"/>
            <a:endParaRPr lang="en-US" dirty="0"/>
          </a:p>
        </p:txBody>
      </p:sp>
    </p:spTree>
    <p:extLst>
      <p:ext uri="{BB962C8B-B14F-4D97-AF65-F5344CB8AC3E}">
        <p14:creationId xmlns:p14="http://schemas.microsoft.com/office/powerpoint/2010/main" val="270287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BF4A9A8B-4A26-4610-B9D9-EAAB6105D402}" type="slidenum">
              <a:rPr lang="en-US" b="0" smtClean="0"/>
              <a:pPr eaLnBrk="1" hangingPunct="1">
                <a:defRPr/>
              </a:pPr>
              <a:t>72</a:t>
            </a:fld>
            <a:endParaRPr lang="en-US" b="0" dirty="0"/>
          </a:p>
        </p:txBody>
      </p:sp>
      <p:sp>
        <p:nvSpPr>
          <p:cNvPr id="163843" name="Rectangle 4"/>
          <p:cNvSpPr>
            <a:spLocks noGrp="1" noRot="1" noChangeAspect="1" noChangeArrowheads="1" noTextEdit="1"/>
          </p:cNvSpPr>
          <p:nvPr>
            <p:ph type="sldImg"/>
          </p:nvPr>
        </p:nvSpPr>
        <p:spPr>
          <a:xfrm>
            <a:off x="892175" y="695325"/>
            <a:ext cx="5126038" cy="2884488"/>
          </a:xfrm>
          <a:ln/>
        </p:spPr>
      </p:sp>
      <p:sp>
        <p:nvSpPr>
          <p:cNvPr id="163844" name="Rectangle 5"/>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Introduce </a:t>
            </a:r>
            <a:r>
              <a:rPr lang="en-US" sz="1100" b="0" i="0" u="none" strike="noStrike" kern="1200" baseline="0" dirty="0">
                <a:solidFill>
                  <a:schemeClr val="tx1"/>
                </a:solidFill>
                <a:latin typeface="Arial" charset="0"/>
                <a:ea typeface="+mn-ea"/>
                <a:cs typeface="+mn-cs"/>
              </a:rPr>
              <a:t>this session by telling participants that stress management is absolutely crucial in a CCP and something that must be carefully attended to during the longer RSP. Although we don’t go into detail on organizational approaches to stress management, programs and program leadership should also be aware of the organization’s ability to mitigate stress (additional information on pages 49–52 of the Participant Workbook).</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The core of a CCP is its staff—the program’s success is directly dependent on staff’s ability to regulate their own stress. Particular care needs to be taken to address and process the effects that work for the CCP can have on the crisis counselor. </a:t>
            </a:r>
          </a:p>
          <a:p>
            <a:pPr eaLnBrk="1" hangingPunct="1"/>
            <a:endParaRPr 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0AC42AB7-FDF6-488B-B4BA-4FC780A4E0B2}" type="slidenum">
              <a:rPr lang="en-US" b="0" smtClean="0"/>
              <a:pPr eaLnBrk="1" hangingPunct="1">
                <a:defRPr/>
              </a:pPr>
              <a:t>73</a:t>
            </a:fld>
            <a:endParaRPr lang="en-US" b="0" dirty="0"/>
          </a:p>
        </p:txBody>
      </p:sp>
      <p:sp>
        <p:nvSpPr>
          <p:cNvPr id="165891" name="Rectangle 4"/>
          <p:cNvSpPr>
            <a:spLocks noGrp="1" noRot="1" noChangeAspect="1" noChangeArrowheads="1" noTextEdit="1"/>
          </p:cNvSpPr>
          <p:nvPr>
            <p:ph type="sldImg"/>
          </p:nvPr>
        </p:nvSpPr>
        <p:spPr>
          <a:xfrm>
            <a:off x="892175" y="695325"/>
            <a:ext cx="5126038" cy="2884488"/>
          </a:xfrm>
          <a:ln/>
        </p:spPr>
      </p:sp>
      <p:sp>
        <p:nvSpPr>
          <p:cNvPr id="165892" name="Rectangle 5"/>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Note </a:t>
            </a:r>
            <a:r>
              <a:rPr lang="en-US" sz="1100" b="0" i="0" u="none" strike="noStrike" kern="1200" baseline="0" dirty="0">
                <a:solidFill>
                  <a:schemeClr val="tx1"/>
                </a:solidFill>
                <a:latin typeface="Arial" charset="0"/>
                <a:ea typeface="+mn-ea"/>
                <a:cs typeface="+mn-cs"/>
              </a:rPr>
              <a:t>that the first step in personal stress management is awareness of what causes you stress.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Review </a:t>
            </a:r>
            <a:r>
              <a:rPr lang="en-US" sz="1100" b="0" i="0" u="none" strike="noStrike" kern="1200" baseline="0" dirty="0">
                <a:solidFill>
                  <a:schemeClr val="tx1"/>
                </a:solidFill>
                <a:latin typeface="Arial" charset="0"/>
                <a:ea typeface="+mn-ea"/>
                <a:cs typeface="+mn-cs"/>
              </a:rPr>
              <a:t>the list of typical stressors.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Tell </a:t>
            </a:r>
            <a:r>
              <a:rPr lang="en-US" sz="1100" b="0" i="0" u="none" strike="noStrike" kern="1200" baseline="0" dirty="0">
                <a:solidFill>
                  <a:schemeClr val="tx1"/>
                </a:solidFill>
                <a:latin typeface="Arial" charset="0"/>
                <a:ea typeface="+mn-ea"/>
                <a:cs typeface="+mn-cs"/>
              </a:rPr>
              <a:t>participants that we’re going to poll them about what causes them stress. 	</a:t>
            </a:r>
          </a:p>
          <a:p>
            <a:pPr eaLnBrk="1" hangingPunct="1"/>
            <a:endParaRPr 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Rot="1" noChangeAspect="1" noChangeArrowheads="1" noTextEdit="1"/>
          </p:cNvSpPr>
          <p:nvPr>
            <p:ph type="sldImg"/>
          </p:nvPr>
        </p:nvSpPr>
        <p:spPr>
          <a:xfrm>
            <a:off x="2622550" y="522288"/>
            <a:ext cx="3860800" cy="2171700"/>
          </a:xfrm>
          <a:ln/>
        </p:spPr>
      </p:sp>
      <p:sp>
        <p:nvSpPr>
          <p:cNvPr id="220163" name="Rectangle 3"/>
          <p:cNvSpPr>
            <a:spLocks noGrp="1" noChangeArrowheads="1"/>
          </p:cNvSpPr>
          <p:nvPr>
            <p:ph type="body" idx="1"/>
          </p:nvPr>
        </p:nvSpPr>
        <p:spPr>
          <a:noFill/>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Arial" charset="0"/>
                <a:ea typeface="+mn-ea"/>
                <a:cs typeface="+mn-cs"/>
              </a:rPr>
              <a:t>Conduct </a:t>
            </a:r>
            <a:r>
              <a:rPr kumimoji="0" lang="en-US" sz="1100" b="0" i="0" u="none" strike="noStrike" kern="1200" cap="none" spc="0" normalizeH="0" baseline="0" noProof="0" dirty="0">
                <a:ln>
                  <a:noFill/>
                </a:ln>
                <a:solidFill>
                  <a:srgbClr val="000000"/>
                </a:solidFill>
                <a:effectLst/>
                <a:uLnTx/>
                <a:uFillTx/>
                <a:latin typeface="Arial" charset="0"/>
                <a:ea typeface="+mn-ea"/>
                <a:cs typeface="+mn-cs"/>
              </a:rPr>
              <a:t>a poll of participants regarding how stressful they find various experiences associated with work for the CCP. If the training is being delivered through Zoom and participants do not have the Zoom application, ask that they type their answers into the chat box.</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Arial" charset="0"/>
                <a:ea typeface="+mn-ea"/>
                <a:cs typeface="+mn-cs"/>
              </a:rPr>
              <a:t>Present and facilitate a discussion </a:t>
            </a:r>
            <a:r>
              <a:rPr kumimoji="0" lang="en-US" sz="1100" b="0" i="0" u="none" strike="noStrike" kern="1200" cap="none" spc="0" normalizeH="0" baseline="0" noProof="0" dirty="0">
                <a:ln>
                  <a:noFill/>
                </a:ln>
                <a:solidFill>
                  <a:srgbClr val="000000"/>
                </a:solidFill>
                <a:effectLst/>
                <a:uLnTx/>
                <a:uFillTx/>
                <a:latin typeface="Arial" charset="0"/>
                <a:ea typeface="+mn-ea"/>
                <a:cs typeface="+mn-cs"/>
              </a:rPr>
              <a:t>about</a:t>
            </a:r>
            <a:r>
              <a:rPr kumimoji="0" lang="en-US" sz="1100" b="1" i="0" u="none" strike="noStrike" kern="1200" cap="none" spc="0" normalizeH="0" baseline="0" noProof="0" dirty="0">
                <a:ln>
                  <a:noFill/>
                </a:ln>
                <a:solidFill>
                  <a:srgbClr val="000000"/>
                </a:solidFill>
                <a:effectLst/>
                <a:uLnTx/>
                <a:uFillTx/>
                <a:latin typeface="Arial" charset="0"/>
                <a:ea typeface="+mn-ea"/>
                <a:cs typeface="+mn-cs"/>
              </a:rPr>
              <a:t> </a:t>
            </a:r>
            <a:r>
              <a:rPr kumimoji="0" lang="en-US" sz="1100" b="0" i="0" u="none" strike="noStrike" kern="1200" cap="none" spc="0" normalizeH="0" baseline="0" noProof="0" dirty="0">
                <a:ln>
                  <a:noFill/>
                </a:ln>
                <a:solidFill>
                  <a:srgbClr val="000000"/>
                </a:solidFill>
                <a:effectLst/>
                <a:uLnTx/>
                <a:uFillTx/>
                <a:latin typeface="Arial" charset="0"/>
                <a:ea typeface="+mn-ea"/>
                <a:cs typeface="+mn-cs"/>
              </a:rPr>
              <a:t>the results.</a:t>
            </a:r>
            <a:r>
              <a:rPr lang="en-US" sz="1100" b="0" i="0" u="none" strike="noStrike" kern="1200" baseline="0" dirty="0">
                <a:solidFill>
                  <a:schemeClr val="tx1"/>
                </a:solidFill>
                <a:latin typeface="Arial" charset="0"/>
                <a:ea typeface="+mn-ea"/>
                <a:cs typeface="+mn-cs"/>
              </a:rPr>
              <a:t> </a:t>
            </a:r>
            <a:r>
              <a:rPr lang="en-US" sz="1100" b="1" i="0" u="none" strike="noStrike" kern="1200" baseline="0" dirty="0">
                <a:solidFill>
                  <a:schemeClr val="tx1"/>
                </a:solidFill>
                <a:latin typeface="Arial" charset="0"/>
                <a:ea typeface="+mn-ea"/>
                <a:cs typeface="+mn-cs"/>
              </a:rPr>
              <a:t>Ask </a:t>
            </a:r>
            <a:r>
              <a:rPr lang="en-US" sz="1100" b="0" i="0" u="none" strike="noStrike" kern="1200" baseline="0" dirty="0">
                <a:solidFill>
                  <a:schemeClr val="tx1"/>
                </a:solidFill>
                <a:latin typeface="Arial" charset="0"/>
                <a:ea typeface="+mn-ea"/>
                <a:cs typeface="+mn-cs"/>
              </a:rPr>
              <a:t>participants:</a:t>
            </a:r>
          </a:p>
          <a:p>
            <a:pPr marL="347663" lvl="1" indent="-233363" eaLnBrk="1" hangingPunct="1"/>
            <a:r>
              <a:rPr lang="en-US" dirty="0"/>
              <a:t>Why particular factors are or are not stressful for them</a:t>
            </a:r>
          </a:p>
          <a:p>
            <a:pPr marL="347663" lvl="1" indent="-233363" eaLnBrk="1" hangingPunct="1"/>
            <a:r>
              <a:rPr lang="en-US" dirty="0"/>
              <a:t>What they do to manage the stress they feel from this experience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80803207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80645F07-B2B3-420E-B27C-0E9198495409}" type="slidenum">
              <a:rPr lang="en-US" b="0" smtClean="0"/>
              <a:pPr eaLnBrk="1" hangingPunct="1">
                <a:defRPr/>
              </a:pPr>
              <a:t>75</a:t>
            </a:fld>
            <a:endParaRPr lang="en-US" b="0" dirty="0"/>
          </a:p>
        </p:txBody>
      </p:sp>
      <p:sp>
        <p:nvSpPr>
          <p:cNvPr id="167939" name="Rectangle 4"/>
          <p:cNvSpPr>
            <a:spLocks noGrp="1" noRot="1" noChangeAspect="1" noChangeArrowheads="1" noTextEdit="1"/>
          </p:cNvSpPr>
          <p:nvPr>
            <p:ph type="sldImg"/>
          </p:nvPr>
        </p:nvSpPr>
        <p:spPr>
          <a:xfrm>
            <a:off x="892175" y="695325"/>
            <a:ext cx="5126038" cy="2884488"/>
          </a:xfrm>
          <a:ln/>
        </p:spPr>
      </p:sp>
      <p:sp>
        <p:nvSpPr>
          <p:cNvPr id="167940" name="Rectangle 5"/>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Review </a:t>
            </a:r>
            <a:r>
              <a:rPr lang="en-US" sz="1100" b="0" i="0" u="none" strike="noStrike" kern="1200" baseline="0" dirty="0">
                <a:solidFill>
                  <a:schemeClr val="tx1"/>
                </a:solidFill>
                <a:latin typeface="Arial" charset="0"/>
                <a:ea typeface="+mn-ea"/>
                <a:cs typeface="+mn-cs"/>
              </a:rPr>
              <a:t>the warning signs of excessive stress. </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Suggested talking points: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As with disaster survivors, assessment of crisis counselors hinges on the question of how much stress is too much.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Disaster workers commonly experience many reactions that have limited impact on performance. However, when many reactions are experienced simultaneously and intensely, functioning is likely to be impaired. Under these circumstances, the worker should take a break from the disaster assignment for a few hours at first, and then longer, if necessary. If normal functioning does not return, the person needs to discontinue the assignment.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Supervision is essential when a disaster worker’s personal coping strategies are wearing thin. </a:t>
            </a:r>
          </a:p>
          <a:p>
            <a:pPr marL="171450" indent="-171450">
              <a:buFont typeface="Arial" panose="020B0604020202020204" pitchFamily="34" charset="0"/>
              <a:buChar char="•"/>
            </a:pPr>
            <a:r>
              <a:rPr lang="en-US" sz="1100" b="0" i="0" u="none" strike="noStrike" kern="1200" baseline="0" dirty="0">
                <a:solidFill>
                  <a:schemeClr val="tx1"/>
                </a:solidFill>
                <a:latin typeface="Arial" charset="0"/>
                <a:ea typeface="+mn-ea"/>
                <a:cs typeface="+mn-cs"/>
              </a:rPr>
              <a:t>Suggestions can be made for stress-reduction activities. Usually, stress symptoms will gradually subside when the worker is no longer in the disaster relief environment. However, if this does not occur, then professional mental health assistance is indicated. </a:t>
            </a:r>
          </a:p>
          <a:p>
            <a:r>
              <a:rPr lang="en-US" sz="1100" b="0" i="0" u="none" strike="noStrike" kern="1200" baseline="0" dirty="0">
                <a:solidFill>
                  <a:schemeClr val="tx1"/>
                </a:solidFill>
                <a:latin typeface="Arial" charset="0"/>
                <a:ea typeface="+mn-ea"/>
                <a:cs typeface="+mn-cs"/>
              </a:rPr>
              <a:t>	</a:t>
            </a:r>
          </a:p>
          <a:p>
            <a:endParaRPr 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5206321C-8915-40CC-8FF0-719C6431205D}" type="slidenum">
              <a:rPr lang="en-US" b="0" smtClean="0"/>
              <a:pPr eaLnBrk="1" hangingPunct="1">
                <a:defRPr/>
              </a:pPr>
              <a:t>76</a:t>
            </a:fld>
            <a:endParaRPr lang="en-US" b="0" dirty="0"/>
          </a:p>
        </p:txBody>
      </p:sp>
      <p:sp>
        <p:nvSpPr>
          <p:cNvPr id="168963" name="Rectangle 2"/>
          <p:cNvSpPr>
            <a:spLocks noGrp="1" noRot="1" noChangeAspect="1" noChangeArrowheads="1" noTextEdit="1"/>
          </p:cNvSpPr>
          <p:nvPr>
            <p:ph type="sldImg"/>
          </p:nvPr>
        </p:nvSpPr>
        <p:spPr>
          <a:xfrm>
            <a:off x="892175" y="695325"/>
            <a:ext cx="5126038" cy="2884488"/>
          </a:xfrm>
          <a:ln/>
        </p:spPr>
      </p:sp>
      <p:sp>
        <p:nvSpPr>
          <p:cNvPr id="168964" name="Rectangle 3"/>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Have </a:t>
            </a:r>
            <a:r>
              <a:rPr lang="en-US" sz="1100" b="0" i="0" u="none" strike="noStrike" kern="1200" baseline="0" dirty="0">
                <a:solidFill>
                  <a:schemeClr val="tx1"/>
                </a:solidFill>
                <a:latin typeface="Arial" charset="0"/>
                <a:ea typeface="+mn-ea"/>
                <a:cs typeface="+mn-cs"/>
              </a:rPr>
              <a:t>participants fill out the checklist for warning signs of excessive stress and the stress management plan worksheet. </a:t>
            </a:r>
          </a:p>
          <a:p>
            <a:endParaRPr lang="en-US" sz="1100" b="0" i="0" u="none" strike="noStrike" kern="1200" baseline="0" dirty="0">
              <a:solidFill>
                <a:schemeClr val="tx1"/>
              </a:solidFill>
              <a:latin typeface="Arial" charset="0"/>
              <a:ea typeface="+mn-ea"/>
              <a:cs typeface="+mn-cs"/>
            </a:endParaRPr>
          </a:p>
          <a:p>
            <a:r>
              <a:rPr lang="en-US" sz="1100" b="0" i="0" u="none" strike="noStrike" kern="1200" baseline="0" dirty="0">
                <a:solidFill>
                  <a:schemeClr val="tx1"/>
                </a:solidFill>
                <a:latin typeface="Arial" charset="0"/>
                <a:ea typeface="+mn-ea"/>
                <a:cs typeface="+mn-cs"/>
              </a:rPr>
              <a:t>After they have done so, </a:t>
            </a:r>
            <a:r>
              <a:rPr lang="en-US" sz="1100" b="1" i="0" u="none" strike="noStrike" kern="1200" baseline="0" dirty="0">
                <a:solidFill>
                  <a:schemeClr val="tx1"/>
                </a:solidFill>
                <a:latin typeface="Arial" charset="0"/>
                <a:ea typeface="+mn-ea"/>
                <a:cs typeface="+mn-cs"/>
              </a:rPr>
              <a:t>facilitate</a:t>
            </a:r>
            <a:r>
              <a:rPr lang="en-US" sz="1100" b="0" i="0" u="none" strike="noStrike" kern="1200" baseline="0" dirty="0">
                <a:solidFill>
                  <a:schemeClr val="tx1"/>
                </a:solidFill>
                <a:latin typeface="Arial" charset="0"/>
                <a:ea typeface="+mn-ea"/>
                <a:cs typeface="+mn-cs"/>
              </a:rPr>
              <a:t> a brief discussion of positive steps they will take to manage their individual stress level. </a:t>
            </a:r>
          </a:p>
          <a:p>
            <a:endParaRPr lang="en-US" sz="1100" b="0" i="0" u="none" strike="noStrike" kern="1200" baseline="0" dirty="0">
              <a:solidFill>
                <a:schemeClr val="tx1"/>
              </a:solidFill>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tab pos="228600" algn="l"/>
                <a:tab pos="457200" algn="l"/>
                <a:tab pos="685800" algn="l"/>
                <a:tab pos="914400" algn="l"/>
              </a:tabLst>
              <a:defRPr/>
            </a:pPr>
            <a:r>
              <a:rPr lang="en-US" sz="1100" b="1" i="0" u="none" strike="noStrike" kern="1200" baseline="0" dirty="0">
                <a:solidFill>
                  <a:schemeClr val="tx1"/>
                </a:solidFill>
                <a:latin typeface="Arial" charset="0"/>
                <a:ea typeface="+mn-ea"/>
                <a:cs typeface="+mn-cs"/>
              </a:rPr>
              <a:t>Trainer Note: </a:t>
            </a:r>
            <a:r>
              <a:rPr lang="en-US" sz="1100" b="0" i="0" u="none" strike="noStrike" kern="1200" baseline="0" dirty="0">
                <a:solidFill>
                  <a:schemeClr val="tx1"/>
                </a:solidFill>
                <a:latin typeface="Arial" charset="0"/>
                <a:ea typeface="+mn-ea"/>
                <a:cs typeface="+mn-cs"/>
              </a:rPr>
              <a:t>One resource that may be helpful is the video Stress Management Techniques, Healthy Coping Strategies, Breathing Exercise, which you can access at https://www.youtube.com/watch?v=IqpCCnmwNVY&amp;feature=youtu.be. At about 5 minutes and 30 seconds into the 8-minute video, you can view a demonstration of a breathing exercise for relaxation.</a:t>
            </a:r>
          </a:p>
          <a:p>
            <a:endParaRPr lang="en-US" sz="1100" b="0" i="0" u="none" strike="noStrike" kern="1200" baseline="0" dirty="0">
              <a:solidFill>
                <a:schemeClr val="tx1"/>
              </a:solidFill>
              <a:latin typeface="Arial" charset="0"/>
              <a:ea typeface="+mn-ea"/>
              <a:cs typeface="+mn-cs"/>
            </a:endParaRPr>
          </a:p>
          <a:p>
            <a:endParaRPr lang="en-US" sz="1100" b="0" i="0" u="none" strike="noStrike" kern="1200" baseline="0" dirty="0">
              <a:solidFill>
                <a:schemeClr val="tx1"/>
              </a:solidFill>
              <a:latin typeface="Arial" charset="0"/>
              <a:ea typeface="+mn-ea"/>
              <a:cs typeface="+mn-cs"/>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p:txBody>
          <a:bodyPr/>
          <a:lstStyle>
            <a:lvl1pPr defTabSz="922338" eaLnBrk="0" hangingPunct="0">
              <a:defRPr b="1">
                <a:solidFill>
                  <a:schemeClr val="tx1"/>
                </a:solidFill>
                <a:latin typeface="Arial" charset="0"/>
              </a:defRPr>
            </a:lvl1pPr>
            <a:lvl2pPr marL="742950" indent="-285750" defTabSz="922338" eaLnBrk="0" hangingPunct="0">
              <a:defRPr b="1">
                <a:solidFill>
                  <a:schemeClr val="tx1"/>
                </a:solidFill>
                <a:latin typeface="Arial" charset="0"/>
              </a:defRPr>
            </a:lvl2pPr>
            <a:lvl3pPr marL="1143000" indent="-228600" defTabSz="922338" eaLnBrk="0" hangingPunct="0">
              <a:defRPr b="1">
                <a:solidFill>
                  <a:schemeClr val="tx1"/>
                </a:solidFill>
                <a:latin typeface="Arial" charset="0"/>
              </a:defRPr>
            </a:lvl3pPr>
            <a:lvl4pPr marL="1600200" indent="-228600" defTabSz="922338" eaLnBrk="0" hangingPunct="0">
              <a:defRPr b="1">
                <a:solidFill>
                  <a:schemeClr val="tx1"/>
                </a:solidFill>
                <a:latin typeface="Arial" charset="0"/>
              </a:defRPr>
            </a:lvl4pPr>
            <a:lvl5pPr marL="2057400" indent="-228600" defTabSz="922338" eaLnBrk="0" hangingPunct="0">
              <a:defRPr b="1">
                <a:solidFill>
                  <a:schemeClr val="tx1"/>
                </a:solidFill>
                <a:latin typeface="Arial" charset="0"/>
              </a:defRPr>
            </a:lvl5pPr>
            <a:lvl6pPr marL="2514600" indent="-228600" defTabSz="922338" eaLnBrk="0" fontAlgn="base" hangingPunct="0">
              <a:spcBef>
                <a:spcPct val="0"/>
              </a:spcBef>
              <a:spcAft>
                <a:spcPct val="0"/>
              </a:spcAft>
              <a:defRPr b="1">
                <a:solidFill>
                  <a:schemeClr val="tx1"/>
                </a:solidFill>
                <a:latin typeface="Arial" charset="0"/>
              </a:defRPr>
            </a:lvl6pPr>
            <a:lvl7pPr marL="2971800" indent="-228600" defTabSz="922338" eaLnBrk="0" fontAlgn="base" hangingPunct="0">
              <a:spcBef>
                <a:spcPct val="0"/>
              </a:spcBef>
              <a:spcAft>
                <a:spcPct val="0"/>
              </a:spcAft>
              <a:defRPr b="1">
                <a:solidFill>
                  <a:schemeClr val="tx1"/>
                </a:solidFill>
                <a:latin typeface="Arial" charset="0"/>
              </a:defRPr>
            </a:lvl7pPr>
            <a:lvl8pPr marL="3429000" indent="-228600" defTabSz="922338" eaLnBrk="0" fontAlgn="base" hangingPunct="0">
              <a:spcBef>
                <a:spcPct val="0"/>
              </a:spcBef>
              <a:spcAft>
                <a:spcPct val="0"/>
              </a:spcAft>
              <a:defRPr b="1">
                <a:solidFill>
                  <a:schemeClr val="tx1"/>
                </a:solidFill>
                <a:latin typeface="Arial" charset="0"/>
              </a:defRPr>
            </a:lvl8pPr>
            <a:lvl9pPr marL="3886200" indent="-228600" defTabSz="922338" eaLnBrk="0" fontAlgn="base" hangingPunct="0">
              <a:spcBef>
                <a:spcPct val="0"/>
              </a:spcBef>
              <a:spcAft>
                <a:spcPct val="0"/>
              </a:spcAft>
              <a:defRPr b="1">
                <a:solidFill>
                  <a:schemeClr val="tx1"/>
                </a:solidFill>
                <a:latin typeface="Arial" charset="0"/>
              </a:defRPr>
            </a:lvl9pPr>
          </a:lstStyle>
          <a:p>
            <a:pPr eaLnBrk="1" hangingPunct="1">
              <a:defRPr/>
            </a:pPr>
            <a:fld id="{A337EB65-3FC7-4B09-9E11-589D7A939799}" type="slidenum">
              <a:rPr lang="en-US" b="0" smtClean="0"/>
              <a:pPr eaLnBrk="1" hangingPunct="1">
                <a:defRPr/>
              </a:pPr>
              <a:t>77</a:t>
            </a:fld>
            <a:endParaRPr lang="en-US" b="0" dirty="0"/>
          </a:p>
        </p:txBody>
      </p:sp>
      <p:sp>
        <p:nvSpPr>
          <p:cNvPr id="177155" name="Rectangle 2"/>
          <p:cNvSpPr>
            <a:spLocks noGrp="1" noRot="1" noChangeAspect="1" noChangeArrowheads="1" noTextEdit="1"/>
          </p:cNvSpPr>
          <p:nvPr>
            <p:ph type="sldImg"/>
          </p:nvPr>
        </p:nvSpPr>
        <p:spPr>
          <a:xfrm>
            <a:off x="892175" y="695325"/>
            <a:ext cx="5126038" cy="2884488"/>
          </a:xfrm>
          <a:ln/>
        </p:spPr>
      </p:sp>
      <p:sp>
        <p:nvSpPr>
          <p:cNvPr id="177156" name="Rectangle 3"/>
          <p:cNvSpPr>
            <a:spLocks noGrp="1" noChangeArrowheads="1"/>
          </p:cNvSpPr>
          <p:nvPr>
            <p:ph type="body" idx="1"/>
          </p:nvPr>
        </p:nvSpPr>
        <p:spPr>
          <a:noFill/>
        </p:spPr>
        <p:txBody>
          <a:bodyPr/>
          <a:lstStyle/>
          <a:p>
            <a:r>
              <a:rPr lang="en-US" sz="1100" b="1" i="0" u="none" strike="noStrike" kern="1200" baseline="0" dirty="0">
                <a:solidFill>
                  <a:schemeClr val="tx1"/>
                </a:solidFill>
                <a:latin typeface="Arial" charset="0"/>
                <a:ea typeface="+mn-ea"/>
                <a:cs typeface="+mn-cs"/>
              </a:rPr>
              <a:t>Thank </a:t>
            </a:r>
            <a:r>
              <a:rPr lang="en-US" sz="1100" b="0" i="0" u="none" strike="noStrike" kern="1200" baseline="0" dirty="0">
                <a:solidFill>
                  <a:schemeClr val="tx1"/>
                </a:solidFill>
                <a:latin typeface="Arial" charset="0"/>
                <a:ea typeface="+mn-ea"/>
                <a:cs typeface="+mn-cs"/>
              </a:rPr>
              <a:t>participants for their effort and creativity. </a:t>
            </a:r>
          </a:p>
          <a:p>
            <a:endParaRPr lang="en-US" sz="1100" b="0" i="0" u="none" strike="noStrike" kern="1200" baseline="0" dirty="0">
              <a:solidFill>
                <a:schemeClr val="tx1"/>
              </a:solidFill>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srgbClr val="FFFFFF"/>
                </a:solidFill>
                <a:effectLst/>
                <a:uLnTx/>
                <a:uFillTx/>
                <a:latin typeface="Arial" charset="0"/>
                <a:ea typeface="+mn-ea"/>
                <a:cs typeface="+mn-cs"/>
              </a:rPr>
              <a:t>Training Evaluation Survey: </a:t>
            </a:r>
            <a:r>
              <a:rPr kumimoji="0" lang="en-US" sz="2500" b="0" i="0" u="none" strike="noStrike" kern="1200" cap="none" spc="0" normalizeH="0" baseline="0" noProof="0" dirty="0">
                <a:ln>
                  <a:noFill/>
                </a:ln>
                <a:solidFill>
                  <a:srgbClr val="FFFFFF"/>
                </a:solidFill>
                <a:effectLst/>
                <a:uLnTx/>
                <a:uFillTx/>
                <a:latin typeface="Arial" charset="0"/>
                <a:ea typeface="+mn-ea"/>
                <a:cs typeface="+mn-cs"/>
                <a:hlinkClick r:id="rId3">
                  <a:extLst>
                    <a:ext uri="{A12FA001-AC4F-418D-AE19-62706E023703}">
                      <ahyp:hlinkClr xmlns:ahyp="http://schemas.microsoft.com/office/drawing/2018/hyperlinkcolor" xmlns="" val="tx"/>
                    </a:ext>
                  </a:extLst>
                </a:hlinkClick>
              </a:rPr>
              <a:t>https://bit.ly/3bjs76M</a:t>
            </a:r>
            <a:r>
              <a:rPr kumimoji="0" lang="en-US" sz="2500" b="0" i="0" u="none" strike="noStrike" kern="1200" cap="none" spc="0" normalizeH="0" baseline="0" noProof="0" dirty="0">
                <a:ln>
                  <a:noFill/>
                </a:ln>
                <a:solidFill>
                  <a:srgbClr val="FFFFFF"/>
                </a:solidFill>
                <a:effectLst/>
                <a:uLnTx/>
                <a:uFillTx/>
                <a:latin typeface="Arial" charset="0"/>
                <a:ea typeface="+mn-ea"/>
                <a:cs typeface="+mn-cs"/>
              </a:rPr>
              <a:t> </a:t>
            </a:r>
          </a:p>
          <a:p>
            <a:endParaRPr lang="en-US" sz="1100" b="0" i="0" u="none" strike="noStrike" kern="1200" baseline="0" dirty="0">
              <a:solidFill>
                <a:schemeClr val="tx1"/>
              </a:solidFill>
              <a:latin typeface="Arial" charset="0"/>
              <a:ea typeface="+mn-ea"/>
              <a:cs typeface="+mn-cs"/>
            </a:endParaRPr>
          </a:p>
          <a:p>
            <a:r>
              <a:rPr lang="en-US" sz="1100" b="1" i="0" u="none" strike="noStrike" kern="1200" baseline="0" dirty="0">
                <a:solidFill>
                  <a:schemeClr val="tx1"/>
                </a:solidFill>
                <a:latin typeface="Arial" charset="0"/>
                <a:ea typeface="+mn-ea"/>
                <a:cs typeface="+mn-cs"/>
              </a:rPr>
              <a:t>Invite </a:t>
            </a:r>
            <a:r>
              <a:rPr lang="en-US" sz="1100" b="0" i="0" u="none" strike="noStrike" kern="1200" baseline="0" dirty="0">
                <a:solidFill>
                  <a:schemeClr val="tx1"/>
                </a:solidFill>
                <a:latin typeface="Arial" charset="0"/>
                <a:ea typeface="+mn-ea"/>
                <a:cs typeface="+mn-cs"/>
              </a:rPr>
              <a:t>the program leadership to make any closing remarks.</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a:xfrm>
            <a:off x="757881" y="185738"/>
            <a:ext cx="4337050" cy="692150"/>
          </a:xfrm>
        </p:spPr>
        <p:txBody>
          <a:bodyPr>
            <a:normAutofit/>
          </a:bodyPr>
          <a:lstStyle>
            <a:lvl1pPr>
              <a:defRPr sz="3600" b="0">
                <a:solidFill>
                  <a:schemeClr val="bg1"/>
                </a:solidFill>
                <a:latin typeface="Arial" panose="020B0604020202020204" pitchFamily="34" charset="0"/>
                <a:ea typeface="Yu Gothic Medium" panose="020B0500000000000000" pitchFamily="34" charset="-128"/>
                <a:cs typeface="Arial" panose="020B0604020202020204" pitchFamily="34" charset="0"/>
              </a:defRPr>
            </a:lvl1pPr>
          </a:lstStyle>
          <a:p>
            <a:pPr lvl="0"/>
            <a:r>
              <a:rPr lang="en-US" dirty="0"/>
              <a:t>Click to edit Master text styles</a:t>
            </a:r>
          </a:p>
        </p:txBody>
      </p:sp>
    </p:spTree>
    <p:extLst>
      <p:ext uri="{BB962C8B-B14F-4D97-AF65-F5344CB8AC3E}">
        <p14:creationId xmlns:p14="http://schemas.microsoft.com/office/powerpoint/2010/main" val="42749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7326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072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6490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0868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4603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2292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413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5070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3682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93388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2469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B40DF-FF07-2542-BA11-BFC8D4CD72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371BCF-B9BD-5948-86E8-7625234B876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3F3EC70-3114-BE42-A4F2-8F173F9917A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822713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262685"/>
            <a:ext cx="5384800" cy="486347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262685"/>
            <a:ext cx="5384800" cy="486347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Slide Number Placeholder 13">
            <a:extLst>
              <a:ext uri="{FF2B5EF4-FFF2-40B4-BE49-F238E27FC236}">
                <a16:creationId xmlns:a16="http://schemas.microsoft.com/office/drawing/2014/main" id="{C8D6310A-7476-4D83-A7F8-71D8505B5D47}"/>
              </a:ext>
            </a:extLst>
          </p:cNvPr>
          <p:cNvSpPr>
            <a:spLocks noGrp="1"/>
          </p:cNvSpPr>
          <p:nvPr>
            <p:ph type="sldNum" sz="quarter" idx="10"/>
          </p:nvPr>
        </p:nvSpPr>
        <p:spPr/>
        <p:txBody>
          <a:bodyPr/>
          <a:lstStyle/>
          <a:p>
            <a:fld id="{D07D4089-40B5-457D-927F-16367A53BB79}" type="slidenum">
              <a:rPr lang="en-US" smtClean="0"/>
              <a:pPr/>
              <a:t>‹#›</a:t>
            </a:fld>
            <a:endParaRPr lang="en-US" dirty="0"/>
          </a:p>
        </p:txBody>
      </p:sp>
      <p:sp>
        <p:nvSpPr>
          <p:cNvPr id="15" name="Title 14">
            <a:extLst>
              <a:ext uri="{FF2B5EF4-FFF2-40B4-BE49-F238E27FC236}">
                <a16:creationId xmlns:a16="http://schemas.microsoft.com/office/drawing/2014/main" id="{3A87C2D1-50D6-4300-B47B-7C1BC33BBC7B}"/>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4970542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262685"/>
            <a:ext cx="10972800" cy="486347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Slide Number Placeholder 22">
            <a:extLst>
              <a:ext uri="{FF2B5EF4-FFF2-40B4-BE49-F238E27FC236}">
                <a16:creationId xmlns:a16="http://schemas.microsoft.com/office/drawing/2014/main" id="{80ED1A56-7323-4FB6-8ACF-1DE99B8B8BFE}"/>
              </a:ext>
            </a:extLst>
          </p:cNvPr>
          <p:cNvSpPr>
            <a:spLocks noGrp="1"/>
          </p:cNvSpPr>
          <p:nvPr>
            <p:ph type="sldNum" sz="quarter" idx="10"/>
          </p:nvPr>
        </p:nvSpPr>
        <p:spPr/>
        <p:txBody>
          <a:bodyPr/>
          <a:lstStyle/>
          <a:p>
            <a:fld id="{D07D4089-40B5-457D-927F-16367A53BB79}" type="slidenum">
              <a:rPr lang="en-US" smtClean="0"/>
              <a:pPr/>
              <a:t>‹#›</a:t>
            </a:fld>
            <a:endParaRPr lang="en-US" dirty="0"/>
          </a:p>
        </p:txBody>
      </p:sp>
      <p:sp>
        <p:nvSpPr>
          <p:cNvPr id="26" name="Title 25">
            <a:extLst>
              <a:ext uri="{FF2B5EF4-FFF2-40B4-BE49-F238E27FC236}">
                <a16:creationId xmlns:a16="http://schemas.microsoft.com/office/drawing/2014/main" id="{BAA7C934-AF63-4AE4-9879-7DC885F56CE6}"/>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4386502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Title Slide">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625944" y="6400802"/>
            <a:ext cx="381001" cy="242297"/>
          </a:xfrm>
          <a:prstGeom prst="rect">
            <a:avLst/>
          </a:prstGeom>
        </p:spPr>
        <p:txBody>
          <a:bodyPr/>
          <a:lstStyle/>
          <a:p>
            <a:fld id="{5BB70634-301B-42C9-9E96-417291180561}" type="slidenum">
              <a:rPr lang="en-US" smtClean="0"/>
              <a:t>‹#›</a:t>
            </a:fld>
            <a:endParaRPr lang="en-US" dirty="0"/>
          </a:p>
        </p:txBody>
      </p:sp>
    </p:spTree>
    <p:extLst>
      <p:ext uri="{BB962C8B-B14F-4D97-AF65-F5344CB8AC3E}">
        <p14:creationId xmlns:p14="http://schemas.microsoft.com/office/powerpoint/2010/main" val="29385183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262685"/>
            <a:ext cx="10972800" cy="486347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8" name="Picture 17" descr="12652_SAMHSA_LogoRedesign_FINAL.png">
            <a:extLst>
              <a:ext uri="{FF2B5EF4-FFF2-40B4-BE49-F238E27FC236}">
                <a16:creationId xmlns:a16="http://schemas.microsoft.com/office/drawing/2014/main" id="{DFC9F5BC-EEB5-4B67-9BEF-C5850425A5C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92821" y="6273456"/>
            <a:ext cx="1989580" cy="530912"/>
          </a:xfrm>
          <a:prstGeom prst="rect">
            <a:avLst/>
          </a:prstGeom>
        </p:spPr>
      </p:pic>
      <p:sp>
        <p:nvSpPr>
          <p:cNvPr id="23" name="Slide Number Placeholder 22">
            <a:extLst>
              <a:ext uri="{FF2B5EF4-FFF2-40B4-BE49-F238E27FC236}">
                <a16:creationId xmlns:a16="http://schemas.microsoft.com/office/drawing/2014/main" id="{80ED1A56-7323-4FB6-8ACF-1DE99B8B8BFE}"/>
              </a:ext>
            </a:extLst>
          </p:cNvPr>
          <p:cNvSpPr>
            <a:spLocks noGrp="1"/>
          </p:cNvSpPr>
          <p:nvPr>
            <p:ph type="sldNum" sz="quarter" idx="10"/>
          </p:nvPr>
        </p:nvSpPr>
        <p:spPr/>
        <p:txBody>
          <a:bodyPr/>
          <a:lstStyle/>
          <a:p>
            <a:fld id="{D07D4089-40B5-457D-927F-16367A53BB79}" type="slidenum">
              <a:rPr lang="en-US" smtClean="0"/>
              <a:pPr/>
              <a:t>‹#›</a:t>
            </a:fld>
            <a:endParaRPr lang="en-US" dirty="0"/>
          </a:p>
        </p:txBody>
      </p:sp>
      <p:sp>
        <p:nvSpPr>
          <p:cNvPr id="26" name="Title 25">
            <a:extLst>
              <a:ext uri="{FF2B5EF4-FFF2-40B4-BE49-F238E27FC236}">
                <a16:creationId xmlns:a16="http://schemas.microsoft.com/office/drawing/2014/main" id="{BAA7C934-AF63-4AE4-9879-7DC885F56CE6}"/>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8461031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B760B40-FACD-4E2D-820C-A4B85D1187BD}" type="datetimeFigureOut">
              <a:rPr lang="en-US" smtClean="0"/>
              <a:t>9/24/2020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20209A-9A6D-4760-9B68-1127F6A83B31}" type="slidenum">
              <a:rPr lang="en-US" smtClean="0"/>
              <a:t>‹#›</a:t>
            </a:fld>
            <a:endParaRPr lang="en-US" dirty="0"/>
          </a:p>
        </p:txBody>
      </p:sp>
    </p:spTree>
    <p:extLst>
      <p:ext uri="{BB962C8B-B14F-4D97-AF65-F5344CB8AC3E}">
        <p14:creationId xmlns:p14="http://schemas.microsoft.com/office/powerpoint/2010/main" val="28935547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a:buClr>
                <a:srgbClr val="CE3532"/>
              </a:buClr>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B760B40-FACD-4E2D-820C-A4B85D1187BD}" type="datetimeFigureOut">
              <a:rPr lang="en-US" smtClean="0"/>
              <a:t>9/24/2020</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6980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B760B40-FACD-4E2D-820C-A4B85D1187BD}" type="datetimeFigureOut">
              <a:rPr lang="en-US" smtClean="0"/>
              <a:t>9/24/2020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20209A-9A6D-4760-9B68-1127F6A83B31}" type="slidenum">
              <a:rPr lang="en-US" smtClean="0"/>
              <a:t>‹#›</a:t>
            </a:fld>
            <a:endParaRPr lang="en-US" dirty="0"/>
          </a:p>
        </p:txBody>
      </p:sp>
    </p:spTree>
    <p:extLst>
      <p:ext uri="{BB962C8B-B14F-4D97-AF65-F5344CB8AC3E}">
        <p14:creationId xmlns:p14="http://schemas.microsoft.com/office/powerpoint/2010/main" val="17995792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B760B40-FACD-4E2D-820C-A4B85D1187BD}" type="datetimeFigureOut">
              <a:rPr lang="en-US" smtClean="0"/>
              <a:t>9/24/2020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E20209A-9A6D-4760-9B68-1127F6A83B31}" type="slidenum">
              <a:rPr lang="en-US" smtClean="0"/>
              <a:t>‹#›</a:t>
            </a:fld>
            <a:endParaRPr lang="en-US" dirty="0"/>
          </a:p>
        </p:txBody>
      </p:sp>
    </p:spTree>
    <p:extLst>
      <p:ext uri="{BB962C8B-B14F-4D97-AF65-F5344CB8AC3E}">
        <p14:creationId xmlns:p14="http://schemas.microsoft.com/office/powerpoint/2010/main" val="4997551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B760B40-FACD-4E2D-820C-A4B85D1187BD}" type="datetimeFigureOut">
              <a:rPr lang="en-US" smtClean="0"/>
              <a:t>9/24/2020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E20209A-9A6D-4760-9B68-1127F6A83B31}" type="slidenum">
              <a:rPr lang="en-US" smtClean="0"/>
              <a:t>‹#›</a:t>
            </a:fld>
            <a:endParaRPr lang="en-US" dirty="0"/>
          </a:p>
        </p:txBody>
      </p:sp>
    </p:spTree>
    <p:extLst>
      <p:ext uri="{BB962C8B-B14F-4D97-AF65-F5344CB8AC3E}">
        <p14:creationId xmlns:p14="http://schemas.microsoft.com/office/powerpoint/2010/main" val="33055014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B760B40-FACD-4E2D-820C-A4B85D1187BD}" type="datetimeFigureOut">
              <a:rPr lang="en-US" smtClean="0"/>
              <a:t>9/24/2020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E20209A-9A6D-4760-9B68-1127F6A83B31}" type="slidenum">
              <a:rPr lang="en-US" smtClean="0"/>
              <a:t>‹#›</a:t>
            </a:fld>
            <a:endParaRPr lang="en-US" dirty="0"/>
          </a:p>
        </p:txBody>
      </p:sp>
    </p:spTree>
    <p:extLst>
      <p:ext uri="{BB962C8B-B14F-4D97-AF65-F5344CB8AC3E}">
        <p14:creationId xmlns:p14="http://schemas.microsoft.com/office/powerpoint/2010/main" val="8800776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760B40-FACD-4E2D-820C-A4B85D1187BD}" type="datetimeFigureOut">
              <a:rPr lang="en-US" smtClean="0"/>
              <a:t>9/24/2020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E20209A-9A6D-4760-9B68-1127F6A83B31}" type="slidenum">
              <a:rPr lang="en-US" smtClean="0"/>
              <a:t>‹#›</a:t>
            </a:fld>
            <a:endParaRPr lang="en-US" dirty="0"/>
          </a:p>
        </p:txBody>
      </p:sp>
    </p:spTree>
    <p:extLst>
      <p:ext uri="{BB962C8B-B14F-4D97-AF65-F5344CB8AC3E}">
        <p14:creationId xmlns:p14="http://schemas.microsoft.com/office/powerpoint/2010/main" val="11137755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B760B40-FACD-4E2D-820C-A4B85D1187BD}" type="datetimeFigureOut">
              <a:rPr lang="en-US" smtClean="0"/>
              <a:t>9/24/2020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E20209A-9A6D-4760-9B68-1127F6A83B31}" type="slidenum">
              <a:rPr lang="en-US" smtClean="0"/>
              <a:t>‹#›</a:t>
            </a:fld>
            <a:endParaRPr lang="en-US" dirty="0"/>
          </a:p>
        </p:txBody>
      </p:sp>
    </p:spTree>
    <p:extLst>
      <p:ext uri="{BB962C8B-B14F-4D97-AF65-F5344CB8AC3E}">
        <p14:creationId xmlns:p14="http://schemas.microsoft.com/office/powerpoint/2010/main" val="20993897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B760B40-FACD-4E2D-820C-A4B85D1187BD}" type="datetimeFigureOut">
              <a:rPr lang="en-US" smtClean="0"/>
              <a:t>9/24/2020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E20209A-9A6D-4760-9B68-1127F6A83B31}" type="slidenum">
              <a:rPr lang="en-US" smtClean="0"/>
              <a:t>‹#›</a:t>
            </a:fld>
            <a:endParaRPr lang="en-US" dirty="0"/>
          </a:p>
        </p:txBody>
      </p:sp>
    </p:spTree>
    <p:extLst>
      <p:ext uri="{BB962C8B-B14F-4D97-AF65-F5344CB8AC3E}">
        <p14:creationId xmlns:p14="http://schemas.microsoft.com/office/powerpoint/2010/main" val="36954545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760B40-FACD-4E2D-820C-A4B85D1187BD}" type="datetimeFigureOut">
              <a:rPr lang="en-US" smtClean="0"/>
              <a:t>9/24/2020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20209A-9A6D-4760-9B68-1127F6A83B31}" type="slidenum">
              <a:rPr lang="en-US" smtClean="0"/>
              <a:t>‹#›</a:t>
            </a:fld>
            <a:endParaRPr lang="en-US" dirty="0"/>
          </a:p>
        </p:txBody>
      </p:sp>
    </p:spTree>
    <p:extLst>
      <p:ext uri="{BB962C8B-B14F-4D97-AF65-F5344CB8AC3E}">
        <p14:creationId xmlns:p14="http://schemas.microsoft.com/office/powerpoint/2010/main" val="34655989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760B40-FACD-4E2D-820C-A4B85D1187BD}" type="datetimeFigureOut">
              <a:rPr lang="en-US" smtClean="0"/>
              <a:t>9/24/2020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20209A-9A6D-4760-9B68-1127F6A83B31}" type="slidenum">
              <a:rPr lang="en-US" smtClean="0"/>
              <a:t>‹#›</a:t>
            </a:fld>
            <a:endParaRPr lang="en-US" dirty="0"/>
          </a:p>
        </p:txBody>
      </p:sp>
    </p:spTree>
    <p:extLst>
      <p:ext uri="{BB962C8B-B14F-4D97-AF65-F5344CB8AC3E}">
        <p14:creationId xmlns:p14="http://schemas.microsoft.com/office/powerpoint/2010/main" val="31155253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7"/>
          <p:cNvSpPr>
            <a:spLocks noGrp="1" noChangeArrowheads="1"/>
          </p:cNvSpPr>
          <p:nvPr>
            <p:ph type="sldNum" sz="quarter" idx="10"/>
          </p:nvPr>
        </p:nvSpPr>
        <p:spPr>
          <a:ln/>
        </p:spPr>
        <p:txBody>
          <a:bodyPr/>
          <a:lstStyle>
            <a:lvl1pPr>
              <a:defRPr/>
            </a:lvl1pPr>
          </a:lstStyle>
          <a:p>
            <a:pPr>
              <a:defRPr/>
            </a:pPr>
            <a:fld id="{75B6D405-3B92-4D9B-A1C0-E27CC229934B}" type="slidenum">
              <a:rPr lang="en-US"/>
              <a:pPr>
                <a:defRPr/>
              </a:pPr>
              <a:t>‹#›</a:t>
            </a:fld>
            <a:endParaRPr lang="en-US" dirty="0"/>
          </a:p>
        </p:txBody>
      </p:sp>
    </p:spTree>
    <p:extLst>
      <p:ext uri="{BB962C8B-B14F-4D97-AF65-F5344CB8AC3E}">
        <p14:creationId xmlns:p14="http://schemas.microsoft.com/office/powerpoint/2010/main" val="5106592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sldNum" sz="quarter" idx="10"/>
          </p:nvPr>
        </p:nvSpPr>
        <p:spPr>
          <a:ln/>
        </p:spPr>
        <p:txBody>
          <a:bodyPr/>
          <a:lstStyle>
            <a:lvl1pPr>
              <a:defRPr/>
            </a:lvl1pPr>
          </a:lstStyle>
          <a:p>
            <a:pPr>
              <a:defRPr/>
            </a:pPr>
            <a:fld id="{7C8D5515-893D-49F7-9346-A6EBE8135E4C}" type="slidenum">
              <a:rPr lang="en-US"/>
              <a:pPr>
                <a:defRPr/>
              </a:pPr>
              <a:t>‹#›</a:t>
            </a:fld>
            <a:endParaRPr lang="en-US" dirty="0"/>
          </a:p>
        </p:txBody>
      </p:sp>
    </p:spTree>
    <p:extLst>
      <p:ext uri="{BB962C8B-B14F-4D97-AF65-F5344CB8AC3E}">
        <p14:creationId xmlns:p14="http://schemas.microsoft.com/office/powerpoint/2010/main" val="27357383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sldNum" sz="quarter" idx="10"/>
          </p:nvPr>
        </p:nvSpPr>
        <p:spPr>
          <a:ln/>
        </p:spPr>
        <p:txBody>
          <a:bodyPr/>
          <a:lstStyle>
            <a:lvl1pPr>
              <a:defRPr/>
            </a:lvl1pPr>
          </a:lstStyle>
          <a:p>
            <a:pPr>
              <a:defRPr/>
            </a:pPr>
            <a:fld id="{6D3BAC4A-E518-4C90-86C0-D286C019A9E9}" type="slidenum">
              <a:rPr lang="en-US"/>
              <a:pPr>
                <a:defRPr/>
              </a:pPr>
              <a:t>‹#›</a:t>
            </a:fld>
            <a:endParaRPr lang="en-US" dirty="0"/>
          </a:p>
        </p:txBody>
      </p:sp>
    </p:spTree>
    <p:extLst>
      <p:ext uri="{BB962C8B-B14F-4D97-AF65-F5344CB8AC3E}">
        <p14:creationId xmlns:p14="http://schemas.microsoft.com/office/powerpoint/2010/main" val="26389329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p:cNvSpPr>
            <a:spLocks noGrp="1" noChangeArrowheads="1"/>
          </p:cNvSpPr>
          <p:nvPr>
            <p:ph type="sldNum" sz="quarter" idx="10"/>
          </p:nvPr>
        </p:nvSpPr>
        <p:spPr>
          <a:ln/>
        </p:spPr>
        <p:txBody>
          <a:bodyPr/>
          <a:lstStyle>
            <a:lvl1pPr>
              <a:defRPr/>
            </a:lvl1pPr>
          </a:lstStyle>
          <a:p>
            <a:pPr>
              <a:defRPr/>
            </a:pPr>
            <a:fld id="{89404950-90B3-4646-A9B0-405E8E3259FD}" type="slidenum">
              <a:rPr lang="en-US"/>
              <a:pPr>
                <a:defRPr/>
              </a:pPr>
              <a:t>‹#›</a:t>
            </a:fld>
            <a:endParaRPr lang="en-US" dirty="0"/>
          </a:p>
        </p:txBody>
      </p:sp>
    </p:spTree>
    <p:extLst>
      <p:ext uri="{BB962C8B-B14F-4D97-AF65-F5344CB8AC3E}">
        <p14:creationId xmlns:p14="http://schemas.microsoft.com/office/powerpoint/2010/main" val="14767388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800" y="1981200"/>
            <a:ext cx="51816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1816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0"/>
          </p:nvPr>
        </p:nvSpPr>
        <p:spPr>
          <a:ln/>
        </p:spPr>
        <p:txBody>
          <a:bodyPr/>
          <a:lstStyle>
            <a:lvl1pPr>
              <a:defRPr/>
            </a:lvl1pPr>
          </a:lstStyle>
          <a:p>
            <a:pPr>
              <a:defRPr/>
            </a:pPr>
            <a:fld id="{CC287B5D-0A87-487D-A532-5615BEAD27A8}" type="slidenum">
              <a:rPr lang="en-US"/>
              <a:pPr>
                <a:defRPr/>
              </a:pPr>
              <a:t>‹#›</a:t>
            </a:fld>
            <a:endParaRPr lang="en-US" dirty="0"/>
          </a:p>
        </p:txBody>
      </p:sp>
    </p:spTree>
    <p:extLst>
      <p:ext uri="{BB962C8B-B14F-4D97-AF65-F5344CB8AC3E}">
        <p14:creationId xmlns:p14="http://schemas.microsoft.com/office/powerpoint/2010/main" val="21697783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
          <p:cNvSpPr>
            <a:spLocks noGrp="1" noChangeArrowheads="1"/>
          </p:cNvSpPr>
          <p:nvPr>
            <p:ph type="sldNum" sz="quarter" idx="10"/>
          </p:nvPr>
        </p:nvSpPr>
        <p:spPr>
          <a:ln/>
        </p:spPr>
        <p:txBody>
          <a:bodyPr/>
          <a:lstStyle>
            <a:lvl1pPr>
              <a:defRPr/>
            </a:lvl1pPr>
          </a:lstStyle>
          <a:p>
            <a:pPr>
              <a:defRPr/>
            </a:pPr>
            <a:fld id="{28AED203-49C7-44F0-9B3C-01B7931B13D3}" type="slidenum">
              <a:rPr lang="en-US"/>
              <a:pPr>
                <a:defRPr/>
              </a:pPr>
              <a:t>‹#›</a:t>
            </a:fld>
            <a:endParaRPr lang="en-US" dirty="0"/>
          </a:p>
        </p:txBody>
      </p:sp>
    </p:spTree>
    <p:extLst>
      <p:ext uri="{BB962C8B-B14F-4D97-AF65-F5344CB8AC3E}">
        <p14:creationId xmlns:p14="http://schemas.microsoft.com/office/powerpoint/2010/main" val="26089677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p:cNvSpPr>
            <a:spLocks noGrp="1" noChangeArrowheads="1"/>
          </p:cNvSpPr>
          <p:nvPr>
            <p:ph type="sldNum" sz="quarter" idx="10"/>
          </p:nvPr>
        </p:nvSpPr>
        <p:spPr>
          <a:ln/>
        </p:spPr>
        <p:txBody>
          <a:bodyPr/>
          <a:lstStyle>
            <a:lvl1pPr>
              <a:defRPr/>
            </a:lvl1pPr>
          </a:lstStyle>
          <a:p>
            <a:pPr>
              <a:defRPr/>
            </a:pPr>
            <a:fld id="{92154DA5-EDA8-42AB-8C7D-19997E12EF77}" type="slidenum">
              <a:rPr lang="en-US"/>
              <a:pPr>
                <a:defRPr/>
              </a:pPr>
              <a:t>‹#›</a:t>
            </a:fld>
            <a:endParaRPr lang="en-US" dirty="0"/>
          </a:p>
        </p:txBody>
      </p:sp>
    </p:spTree>
    <p:extLst>
      <p:ext uri="{BB962C8B-B14F-4D97-AF65-F5344CB8AC3E}">
        <p14:creationId xmlns:p14="http://schemas.microsoft.com/office/powerpoint/2010/main" val="25844938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pPr>
              <a:defRPr/>
            </a:pPr>
            <a:fld id="{25881451-3D64-4349-B644-0179B376D782}" type="slidenum">
              <a:rPr lang="en-US"/>
              <a:pPr>
                <a:defRPr/>
              </a:pPr>
              <a:t>‹#›</a:t>
            </a:fld>
            <a:endParaRPr lang="en-US" dirty="0"/>
          </a:p>
        </p:txBody>
      </p:sp>
    </p:spTree>
    <p:extLst>
      <p:ext uri="{BB962C8B-B14F-4D97-AF65-F5344CB8AC3E}">
        <p14:creationId xmlns:p14="http://schemas.microsoft.com/office/powerpoint/2010/main" val="8364784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sldNum" sz="quarter" idx="10"/>
          </p:nvPr>
        </p:nvSpPr>
        <p:spPr>
          <a:ln/>
        </p:spPr>
        <p:txBody>
          <a:bodyPr/>
          <a:lstStyle>
            <a:lvl1pPr>
              <a:defRPr/>
            </a:lvl1pPr>
          </a:lstStyle>
          <a:p>
            <a:pPr>
              <a:defRPr/>
            </a:pPr>
            <a:fld id="{C36AF612-174C-457E-B712-8C29F9935596}" type="slidenum">
              <a:rPr lang="en-US"/>
              <a:pPr>
                <a:defRPr/>
              </a:pPr>
              <a:t>‹#›</a:t>
            </a:fld>
            <a:endParaRPr lang="en-US" dirty="0"/>
          </a:p>
        </p:txBody>
      </p:sp>
    </p:spTree>
    <p:extLst>
      <p:ext uri="{BB962C8B-B14F-4D97-AF65-F5344CB8AC3E}">
        <p14:creationId xmlns:p14="http://schemas.microsoft.com/office/powerpoint/2010/main" val="1264451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sldNum" sz="quarter" idx="10"/>
          </p:nvPr>
        </p:nvSpPr>
        <p:spPr>
          <a:ln/>
        </p:spPr>
        <p:txBody>
          <a:bodyPr/>
          <a:lstStyle>
            <a:lvl1pPr>
              <a:defRPr/>
            </a:lvl1pPr>
          </a:lstStyle>
          <a:p>
            <a:pPr>
              <a:defRPr/>
            </a:pPr>
            <a:fld id="{27670FBE-9BF4-4A68-A24D-CE16E20E3009}" type="slidenum">
              <a:rPr lang="en-US"/>
              <a:pPr>
                <a:defRPr/>
              </a:pPr>
              <a:t>‹#›</a:t>
            </a:fld>
            <a:endParaRPr lang="en-US" dirty="0"/>
          </a:p>
        </p:txBody>
      </p:sp>
    </p:spTree>
    <p:extLst>
      <p:ext uri="{BB962C8B-B14F-4D97-AF65-F5344CB8AC3E}">
        <p14:creationId xmlns:p14="http://schemas.microsoft.com/office/powerpoint/2010/main" val="16012689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sldNum" sz="quarter" idx="10"/>
          </p:nvPr>
        </p:nvSpPr>
        <p:spPr>
          <a:ln/>
        </p:spPr>
        <p:txBody>
          <a:bodyPr/>
          <a:lstStyle>
            <a:lvl1pPr>
              <a:defRPr/>
            </a:lvl1pPr>
          </a:lstStyle>
          <a:p>
            <a:pPr>
              <a:defRPr/>
            </a:pPr>
            <a:fld id="{430DB11F-229B-41D9-A876-3360A496FBBB}" type="slidenum">
              <a:rPr lang="en-US"/>
              <a:pPr>
                <a:defRPr/>
              </a:pPr>
              <a:t>‹#›</a:t>
            </a:fld>
            <a:endParaRPr lang="en-US" dirty="0"/>
          </a:p>
        </p:txBody>
      </p:sp>
    </p:spTree>
    <p:extLst>
      <p:ext uri="{BB962C8B-B14F-4D97-AF65-F5344CB8AC3E}">
        <p14:creationId xmlns:p14="http://schemas.microsoft.com/office/powerpoint/2010/main" val="33415098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533400"/>
            <a:ext cx="3048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533400"/>
            <a:ext cx="89408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sldNum" sz="quarter" idx="10"/>
          </p:nvPr>
        </p:nvSpPr>
        <p:spPr>
          <a:ln/>
        </p:spPr>
        <p:txBody>
          <a:bodyPr/>
          <a:lstStyle>
            <a:lvl1pPr>
              <a:defRPr/>
            </a:lvl1pPr>
          </a:lstStyle>
          <a:p>
            <a:pPr>
              <a:defRPr/>
            </a:pPr>
            <a:fld id="{F9E1DFA8-E42E-4C47-9156-D9C80D203062}" type="slidenum">
              <a:rPr lang="en-US"/>
              <a:pPr>
                <a:defRPr/>
              </a:pPr>
              <a:t>‹#›</a:t>
            </a:fld>
            <a:endParaRPr lang="en-US" dirty="0"/>
          </a:p>
        </p:txBody>
      </p:sp>
    </p:spTree>
    <p:extLst>
      <p:ext uri="{BB962C8B-B14F-4D97-AF65-F5344CB8AC3E}">
        <p14:creationId xmlns:p14="http://schemas.microsoft.com/office/powerpoint/2010/main" val="32804921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7"/>
          <p:cNvSpPr>
            <a:spLocks noGrp="1" noChangeArrowheads="1"/>
          </p:cNvSpPr>
          <p:nvPr>
            <p:ph type="sldNum" sz="quarter" idx="10"/>
          </p:nvPr>
        </p:nvSpPr>
        <p:spPr>
          <a:ln/>
        </p:spPr>
        <p:txBody>
          <a:bodyPr/>
          <a:lstStyle>
            <a:lvl1pPr>
              <a:defRPr/>
            </a:lvl1pPr>
          </a:lstStyle>
          <a:p>
            <a:pPr>
              <a:defRPr/>
            </a:pPr>
            <a:fld id="{C1CB114E-15CD-4BDC-92E4-5B4833460D4D}" type="slidenum">
              <a:rPr lang="en-US"/>
              <a:pPr>
                <a:defRPr/>
              </a:pPr>
              <a:t>‹#›</a:t>
            </a:fld>
            <a:endParaRPr lang="en-US" dirty="0"/>
          </a:p>
        </p:txBody>
      </p:sp>
    </p:spTree>
    <p:extLst>
      <p:ext uri="{BB962C8B-B14F-4D97-AF65-F5344CB8AC3E}">
        <p14:creationId xmlns:p14="http://schemas.microsoft.com/office/powerpoint/2010/main" val="141514265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sldNum" sz="quarter" idx="10"/>
          </p:nvPr>
        </p:nvSpPr>
        <p:spPr>
          <a:ln/>
        </p:spPr>
        <p:txBody>
          <a:bodyPr/>
          <a:lstStyle>
            <a:lvl1pPr>
              <a:defRPr/>
            </a:lvl1pPr>
          </a:lstStyle>
          <a:p>
            <a:pPr>
              <a:defRPr/>
            </a:pPr>
            <a:fld id="{6D3BAC4A-E518-4C90-86C0-D286C019A9E9}" type="slidenum">
              <a:rPr lang="en-US"/>
              <a:pPr>
                <a:defRPr/>
              </a:pPr>
              <a:t>‹#›</a:t>
            </a:fld>
            <a:endParaRPr lang="en-US" dirty="0"/>
          </a:p>
        </p:txBody>
      </p:sp>
    </p:spTree>
    <p:extLst>
      <p:ext uri="{BB962C8B-B14F-4D97-AF65-F5344CB8AC3E}">
        <p14:creationId xmlns:p14="http://schemas.microsoft.com/office/powerpoint/2010/main" val="15043988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p:cNvSpPr>
            <a:spLocks noGrp="1" noChangeArrowheads="1"/>
          </p:cNvSpPr>
          <p:nvPr>
            <p:ph type="sldNum" sz="quarter" idx="10"/>
          </p:nvPr>
        </p:nvSpPr>
        <p:spPr>
          <a:ln/>
        </p:spPr>
        <p:txBody>
          <a:bodyPr/>
          <a:lstStyle>
            <a:lvl1pPr>
              <a:defRPr/>
            </a:lvl1pPr>
          </a:lstStyle>
          <a:p>
            <a:pPr>
              <a:defRPr/>
            </a:pPr>
            <a:fld id="{ECD6DC13-E1A3-473F-83C9-CE755B08E2DC}" type="slidenum">
              <a:rPr lang="en-US"/>
              <a:pPr>
                <a:defRPr/>
              </a:pPr>
              <a:t>‹#›</a:t>
            </a:fld>
            <a:endParaRPr lang="en-US" dirty="0"/>
          </a:p>
        </p:txBody>
      </p:sp>
    </p:spTree>
    <p:extLst>
      <p:ext uri="{BB962C8B-B14F-4D97-AF65-F5344CB8AC3E}">
        <p14:creationId xmlns:p14="http://schemas.microsoft.com/office/powerpoint/2010/main" val="31608714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sz="half" idx="1"/>
          </p:nvPr>
        </p:nvSpPr>
        <p:spPr>
          <a:xfrm>
            <a:off x="812800" y="1981200"/>
            <a:ext cx="51816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1816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0"/>
          </p:nvPr>
        </p:nvSpPr>
        <p:spPr>
          <a:ln/>
        </p:spPr>
        <p:txBody>
          <a:bodyPr/>
          <a:lstStyle>
            <a:lvl1pPr>
              <a:defRPr/>
            </a:lvl1pPr>
          </a:lstStyle>
          <a:p>
            <a:pPr>
              <a:defRPr/>
            </a:pPr>
            <a:fld id="{D72C6EB4-600E-4463-8A67-7D7618B401D3}" type="slidenum">
              <a:rPr lang="en-US"/>
              <a:pPr>
                <a:defRPr/>
              </a:pPr>
              <a:t>‹#›</a:t>
            </a:fld>
            <a:endParaRPr lang="en-US" dirty="0"/>
          </a:p>
        </p:txBody>
      </p:sp>
    </p:spTree>
    <p:extLst>
      <p:ext uri="{BB962C8B-B14F-4D97-AF65-F5344CB8AC3E}">
        <p14:creationId xmlns:p14="http://schemas.microsoft.com/office/powerpoint/2010/main" val="31199335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609600" y="1676399"/>
            <a:ext cx="5386917" cy="4984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676399"/>
            <a:ext cx="5389033" cy="4984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
          <p:cNvSpPr>
            <a:spLocks noGrp="1" noChangeArrowheads="1"/>
          </p:cNvSpPr>
          <p:nvPr>
            <p:ph type="sldNum" sz="quarter" idx="10"/>
          </p:nvPr>
        </p:nvSpPr>
        <p:spPr>
          <a:ln/>
        </p:spPr>
        <p:txBody>
          <a:bodyPr/>
          <a:lstStyle>
            <a:lvl1pPr>
              <a:defRPr/>
            </a:lvl1pPr>
          </a:lstStyle>
          <a:p>
            <a:pPr>
              <a:defRPr/>
            </a:pPr>
            <a:fld id="{62A6F92A-DB69-4835-921F-E6746507977F}" type="slidenum">
              <a:rPr lang="en-US"/>
              <a:pPr>
                <a:defRPr/>
              </a:pPr>
              <a:t>‹#›</a:t>
            </a:fld>
            <a:endParaRPr lang="en-US" dirty="0"/>
          </a:p>
        </p:txBody>
      </p:sp>
    </p:spTree>
    <p:extLst>
      <p:ext uri="{BB962C8B-B14F-4D97-AF65-F5344CB8AC3E}">
        <p14:creationId xmlns:p14="http://schemas.microsoft.com/office/powerpoint/2010/main" val="10754033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Rectangle 7"/>
          <p:cNvSpPr>
            <a:spLocks noGrp="1" noChangeArrowheads="1"/>
          </p:cNvSpPr>
          <p:nvPr>
            <p:ph type="sldNum" sz="quarter" idx="10"/>
          </p:nvPr>
        </p:nvSpPr>
        <p:spPr>
          <a:ln/>
        </p:spPr>
        <p:txBody>
          <a:bodyPr/>
          <a:lstStyle>
            <a:lvl1pPr>
              <a:defRPr/>
            </a:lvl1pPr>
          </a:lstStyle>
          <a:p>
            <a:pPr>
              <a:defRPr/>
            </a:pPr>
            <a:fld id="{7FFBAF71-8C91-4CD0-A983-63D40E3C386B}" type="slidenum">
              <a:rPr lang="en-US"/>
              <a:pPr>
                <a:defRPr/>
              </a:pPr>
              <a:t>‹#›</a:t>
            </a:fld>
            <a:endParaRPr lang="en-US" dirty="0"/>
          </a:p>
        </p:txBody>
      </p:sp>
    </p:spTree>
    <p:extLst>
      <p:ext uri="{BB962C8B-B14F-4D97-AF65-F5344CB8AC3E}">
        <p14:creationId xmlns:p14="http://schemas.microsoft.com/office/powerpoint/2010/main" val="36193521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pPr>
              <a:defRPr/>
            </a:pPr>
            <a:fld id="{71654080-8CC4-4982-9697-47280E098CD8}" type="slidenum">
              <a:rPr lang="en-US"/>
              <a:pPr>
                <a:defRPr/>
              </a:pPr>
              <a:t>‹#›</a:t>
            </a:fld>
            <a:endParaRPr lang="en-US" dirty="0"/>
          </a:p>
        </p:txBody>
      </p:sp>
    </p:spTree>
    <p:extLst>
      <p:ext uri="{BB962C8B-B14F-4D97-AF65-F5344CB8AC3E}">
        <p14:creationId xmlns:p14="http://schemas.microsoft.com/office/powerpoint/2010/main" val="16537104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022350"/>
          </a:xfrm>
        </p:spPr>
        <p:txBody>
          <a:bodyPr anchor="b"/>
          <a:lstStyle>
            <a:lvl1pPr algn="l">
              <a:defRPr sz="2000" b="1">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solidFill>
                  <a:schemeClr val="bg1"/>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1" y="1295401"/>
            <a:ext cx="4011084" cy="4830764"/>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7"/>
          <p:cNvSpPr>
            <a:spLocks noGrp="1" noChangeArrowheads="1"/>
          </p:cNvSpPr>
          <p:nvPr>
            <p:ph type="sldNum" sz="quarter" idx="10"/>
          </p:nvPr>
        </p:nvSpPr>
        <p:spPr>
          <a:ln/>
        </p:spPr>
        <p:txBody>
          <a:bodyPr/>
          <a:lstStyle>
            <a:lvl1pPr>
              <a:defRPr/>
            </a:lvl1pPr>
          </a:lstStyle>
          <a:p>
            <a:pPr>
              <a:defRPr/>
            </a:pPr>
            <a:fld id="{BD46D485-76B4-4D5A-AE48-32CE894D81C2}" type="slidenum">
              <a:rPr lang="en-US"/>
              <a:pPr>
                <a:defRPr/>
              </a:pPr>
              <a:t>‹#›</a:t>
            </a:fld>
            <a:endParaRPr lang="en-US" dirty="0"/>
          </a:p>
        </p:txBody>
      </p:sp>
    </p:spTree>
    <p:extLst>
      <p:ext uri="{BB962C8B-B14F-4D97-AF65-F5344CB8AC3E}">
        <p14:creationId xmlns:p14="http://schemas.microsoft.com/office/powerpoint/2010/main" val="10106677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sldNum" sz="quarter" idx="10"/>
          </p:nvPr>
        </p:nvSpPr>
        <p:spPr>
          <a:ln/>
        </p:spPr>
        <p:txBody>
          <a:bodyPr/>
          <a:lstStyle>
            <a:lvl1pPr>
              <a:defRPr/>
            </a:lvl1pPr>
          </a:lstStyle>
          <a:p>
            <a:pPr>
              <a:defRPr/>
            </a:pPr>
            <a:fld id="{102104DD-8BA9-4F7A-8B59-6054964B7AD8}" type="slidenum">
              <a:rPr lang="en-US"/>
              <a:pPr>
                <a:defRPr/>
              </a:pPr>
              <a:t>‹#›</a:t>
            </a:fld>
            <a:endParaRPr lang="en-US" dirty="0"/>
          </a:p>
        </p:txBody>
      </p:sp>
    </p:spTree>
    <p:extLst>
      <p:ext uri="{BB962C8B-B14F-4D97-AF65-F5344CB8AC3E}">
        <p14:creationId xmlns:p14="http://schemas.microsoft.com/office/powerpoint/2010/main" val="9175793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sldNum" sz="quarter" idx="10"/>
          </p:nvPr>
        </p:nvSpPr>
        <p:spPr>
          <a:ln/>
        </p:spPr>
        <p:txBody>
          <a:bodyPr/>
          <a:lstStyle>
            <a:lvl1pPr>
              <a:defRPr/>
            </a:lvl1pPr>
          </a:lstStyle>
          <a:p>
            <a:pPr>
              <a:defRPr/>
            </a:pPr>
            <a:fld id="{2DD37737-B733-4103-8742-DBB3789EB040}" type="slidenum">
              <a:rPr lang="en-US"/>
              <a:pPr>
                <a:defRPr/>
              </a:pPr>
              <a:t>‹#›</a:t>
            </a:fld>
            <a:endParaRPr lang="en-US" dirty="0"/>
          </a:p>
        </p:txBody>
      </p:sp>
    </p:spTree>
    <p:extLst>
      <p:ext uri="{BB962C8B-B14F-4D97-AF65-F5344CB8AC3E}">
        <p14:creationId xmlns:p14="http://schemas.microsoft.com/office/powerpoint/2010/main" val="87299658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533400"/>
            <a:ext cx="3048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533400"/>
            <a:ext cx="89408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sldNum" sz="quarter" idx="10"/>
          </p:nvPr>
        </p:nvSpPr>
        <p:spPr>
          <a:ln/>
        </p:spPr>
        <p:txBody>
          <a:bodyPr/>
          <a:lstStyle>
            <a:lvl1pPr>
              <a:defRPr/>
            </a:lvl1pPr>
          </a:lstStyle>
          <a:p>
            <a:pPr>
              <a:defRPr/>
            </a:pPr>
            <a:fld id="{ABE531F2-F443-4FE6-BD1B-629406DABB49}" type="slidenum">
              <a:rPr lang="en-US"/>
              <a:pPr>
                <a:defRPr/>
              </a:pPr>
              <a:t>‹#›</a:t>
            </a:fld>
            <a:endParaRPr lang="en-US" dirty="0"/>
          </a:p>
        </p:txBody>
      </p:sp>
    </p:spTree>
    <p:extLst>
      <p:ext uri="{BB962C8B-B14F-4D97-AF65-F5344CB8AC3E}">
        <p14:creationId xmlns:p14="http://schemas.microsoft.com/office/powerpoint/2010/main" val="25096786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defRPr>
                <a:solidFill>
                  <a:srgbClr val="083350"/>
                </a:solidFill>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0"/>
          <p:cNvSpPr>
            <a:spLocks noGrp="1" noChangeArrowheads="1"/>
          </p:cNvSpPr>
          <p:nvPr>
            <p:ph type="sldNum" sz="quarter" idx="10"/>
          </p:nvPr>
        </p:nvSpPr>
        <p:spPr>
          <a:ln/>
        </p:spPr>
        <p:txBody>
          <a:bodyPr/>
          <a:lstStyle>
            <a:lvl1pPr>
              <a:defRPr/>
            </a:lvl1pPr>
          </a:lstStyle>
          <a:p>
            <a:pPr>
              <a:defRPr/>
            </a:pPr>
            <a:fld id="{5A9D8E5F-B714-458B-AD9A-271EF43944B1}" type="slidenum">
              <a:rPr lang="en-US"/>
              <a:pPr>
                <a:defRPr/>
              </a:pPr>
              <a:t>‹#›</a:t>
            </a:fld>
            <a:endParaRPr lang="en-US" dirty="0"/>
          </a:p>
        </p:txBody>
      </p:sp>
    </p:spTree>
    <p:extLst>
      <p:ext uri="{BB962C8B-B14F-4D97-AF65-F5344CB8AC3E}">
        <p14:creationId xmlns:p14="http://schemas.microsoft.com/office/powerpoint/2010/main" val="112602056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83350"/>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63EE0A7D-A07C-4746-BE93-ADC59869F7B2}" type="slidenum">
              <a:rPr lang="en-US"/>
              <a:pPr>
                <a:defRPr/>
              </a:pPr>
              <a:t>‹#›</a:t>
            </a:fld>
            <a:endParaRPr lang="en-US" dirty="0"/>
          </a:p>
        </p:txBody>
      </p:sp>
    </p:spTree>
    <p:extLst>
      <p:ext uri="{BB962C8B-B14F-4D97-AF65-F5344CB8AC3E}">
        <p14:creationId xmlns:p14="http://schemas.microsoft.com/office/powerpoint/2010/main" val="37716565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solidFill>
                  <a:srgbClr val="083350"/>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
          <p:cNvSpPr>
            <a:spLocks noGrp="1" noChangeArrowheads="1"/>
          </p:cNvSpPr>
          <p:nvPr>
            <p:ph type="sldNum" sz="quarter" idx="10"/>
          </p:nvPr>
        </p:nvSpPr>
        <p:spPr>
          <a:ln/>
        </p:spPr>
        <p:txBody>
          <a:bodyPr/>
          <a:lstStyle>
            <a:lvl1pPr>
              <a:defRPr/>
            </a:lvl1pPr>
          </a:lstStyle>
          <a:p>
            <a:pPr>
              <a:defRPr/>
            </a:pPr>
            <a:fld id="{C76D9EDD-42F6-4001-A25C-1ECAF8AF2CCB}" type="slidenum">
              <a:rPr lang="en-US"/>
              <a:pPr>
                <a:defRPr/>
              </a:pPr>
              <a:t>‹#›</a:t>
            </a:fld>
            <a:endParaRPr lang="en-US" dirty="0"/>
          </a:p>
        </p:txBody>
      </p:sp>
    </p:spTree>
    <p:extLst>
      <p:ext uri="{BB962C8B-B14F-4D97-AF65-F5344CB8AC3E}">
        <p14:creationId xmlns:p14="http://schemas.microsoft.com/office/powerpoint/2010/main" val="23514594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83350"/>
                </a:solidFill>
              </a:defRPr>
            </a:lvl1pPr>
          </a:lstStyle>
          <a:p>
            <a:r>
              <a:rPr lang="en-US" dirty="0"/>
              <a:t>Click to edit Master title style</a:t>
            </a:r>
          </a:p>
        </p:txBody>
      </p:sp>
      <p:sp>
        <p:nvSpPr>
          <p:cNvPr id="3" name="Content Placeholder 2"/>
          <p:cNvSpPr>
            <a:spLocks noGrp="1"/>
          </p:cNvSpPr>
          <p:nvPr>
            <p:ph sz="half" idx="1"/>
          </p:nvPr>
        </p:nvSpPr>
        <p:spPr>
          <a:xfrm>
            <a:off x="812800" y="1752600"/>
            <a:ext cx="51816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752600"/>
            <a:ext cx="51816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
          <p:cNvSpPr>
            <a:spLocks noGrp="1" noChangeArrowheads="1"/>
          </p:cNvSpPr>
          <p:nvPr>
            <p:ph type="sldNum" sz="quarter" idx="10"/>
          </p:nvPr>
        </p:nvSpPr>
        <p:spPr>
          <a:ln/>
        </p:spPr>
        <p:txBody>
          <a:bodyPr/>
          <a:lstStyle>
            <a:lvl1pPr>
              <a:defRPr/>
            </a:lvl1pPr>
          </a:lstStyle>
          <a:p>
            <a:pPr>
              <a:defRPr/>
            </a:pPr>
            <a:fld id="{9141E51B-028E-4A62-9395-11723C852381}" type="slidenum">
              <a:rPr lang="en-US"/>
              <a:pPr>
                <a:defRPr/>
              </a:pPr>
              <a:t>‹#›</a:t>
            </a:fld>
            <a:endParaRPr lang="en-US" dirty="0"/>
          </a:p>
        </p:txBody>
      </p:sp>
    </p:spTree>
    <p:extLst>
      <p:ext uri="{BB962C8B-B14F-4D97-AF65-F5344CB8AC3E}">
        <p14:creationId xmlns:p14="http://schemas.microsoft.com/office/powerpoint/2010/main" val="425970699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10972800" cy="808038"/>
          </a:xfrm>
        </p:spPr>
        <p:txBody>
          <a:bodyPr/>
          <a:lstStyle>
            <a:lvl1pPr>
              <a:defRPr>
                <a:solidFill>
                  <a:srgbClr val="083350"/>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
          <p:cNvSpPr>
            <a:spLocks noGrp="1" noChangeArrowheads="1"/>
          </p:cNvSpPr>
          <p:nvPr>
            <p:ph type="sldNum" sz="quarter" idx="10"/>
          </p:nvPr>
        </p:nvSpPr>
        <p:spPr>
          <a:ln/>
        </p:spPr>
        <p:txBody>
          <a:bodyPr/>
          <a:lstStyle>
            <a:lvl1pPr>
              <a:defRPr/>
            </a:lvl1pPr>
          </a:lstStyle>
          <a:p>
            <a:pPr>
              <a:defRPr/>
            </a:pPr>
            <a:fld id="{08AC990C-30E3-4407-8D5A-1072B8065699}" type="slidenum">
              <a:rPr lang="en-US"/>
              <a:pPr>
                <a:defRPr/>
              </a:pPr>
              <a:t>‹#›</a:t>
            </a:fld>
            <a:endParaRPr lang="en-US" dirty="0"/>
          </a:p>
        </p:txBody>
      </p:sp>
    </p:spTree>
    <p:extLst>
      <p:ext uri="{BB962C8B-B14F-4D97-AF65-F5344CB8AC3E}">
        <p14:creationId xmlns:p14="http://schemas.microsoft.com/office/powerpoint/2010/main" val="36101088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83350"/>
                </a:solidFill>
              </a:defRPr>
            </a:lvl1pPr>
          </a:lstStyle>
          <a:p>
            <a:r>
              <a:rPr lang="en-US" dirty="0"/>
              <a:t>Click to edit Master title style</a:t>
            </a:r>
          </a:p>
        </p:txBody>
      </p:sp>
      <p:sp>
        <p:nvSpPr>
          <p:cNvPr id="3" name="Rectangle 10"/>
          <p:cNvSpPr>
            <a:spLocks noGrp="1" noChangeArrowheads="1"/>
          </p:cNvSpPr>
          <p:nvPr>
            <p:ph type="sldNum" sz="quarter" idx="10"/>
          </p:nvPr>
        </p:nvSpPr>
        <p:spPr>
          <a:ln/>
        </p:spPr>
        <p:txBody>
          <a:bodyPr/>
          <a:lstStyle>
            <a:lvl1pPr>
              <a:defRPr/>
            </a:lvl1pPr>
          </a:lstStyle>
          <a:p>
            <a:pPr>
              <a:defRPr/>
            </a:pPr>
            <a:fld id="{C3516BEC-9A46-495F-95CF-13C6CA7932B2}" type="slidenum">
              <a:rPr lang="en-US"/>
              <a:pPr>
                <a:defRPr/>
              </a:pPr>
              <a:t>‹#›</a:t>
            </a:fld>
            <a:endParaRPr lang="en-US" dirty="0"/>
          </a:p>
        </p:txBody>
      </p:sp>
    </p:spTree>
    <p:extLst>
      <p:ext uri="{BB962C8B-B14F-4D97-AF65-F5344CB8AC3E}">
        <p14:creationId xmlns:p14="http://schemas.microsoft.com/office/powerpoint/2010/main" val="30125513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sldNum" sz="quarter" idx="10"/>
          </p:nvPr>
        </p:nvSpPr>
        <p:spPr>
          <a:ln/>
        </p:spPr>
        <p:txBody>
          <a:bodyPr/>
          <a:lstStyle>
            <a:lvl1pPr>
              <a:defRPr/>
            </a:lvl1pPr>
          </a:lstStyle>
          <a:p>
            <a:pPr>
              <a:defRPr/>
            </a:pPr>
            <a:fld id="{5359C251-9061-4F52-8351-75249A7616BA}" type="slidenum">
              <a:rPr lang="en-US"/>
              <a:pPr>
                <a:defRPr/>
              </a:pPr>
              <a:t>‹#›</a:t>
            </a:fld>
            <a:endParaRPr lang="en-US" dirty="0"/>
          </a:p>
        </p:txBody>
      </p:sp>
    </p:spTree>
    <p:extLst>
      <p:ext uri="{BB962C8B-B14F-4D97-AF65-F5344CB8AC3E}">
        <p14:creationId xmlns:p14="http://schemas.microsoft.com/office/powerpoint/2010/main" val="31865223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609600"/>
            <a:ext cx="4011084" cy="825500"/>
          </a:xfrm>
        </p:spPr>
        <p:txBody>
          <a:bodyPr anchor="b"/>
          <a:lstStyle>
            <a:lvl1pPr algn="l">
              <a:defRPr sz="2000" b="1">
                <a:solidFill>
                  <a:srgbClr val="083350"/>
                </a:solidFill>
              </a:defRPr>
            </a:lvl1pPr>
          </a:lstStyle>
          <a:p>
            <a:r>
              <a:rPr lang="en-US" dirty="0"/>
              <a:t>Click to edit Master title style</a:t>
            </a:r>
          </a:p>
        </p:txBody>
      </p:sp>
      <p:sp>
        <p:nvSpPr>
          <p:cNvPr id="3" name="Content Placeholder 2"/>
          <p:cNvSpPr>
            <a:spLocks noGrp="1"/>
          </p:cNvSpPr>
          <p:nvPr>
            <p:ph idx="1"/>
          </p:nvPr>
        </p:nvSpPr>
        <p:spPr>
          <a:xfrm>
            <a:off x="4766733" y="609600"/>
            <a:ext cx="6815667" cy="551656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fld id="{C4DDF52E-AF15-4734-8E6A-CDEB2081A1AE}" type="slidenum">
              <a:rPr lang="en-US"/>
              <a:pPr>
                <a:defRPr/>
              </a:pPr>
              <a:t>‹#›</a:t>
            </a:fld>
            <a:endParaRPr lang="en-US" dirty="0"/>
          </a:p>
        </p:txBody>
      </p:sp>
    </p:spTree>
    <p:extLst>
      <p:ext uri="{BB962C8B-B14F-4D97-AF65-F5344CB8AC3E}">
        <p14:creationId xmlns:p14="http://schemas.microsoft.com/office/powerpoint/2010/main" val="255226942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solidFill>
                  <a:srgbClr val="083350"/>
                </a:solidFill>
              </a:defRPr>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fld id="{083B2ED4-9531-445F-8C12-152FC91C1963}" type="slidenum">
              <a:rPr lang="en-US"/>
              <a:pPr>
                <a:defRPr/>
              </a:pPr>
              <a:t>‹#›</a:t>
            </a:fld>
            <a:endParaRPr lang="en-US" dirty="0"/>
          </a:p>
        </p:txBody>
      </p:sp>
    </p:spTree>
    <p:extLst>
      <p:ext uri="{BB962C8B-B14F-4D97-AF65-F5344CB8AC3E}">
        <p14:creationId xmlns:p14="http://schemas.microsoft.com/office/powerpoint/2010/main" val="19834489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83350"/>
                </a:solidFill>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96469CA4-CB36-4A78-B092-F7D44B315F95}" type="slidenum">
              <a:rPr lang="en-US"/>
              <a:pPr>
                <a:defRPr/>
              </a:pPr>
              <a:t>‹#›</a:t>
            </a:fld>
            <a:endParaRPr lang="en-US" dirty="0"/>
          </a:p>
        </p:txBody>
      </p:sp>
    </p:spTree>
    <p:extLst>
      <p:ext uri="{BB962C8B-B14F-4D97-AF65-F5344CB8AC3E}">
        <p14:creationId xmlns:p14="http://schemas.microsoft.com/office/powerpoint/2010/main" val="2441628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47200" y="762000"/>
            <a:ext cx="2844800" cy="5638800"/>
          </a:xfrm>
        </p:spPr>
        <p:txBody>
          <a:bodyPr vert="eaVert"/>
          <a:lstStyle>
            <a:lvl1pPr>
              <a:defRPr>
                <a:solidFill>
                  <a:srgbClr val="083350"/>
                </a:solidFill>
              </a:defRPr>
            </a:lvl1pPr>
          </a:lstStyle>
          <a:p>
            <a:r>
              <a:rPr lang="en-US" dirty="0"/>
              <a:t>Click to edit Master title style</a:t>
            </a:r>
          </a:p>
        </p:txBody>
      </p:sp>
      <p:sp>
        <p:nvSpPr>
          <p:cNvPr id="3" name="Vertical Text Placeholder 2"/>
          <p:cNvSpPr>
            <a:spLocks noGrp="1"/>
          </p:cNvSpPr>
          <p:nvPr>
            <p:ph type="body" orient="vert" idx="1"/>
          </p:nvPr>
        </p:nvSpPr>
        <p:spPr>
          <a:xfrm>
            <a:off x="812800" y="762000"/>
            <a:ext cx="83312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2269B388-140A-46C0-8DEC-A8DD56FF9455}" type="slidenum">
              <a:rPr lang="en-US"/>
              <a:pPr>
                <a:defRPr/>
              </a:pPr>
              <a:t>‹#›</a:t>
            </a:fld>
            <a:endParaRPr lang="en-US" dirty="0"/>
          </a:p>
        </p:txBody>
      </p:sp>
    </p:spTree>
    <p:extLst>
      <p:ext uri="{BB962C8B-B14F-4D97-AF65-F5344CB8AC3E}">
        <p14:creationId xmlns:p14="http://schemas.microsoft.com/office/powerpoint/2010/main" val="138608032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762000"/>
            <a:ext cx="11379200" cy="685800"/>
          </a:xfrm>
        </p:spPr>
        <p:txBody>
          <a:bodyPr/>
          <a:lstStyle>
            <a:lvl1pPr>
              <a:defRPr>
                <a:solidFill>
                  <a:srgbClr val="083350"/>
                </a:solidFill>
              </a:defRPr>
            </a:lvl1pPr>
          </a:lstStyle>
          <a:p>
            <a:r>
              <a:rPr lang="en-US" dirty="0"/>
              <a:t>Click to edit Master title style</a:t>
            </a:r>
          </a:p>
        </p:txBody>
      </p:sp>
      <p:sp>
        <p:nvSpPr>
          <p:cNvPr id="3" name="Text Placeholder 2"/>
          <p:cNvSpPr>
            <a:spLocks noGrp="1"/>
          </p:cNvSpPr>
          <p:nvPr>
            <p:ph type="body" sz="half" idx="1"/>
          </p:nvPr>
        </p:nvSpPr>
        <p:spPr>
          <a:xfrm>
            <a:off x="812800" y="1752600"/>
            <a:ext cx="51816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752600"/>
            <a:ext cx="51816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
          <p:cNvSpPr>
            <a:spLocks noGrp="1" noChangeArrowheads="1"/>
          </p:cNvSpPr>
          <p:nvPr>
            <p:ph type="sldNum" sz="quarter" idx="10"/>
          </p:nvPr>
        </p:nvSpPr>
        <p:spPr>
          <a:ln/>
        </p:spPr>
        <p:txBody>
          <a:bodyPr/>
          <a:lstStyle>
            <a:lvl1pPr>
              <a:defRPr/>
            </a:lvl1pPr>
          </a:lstStyle>
          <a:p>
            <a:pPr>
              <a:defRPr/>
            </a:pPr>
            <a:fld id="{3D2FEFF0-6A46-4C48-BB05-2B7F3DA1BD5B}" type="slidenum">
              <a:rPr lang="en-US"/>
              <a:pPr>
                <a:defRPr/>
              </a:pPr>
              <a:t>‹#›</a:t>
            </a:fld>
            <a:endParaRPr lang="en-US" dirty="0"/>
          </a:p>
        </p:txBody>
      </p:sp>
    </p:spTree>
    <p:extLst>
      <p:ext uri="{BB962C8B-B14F-4D97-AF65-F5344CB8AC3E}">
        <p14:creationId xmlns:p14="http://schemas.microsoft.com/office/powerpoint/2010/main" val="133418550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812800" y="762000"/>
            <a:ext cx="11379200" cy="685800"/>
          </a:xfrm>
        </p:spPr>
        <p:txBody>
          <a:bodyPr/>
          <a:lstStyle>
            <a:lvl1pPr>
              <a:defRPr>
                <a:solidFill>
                  <a:srgbClr val="083350"/>
                </a:solidFill>
              </a:defRPr>
            </a:lvl1pPr>
          </a:lstStyle>
          <a:p>
            <a:r>
              <a:rPr lang="en-US" dirty="0"/>
              <a:t>Click to edit Master title style</a:t>
            </a:r>
          </a:p>
        </p:txBody>
      </p:sp>
      <p:sp>
        <p:nvSpPr>
          <p:cNvPr id="3" name="Table Placeholder 2"/>
          <p:cNvSpPr>
            <a:spLocks noGrp="1"/>
          </p:cNvSpPr>
          <p:nvPr>
            <p:ph type="tbl" idx="1"/>
          </p:nvPr>
        </p:nvSpPr>
        <p:spPr>
          <a:xfrm>
            <a:off x="812800" y="1752600"/>
            <a:ext cx="10566400" cy="4648200"/>
          </a:xfrm>
        </p:spPr>
        <p:txBody>
          <a:bodyPr/>
          <a:lstStyle/>
          <a:p>
            <a:pPr lvl="0"/>
            <a:endParaRPr lang="en-US" noProof="0" dirty="0"/>
          </a:p>
        </p:txBody>
      </p:sp>
      <p:sp>
        <p:nvSpPr>
          <p:cNvPr id="4" name="Rectangle 10"/>
          <p:cNvSpPr>
            <a:spLocks noGrp="1" noChangeArrowheads="1"/>
          </p:cNvSpPr>
          <p:nvPr>
            <p:ph type="sldNum" sz="quarter" idx="10"/>
          </p:nvPr>
        </p:nvSpPr>
        <p:spPr>
          <a:ln/>
        </p:spPr>
        <p:txBody>
          <a:bodyPr/>
          <a:lstStyle>
            <a:lvl1pPr>
              <a:defRPr/>
            </a:lvl1pPr>
          </a:lstStyle>
          <a:p>
            <a:pPr>
              <a:defRPr/>
            </a:pPr>
            <a:fld id="{2ADF7D04-B3C3-4FEF-A71F-3D4FD1948AA7}" type="slidenum">
              <a:rPr lang="en-US"/>
              <a:pPr>
                <a:defRPr/>
              </a:pPr>
              <a:t>‹#›</a:t>
            </a:fld>
            <a:endParaRPr lang="en-US" dirty="0"/>
          </a:p>
        </p:txBody>
      </p:sp>
    </p:spTree>
    <p:extLst>
      <p:ext uri="{BB962C8B-B14F-4D97-AF65-F5344CB8AC3E}">
        <p14:creationId xmlns:p14="http://schemas.microsoft.com/office/powerpoint/2010/main" val="135151641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A457E5F5-BBE2-4E94-B234-B284E4C0551B}" type="slidenum">
              <a:rPr lang="en-US"/>
              <a:pPr>
                <a:defRPr/>
              </a:pPr>
              <a:t>‹#›</a:t>
            </a:fld>
            <a:endParaRPr lang="en-US" dirty="0"/>
          </a:p>
        </p:txBody>
      </p:sp>
    </p:spTree>
    <p:extLst>
      <p:ext uri="{BB962C8B-B14F-4D97-AF65-F5344CB8AC3E}">
        <p14:creationId xmlns:p14="http://schemas.microsoft.com/office/powerpoint/2010/main" val="41763562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2A3447A7-EABF-4FA5-92CD-EDF35D87913D}" type="slidenum">
              <a:rPr lang="en-US"/>
              <a:pPr>
                <a:defRPr/>
              </a:pPr>
              <a:t>‹#›</a:t>
            </a:fld>
            <a:endParaRPr lang="en-US" dirty="0"/>
          </a:p>
        </p:txBody>
      </p:sp>
    </p:spTree>
    <p:extLst>
      <p:ext uri="{BB962C8B-B14F-4D97-AF65-F5344CB8AC3E}">
        <p14:creationId xmlns:p14="http://schemas.microsoft.com/office/powerpoint/2010/main" val="213184494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92BB1B57-C9A8-4DE0-A3E3-B393D9EBF8E6}" type="slidenum">
              <a:rPr lang="en-US"/>
              <a:pPr>
                <a:defRPr/>
              </a:pPr>
              <a:t>‹#›</a:t>
            </a:fld>
            <a:endParaRPr lang="en-US" dirty="0"/>
          </a:p>
        </p:txBody>
      </p:sp>
    </p:spTree>
    <p:extLst>
      <p:ext uri="{BB962C8B-B14F-4D97-AF65-F5344CB8AC3E}">
        <p14:creationId xmlns:p14="http://schemas.microsoft.com/office/powerpoint/2010/main" val="17741184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800" y="1752600"/>
            <a:ext cx="51816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752600"/>
            <a:ext cx="51816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AE1AFCF2-63FF-4575-B20A-77B5CF86ED81}" type="slidenum">
              <a:rPr lang="en-US"/>
              <a:pPr>
                <a:defRPr/>
              </a:pPr>
              <a:t>‹#›</a:t>
            </a:fld>
            <a:endParaRPr lang="en-US" dirty="0"/>
          </a:p>
        </p:txBody>
      </p:sp>
    </p:spTree>
    <p:extLst>
      <p:ext uri="{BB962C8B-B14F-4D97-AF65-F5344CB8AC3E}">
        <p14:creationId xmlns:p14="http://schemas.microsoft.com/office/powerpoint/2010/main" val="160779460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0609FECF-1403-4480-AC21-C22394F693F0}" type="slidenum">
              <a:rPr lang="en-US"/>
              <a:pPr>
                <a:defRPr/>
              </a:pPr>
              <a:t>‹#›</a:t>
            </a:fld>
            <a:endParaRPr lang="en-US" dirty="0"/>
          </a:p>
        </p:txBody>
      </p:sp>
    </p:spTree>
    <p:extLst>
      <p:ext uri="{BB962C8B-B14F-4D97-AF65-F5344CB8AC3E}">
        <p14:creationId xmlns:p14="http://schemas.microsoft.com/office/powerpoint/2010/main" val="234615539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EA478CEE-39D1-4C2C-A368-EDD91C2ECBEB}" type="slidenum">
              <a:rPr lang="en-US"/>
              <a:pPr>
                <a:defRPr/>
              </a:pPr>
              <a:t>‹#›</a:t>
            </a:fld>
            <a:endParaRPr lang="en-US" dirty="0"/>
          </a:p>
        </p:txBody>
      </p:sp>
    </p:spTree>
    <p:extLst>
      <p:ext uri="{BB962C8B-B14F-4D97-AF65-F5344CB8AC3E}">
        <p14:creationId xmlns:p14="http://schemas.microsoft.com/office/powerpoint/2010/main" val="13142994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BF461F78-EC76-408F-B538-56C50420C5A3}" type="slidenum">
              <a:rPr lang="en-US"/>
              <a:pPr>
                <a:defRPr/>
              </a:pPr>
              <a:t>‹#›</a:t>
            </a:fld>
            <a:endParaRPr lang="en-US" dirty="0"/>
          </a:p>
        </p:txBody>
      </p:sp>
    </p:spTree>
    <p:extLst>
      <p:ext uri="{BB962C8B-B14F-4D97-AF65-F5344CB8AC3E}">
        <p14:creationId xmlns:p14="http://schemas.microsoft.com/office/powerpoint/2010/main" val="398843140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BE14E324-E9E6-443D-84D1-7E1649D9929D}" type="slidenum">
              <a:rPr lang="en-US"/>
              <a:pPr>
                <a:defRPr/>
              </a:pPr>
              <a:t>‹#›</a:t>
            </a:fld>
            <a:endParaRPr lang="en-US" dirty="0"/>
          </a:p>
        </p:txBody>
      </p:sp>
    </p:spTree>
    <p:extLst>
      <p:ext uri="{BB962C8B-B14F-4D97-AF65-F5344CB8AC3E}">
        <p14:creationId xmlns:p14="http://schemas.microsoft.com/office/powerpoint/2010/main" val="363129402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B3B84718-CDDD-462F-B787-7F8B59E42B51}" type="slidenum">
              <a:rPr lang="en-US"/>
              <a:pPr>
                <a:defRPr/>
              </a:pPr>
              <a:t>‹#›</a:t>
            </a:fld>
            <a:endParaRPr lang="en-US" dirty="0"/>
          </a:p>
        </p:txBody>
      </p:sp>
    </p:spTree>
    <p:extLst>
      <p:ext uri="{BB962C8B-B14F-4D97-AF65-F5344CB8AC3E}">
        <p14:creationId xmlns:p14="http://schemas.microsoft.com/office/powerpoint/2010/main" val="249188241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168E575A-A8C9-4A2F-973D-DEF089AF6DF9}" type="slidenum">
              <a:rPr lang="en-US"/>
              <a:pPr>
                <a:defRPr/>
              </a:pPr>
              <a:t>‹#›</a:t>
            </a:fld>
            <a:endParaRPr lang="en-US" dirty="0"/>
          </a:p>
        </p:txBody>
      </p:sp>
    </p:spTree>
    <p:extLst>
      <p:ext uri="{BB962C8B-B14F-4D97-AF65-F5344CB8AC3E}">
        <p14:creationId xmlns:p14="http://schemas.microsoft.com/office/powerpoint/2010/main" val="304175708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47200" y="762000"/>
            <a:ext cx="2844800" cy="5638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762000"/>
            <a:ext cx="83312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C801062A-5B36-43BB-A168-28BBF7276972}" type="slidenum">
              <a:rPr lang="en-US"/>
              <a:pPr>
                <a:defRPr/>
              </a:pPr>
              <a:t>‹#›</a:t>
            </a:fld>
            <a:endParaRPr lang="en-US" dirty="0"/>
          </a:p>
        </p:txBody>
      </p:sp>
    </p:spTree>
    <p:extLst>
      <p:ext uri="{BB962C8B-B14F-4D97-AF65-F5344CB8AC3E}">
        <p14:creationId xmlns:p14="http://schemas.microsoft.com/office/powerpoint/2010/main" val="179105493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762000"/>
            <a:ext cx="11379200" cy="685800"/>
          </a:xfrm>
        </p:spPr>
        <p:txBody>
          <a:bodyPr/>
          <a:lstStyle/>
          <a:p>
            <a:r>
              <a:rPr lang="en-US"/>
              <a:t>Click to edit Master title style</a:t>
            </a:r>
          </a:p>
        </p:txBody>
      </p:sp>
      <p:sp>
        <p:nvSpPr>
          <p:cNvPr id="3" name="Text Placeholder 2"/>
          <p:cNvSpPr>
            <a:spLocks noGrp="1"/>
          </p:cNvSpPr>
          <p:nvPr>
            <p:ph type="body" sz="half" idx="1"/>
          </p:nvPr>
        </p:nvSpPr>
        <p:spPr>
          <a:xfrm>
            <a:off x="812800" y="1752600"/>
            <a:ext cx="51816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752600"/>
            <a:ext cx="51816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FDB1BECB-973E-4161-808F-056C18C8C380}" type="slidenum">
              <a:rPr lang="en-US"/>
              <a:pPr>
                <a:defRPr/>
              </a:pPr>
              <a:t>‹#›</a:t>
            </a:fld>
            <a:endParaRPr lang="en-US" dirty="0"/>
          </a:p>
        </p:txBody>
      </p:sp>
    </p:spTree>
    <p:extLst>
      <p:ext uri="{BB962C8B-B14F-4D97-AF65-F5344CB8AC3E}">
        <p14:creationId xmlns:p14="http://schemas.microsoft.com/office/powerpoint/2010/main" val="264210308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ECE3CD71-6DE6-4E74-8CCA-C5B3E0F3E97B}" type="slidenum">
              <a:rPr lang="en-US"/>
              <a:pPr>
                <a:defRPr/>
              </a:pPr>
              <a:t>‹#›</a:t>
            </a:fld>
            <a:endParaRPr lang="en-US" dirty="0"/>
          </a:p>
        </p:txBody>
      </p:sp>
    </p:spTree>
    <p:extLst>
      <p:ext uri="{BB962C8B-B14F-4D97-AF65-F5344CB8AC3E}">
        <p14:creationId xmlns:p14="http://schemas.microsoft.com/office/powerpoint/2010/main" val="19998304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C5F6961C-E5D1-4B6C-BABA-F8B211AC0FF3}" type="slidenum">
              <a:rPr lang="en-US"/>
              <a:pPr>
                <a:defRPr/>
              </a:pPr>
              <a:t>‹#›</a:t>
            </a:fld>
            <a:endParaRPr lang="en-US" dirty="0"/>
          </a:p>
        </p:txBody>
      </p:sp>
    </p:spTree>
    <p:extLst>
      <p:ext uri="{BB962C8B-B14F-4D97-AF65-F5344CB8AC3E}">
        <p14:creationId xmlns:p14="http://schemas.microsoft.com/office/powerpoint/2010/main" val="338809071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18181E50-4D82-4ADF-9CA6-055299274E95}" type="slidenum">
              <a:rPr lang="en-US"/>
              <a:pPr>
                <a:defRPr/>
              </a:pPr>
              <a:t>‹#›</a:t>
            </a:fld>
            <a:endParaRPr lang="en-US" dirty="0"/>
          </a:p>
        </p:txBody>
      </p:sp>
    </p:spTree>
    <p:extLst>
      <p:ext uri="{BB962C8B-B14F-4D97-AF65-F5344CB8AC3E}">
        <p14:creationId xmlns:p14="http://schemas.microsoft.com/office/powerpoint/2010/main" val="240335490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800" y="1752600"/>
            <a:ext cx="51816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752600"/>
            <a:ext cx="51816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8A0AC74F-252B-436E-B7DC-5D0D33CCEA84}" type="slidenum">
              <a:rPr lang="en-US"/>
              <a:pPr>
                <a:defRPr/>
              </a:pPr>
              <a:t>‹#›</a:t>
            </a:fld>
            <a:endParaRPr lang="en-US" dirty="0"/>
          </a:p>
        </p:txBody>
      </p:sp>
    </p:spTree>
    <p:extLst>
      <p:ext uri="{BB962C8B-B14F-4D97-AF65-F5344CB8AC3E}">
        <p14:creationId xmlns:p14="http://schemas.microsoft.com/office/powerpoint/2010/main" val="125210456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A4CC6362-EEF6-4E9C-A8AA-75CAC7355449}" type="slidenum">
              <a:rPr lang="en-US"/>
              <a:pPr>
                <a:defRPr/>
              </a:pPr>
              <a:t>‹#›</a:t>
            </a:fld>
            <a:endParaRPr lang="en-US" dirty="0"/>
          </a:p>
        </p:txBody>
      </p:sp>
    </p:spTree>
    <p:extLst>
      <p:ext uri="{BB962C8B-B14F-4D97-AF65-F5344CB8AC3E}">
        <p14:creationId xmlns:p14="http://schemas.microsoft.com/office/powerpoint/2010/main" val="226937107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26B896C7-40D1-40EC-82AD-EE1E17BF4669}" type="slidenum">
              <a:rPr lang="en-US"/>
              <a:pPr>
                <a:defRPr/>
              </a:pPr>
              <a:t>‹#›</a:t>
            </a:fld>
            <a:endParaRPr lang="en-US" dirty="0"/>
          </a:p>
        </p:txBody>
      </p:sp>
    </p:spTree>
    <p:extLst>
      <p:ext uri="{BB962C8B-B14F-4D97-AF65-F5344CB8AC3E}">
        <p14:creationId xmlns:p14="http://schemas.microsoft.com/office/powerpoint/2010/main" val="204456363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390FAC99-670C-4158-9525-8C070CBE516C}" type="slidenum">
              <a:rPr lang="en-US"/>
              <a:pPr>
                <a:defRPr/>
              </a:pPr>
              <a:t>‹#›</a:t>
            </a:fld>
            <a:endParaRPr lang="en-US" dirty="0"/>
          </a:p>
        </p:txBody>
      </p:sp>
    </p:spTree>
    <p:extLst>
      <p:ext uri="{BB962C8B-B14F-4D97-AF65-F5344CB8AC3E}">
        <p14:creationId xmlns:p14="http://schemas.microsoft.com/office/powerpoint/2010/main" val="84411412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8A35B777-F842-4AB4-9BC8-D6B2015B9170}" type="slidenum">
              <a:rPr lang="en-US"/>
              <a:pPr>
                <a:defRPr/>
              </a:pPr>
              <a:t>‹#›</a:t>
            </a:fld>
            <a:endParaRPr lang="en-US" dirty="0"/>
          </a:p>
        </p:txBody>
      </p:sp>
    </p:spTree>
    <p:extLst>
      <p:ext uri="{BB962C8B-B14F-4D97-AF65-F5344CB8AC3E}">
        <p14:creationId xmlns:p14="http://schemas.microsoft.com/office/powerpoint/2010/main" val="348611235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155362BE-8115-495C-809A-A4147B8A2327}" type="slidenum">
              <a:rPr lang="en-US"/>
              <a:pPr>
                <a:defRPr/>
              </a:pPr>
              <a:t>‹#›</a:t>
            </a:fld>
            <a:endParaRPr lang="en-US" dirty="0"/>
          </a:p>
        </p:txBody>
      </p:sp>
    </p:spTree>
    <p:extLst>
      <p:ext uri="{BB962C8B-B14F-4D97-AF65-F5344CB8AC3E}">
        <p14:creationId xmlns:p14="http://schemas.microsoft.com/office/powerpoint/2010/main" val="341772055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36ED33AF-CF80-4540-9347-C6FF74CE68CD}" type="slidenum">
              <a:rPr lang="en-US"/>
              <a:pPr>
                <a:defRPr/>
              </a:pPr>
              <a:t>‹#›</a:t>
            </a:fld>
            <a:endParaRPr lang="en-US" dirty="0"/>
          </a:p>
        </p:txBody>
      </p:sp>
    </p:spTree>
    <p:extLst>
      <p:ext uri="{BB962C8B-B14F-4D97-AF65-F5344CB8AC3E}">
        <p14:creationId xmlns:p14="http://schemas.microsoft.com/office/powerpoint/2010/main" val="349488108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47200" y="762000"/>
            <a:ext cx="2844800" cy="5638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762000"/>
            <a:ext cx="83312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A3E4569C-6510-4AEC-A586-7EADC8C9BBF7}" type="slidenum">
              <a:rPr lang="en-US"/>
              <a:pPr>
                <a:defRPr/>
              </a:pPr>
              <a:t>‹#›</a:t>
            </a:fld>
            <a:endParaRPr lang="en-US" dirty="0"/>
          </a:p>
        </p:txBody>
      </p:sp>
    </p:spTree>
    <p:extLst>
      <p:ext uri="{BB962C8B-B14F-4D97-AF65-F5344CB8AC3E}">
        <p14:creationId xmlns:p14="http://schemas.microsoft.com/office/powerpoint/2010/main" val="81535007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a:xfrm>
            <a:off x="757881" y="185738"/>
            <a:ext cx="4337050" cy="692150"/>
          </a:xfrm>
        </p:spPr>
        <p:txBody>
          <a:bodyPr>
            <a:normAutofit/>
          </a:bodyPr>
          <a:lstStyle>
            <a:lvl1pPr>
              <a:defRPr sz="3600" b="0">
                <a:solidFill>
                  <a:schemeClr val="bg1"/>
                </a:solidFill>
                <a:latin typeface="Yu Gothic Medium" panose="020B0500000000000000" pitchFamily="34" charset="-128"/>
                <a:ea typeface="Yu Gothic Medium" panose="020B0500000000000000" pitchFamily="34" charset="-128"/>
              </a:defRPr>
            </a:lvl1pPr>
          </a:lstStyle>
          <a:p>
            <a:pPr lvl="0"/>
            <a:r>
              <a:rPr lang="en-US"/>
              <a:t>Click to edit Master text styles</a:t>
            </a:r>
          </a:p>
        </p:txBody>
      </p:sp>
    </p:spTree>
    <p:extLst>
      <p:ext uri="{BB962C8B-B14F-4D97-AF65-F5344CB8AC3E}">
        <p14:creationId xmlns:p14="http://schemas.microsoft.com/office/powerpoint/2010/main" val="69270136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461098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832541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154785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omparison">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00776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469783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38546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353988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Picture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630231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and Vertical Text">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958068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Vertical Title and Text">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891263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118402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B40DF-FF07-2542-BA11-BFC8D4CD72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371BCF-B9BD-5948-86E8-7625234B876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3F3EC70-3114-BE42-A4F2-8F173F9917A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655762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262685"/>
            <a:ext cx="5384800" cy="486347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262685"/>
            <a:ext cx="5384800" cy="486347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1" name="Picture 10" descr="12652_SAMHSA_LogoRedesign_FINAL.png">
            <a:extLst>
              <a:ext uri="{FF2B5EF4-FFF2-40B4-BE49-F238E27FC236}">
                <a16:creationId xmlns:a16="http://schemas.microsoft.com/office/drawing/2014/main" id="{B5D2026A-94A6-4272-94A5-B8943F2ADC6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92821" y="6273456"/>
            <a:ext cx="1989580" cy="530912"/>
          </a:xfrm>
          <a:prstGeom prst="rect">
            <a:avLst/>
          </a:prstGeom>
        </p:spPr>
      </p:pic>
      <p:sp>
        <p:nvSpPr>
          <p:cNvPr id="14" name="Slide Number Placeholder 13">
            <a:extLst>
              <a:ext uri="{FF2B5EF4-FFF2-40B4-BE49-F238E27FC236}">
                <a16:creationId xmlns:a16="http://schemas.microsoft.com/office/drawing/2014/main" id="{C8D6310A-7476-4D83-A7F8-71D8505B5D47}"/>
              </a:ext>
            </a:extLst>
          </p:cNvPr>
          <p:cNvSpPr>
            <a:spLocks noGrp="1"/>
          </p:cNvSpPr>
          <p:nvPr>
            <p:ph type="sldNum" sz="quarter"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D07D4089-40B5-457D-927F-16367A53BB79}" type="slidenum">
              <a:rPr kumimoji="0" lang="en-US"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15" name="Title 14">
            <a:extLst>
              <a:ext uri="{FF2B5EF4-FFF2-40B4-BE49-F238E27FC236}">
                <a16:creationId xmlns:a16="http://schemas.microsoft.com/office/drawing/2014/main" id="{3A87C2D1-50D6-4300-B47B-7C1BC33BBC7B}"/>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59540678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262685"/>
            <a:ext cx="10972800" cy="486347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8" name="Picture 17" descr="12652_SAMHSA_LogoRedesign_FINAL.png">
            <a:extLst>
              <a:ext uri="{FF2B5EF4-FFF2-40B4-BE49-F238E27FC236}">
                <a16:creationId xmlns:a16="http://schemas.microsoft.com/office/drawing/2014/main" id="{DFC9F5BC-EEB5-4B67-9BEF-C5850425A5C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92821" y="6273456"/>
            <a:ext cx="1989580" cy="530912"/>
          </a:xfrm>
          <a:prstGeom prst="rect">
            <a:avLst/>
          </a:prstGeom>
        </p:spPr>
      </p:pic>
      <p:sp>
        <p:nvSpPr>
          <p:cNvPr id="23" name="Slide Number Placeholder 22">
            <a:extLst>
              <a:ext uri="{FF2B5EF4-FFF2-40B4-BE49-F238E27FC236}">
                <a16:creationId xmlns:a16="http://schemas.microsoft.com/office/drawing/2014/main" id="{80ED1A56-7323-4FB6-8ACF-1DE99B8B8BFE}"/>
              </a:ext>
            </a:extLst>
          </p:cNvPr>
          <p:cNvSpPr>
            <a:spLocks noGrp="1"/>
          </p:cNvSpPr>
          <p:nvPr>
            <p:ph type="sldNum" sz="quarter"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D07D4089-40B5-457D-927F-16367A53BB79}" type="slidenum">
              <a:rPr kumimoji="0" lang="en-US"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26" name="Title 25">
            <a:extLst>
              <a:ext uri="{FF2B5EF4-FFF2-40B4-BE49-F238E27FC236}">
                <a16:creationId xmlns:a16="http://schemas.microsoft.com/office/drawing/2014/main" id="{BAA7C934-AF63-4AE4-9879-7DC885F56CE6}"/>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84378011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1_Title Slide">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625944" y="6400802"/>
            <a:ext cx="381001" cy="242297"/>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5BB70634-301B-42C9-9E96-417291180561}" type="slidenum">
              <a:rPr kumimoji="0" lang="en-US"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18156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5.jp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theme" Target="../theme/theme3.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4.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theme" Target="../theme/theme6.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2" Type="http://schemas.openxmlformats.org/officeDocument/2006/relationships/slideLayout" Target="../slideLayouts/slideLayout66.xml"/><Relationship Id="rId16" Type="http://schemas.openxmlformats.org/officeDocument/2006/relationships/image" Target="../media/image7.png"/><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oleObject" Target="../embeddings/oleObject1.bin"/><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vmlDrawing" Target="../drawings/vmlDrawing1.v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vmlDrawing" Target="../drawings/vmlDrawing2.v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theme" Target="../theme/theme7.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5" Type="http://schemas.openxmlformats.org/officeDocument/2006/relationships/image" Target="../media/image7.png"/><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oleObject" Target="../embeddings/oleObject2.bin"/></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18" Type="http://schemas.openxmlformats.org/officeDocument/2006/relationships/image" Target="../media/image1.jpeg"/><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theme" Target="../theme/theme8.xml"/><Relationship Id="rId2" Type="http://schemas.openxmlformats.org/officeDocument/2006/relationships/slideLayout" Target="../slideLayouts/slideLayout89.xml"/><Relationship Id="rId16" Type="http://schemas.openxmlformats.org/officeDocument/2006/relationships/slideLayout" Target="../slideLayouts/slideLayout103.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5" Type="http://schemas.openxmlformats.org/officeDocument/2006/relationships/slideLayout" Target="../slideLayouts/slideLayout10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9"/>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324225" y="365125"/>
            <a:ext cx="8350250" cy="220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endParaRPr lang="en-US" altLang="en-US"/>
          </a:p>
        </p:txBody>
      </p:sp>
      <p:sp>
        <p:nvSpPr>
          <p:cNvPr id="1027" name="Text Placeholder 2"/>
          <p:cNvSpPr>
            <a:spLocks noGrp="1"/>
          </p:cNvSpPr>
          <p:nvPr>
            <p:ph type="body" idx="1"/>
          </p:nvPr>
        </p:nvSpPr>
        <p:spPr bwMode="auto">
          <a:xfrm>
            <a:off x="3324225" y="2879725"/>
            <a:ext cx="8350250" cy="211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en-US"/>
          </a:p>
        </p:txBody>
      </p:sp>
    </p:spTree>
    <p:extLst>
      <p:ext uri="{BB962C8B-B14F-4D97-AF65-F5344CB8AC3E}">
        <p14:creationId xmlns:p14="http://schemas.microsoft.com/office/powerpoint/2010/main" val="1890249151"/>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2" r:id="rId16"/>
    <p:sldLayoutId id="2147483743" r:id="rId17"/>
  </p:sldLayoutIdLst>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algn="l" rtl="0" eaLnBrk="1" fontAlgn="base" hangingPunct="1">
        <a:lnSpc>
          <a:spcPct val="90000"/>
        </a:lnSpc>
        <a:spcBef>
          <a:spcPts val="1000"/>
        </a:spcBef>
        <a:spcAft>
          <a:spcPct val="0"/>
        </a:spcAft>
        <a:buFont typeface="Arial" panose="020B0604020202020204" pitchFamily="34" charset="0"/>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52400"/>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371600"/>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760B40-FACD-4E2D-820C-A4B85D1187BD}" type="datetimeFigureOut">
              <a:rPr lang="en-US" smtClean="0"/>
              <a:t>9/24/2020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20209A-9A6D-4760-9B68-1127F6A83B31}" type="slidenum">
              <a:rPr lang="en-US" smtClean="0"/>
              <a:t>‹#›</a:t>
            </a:fld>
            <a:endParaRPr lang="en-US" dirty="0"/>
          </a:p>
        </p:txBody>
      </p:sp>
    </p:spTree>
    <p:extLst>
      <p:ext uri="{BB962C8B-B14F-4D97-AF65-F5344CB8AC3E}">
        <p14:creationId xmlns:p14="http://schemas.microsoft.com/office/powerpoint/2010/main" val="898645688"/>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txStyles>
    <p:titleStyle>
      <a:lvl1pPr algn="l" defTabSz="914400" rtl="0" eaLnBrk="1" latinLnBrk="0" hangingPunct="1">
        <a:lnSpc>
          <a:spcPct val="90000"/>
        </a:lnSpc>
        <a:spcBef>
          <a:spcPct val="0"/>
        </a:spcBef>
        <a:buNone/>
        <a:defRPr sz="32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CE3532"/>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CE3532"/>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CE3532"/>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CE3532"/>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CE3532"/>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21920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9" name="Text Box 3"/>
          <p:cNvSpPr txBox="1">
            <a:spLocks noChangeArrowheads="1"/>
          </p:cNvSpPr>
          <p:nvPr/>
        </p:nvSpPr>
        <p:spPr bwMode="auto">
          <a:xfrm>
            <a:off x="8940800" y="6537326"/>
            <a:ext cx="3149600" cy="247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446" tIns="46223" rIns="92446" bIns="46223">
            <a:spAutoFit/>
          </a:bodyPr>
          <a:lstStyle>
            <a:lvl1pPr marL="1123950" indent="-209550">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r" eaLnBrk="0" hangingPunct="0">
              <a:spcBef>
                <a:spcPct val="50000"/>
              </a:spcBef>
              <a:defRPr/>
            </a:pPr>
            <a:endParaRPr lang="en-US" sz="1000" dirty="0">
              <a:solidFill>
                <a:srgbClr val="000066"/>
              </a:solidFill>
              <a:latin typeface="Arial Unicode MS" pitchFamily="34" charset="-128"/>
              <a:cs typeface="+mn-cs"/>
            </a:endParaRPr>
          </a:p>
        </p:txBody>
      </p:sp>
      <p:sp>
        <p:nvSpPr>
          <p:cNvPr id="1028" name="Rectangle 4"/>
          <p:cNvSpPr>
            <a:spLocks noChangeArrowheads="1"/>
          </p:cNvSpPr>
          <p:nvPr/>
        </p:nvSpPr>
        <p:spPr bwMode="auto">
          <a:xfrm>
            <a:off x="11785600" y="0"/>
            <a:ext cx="406400" cy="1676400"/>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29" name="Rectangle 5"/>
          <p:cNvSpPr>
            <a:spLocks noGrp="1" noChangeArrowheads="1"/>
          </p:cNvSpPr>
          <p:nvPr>
            <p:ph type="body" idx="1"/>
          </p:nvPr>
        </p:nvSpPr>
        <p:spPr bwMode="auto">
          <a:xfrm>
            <a:off x="812800" y="1981200"/>
            <a:ext cx="105664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title"/>
          </p:nvPr>
        </p:nvSpPr>
        <p:spPr bwMode="auto">
          <a:xfrm>
            <a:off x="0" y="533400"/>
            <a:ext cx="12192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223" name="Rectangle 7"/>
          <p:cNvSpPr>
            <a:spLocks noGrp="1" noChangeArrowheads="1"/>
          </p:cNvSpPr>
          <p:nvPr>
            <p:ph type="sldNum" sz="quarter" idx="4"/>
          </p:nvPr>
        </p:nvSpPr>
        <p:spPr bwMode="auto">
          <a:xfrm>
            <a:off x="91440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b="0">
                <a:latin typeface="Arial" charset="0"/>
                <a:cs typeface="+mn-cs"/>
              </a:defRPr>
            </a:lvl1pPr>
          </a:lstStyle>
          <a:p>
            <a:pPr>
              <a:defRPr/>
            </a:pPr>
            <a:fld id="{2BFE2DD6-6536-47DD-AAFC-6F8656CADB27}"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86"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hdr="0" ftr="0" dt="0"/>
  <p:txStyles>
    <p:titleStyle>
      <a:lvl1pPr algn="ctr" rtl="0" eaLnBrk="0" fontAlgn="base" hangingPunct="0">
        <a:spcBef>
          <a:spcPct val="0"/>
        </a:spcBef>
        <a:spcAft>
          <a:spcPct val="0"/>
        </a:spcAft>
        <a:defRPr sz="3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Arial" charset="0"/>
        </a:defRPr>
      </a:lvl2pPr>
      <a:lvl3pPr algn="ctr" rtl="0" eaLnBrk="0" fontAlgn="base" hangingPunct="0">
        <a:spcBef>
          <a:spcPct val="0"/>
        </a:spcBef>
        <a:spcAft>
          <a:spcPct val="0"/>
        </a:spcAft>
        <a:defRPr sz="3200">
          <a:solidFill>
            <a:schemeClr val="tx1"/>
          </a:solidFill>
          <a:latin typeface="Arial" charset="0"/>
        </a:defRPr>
      </a:lvl3pPr>
      <a:lvl4pPr algn="ctr" rtl="0" eaLnBrk="0" fontAlgn="base" hangingPunct="0">
        <a:spcBef>
          <a:spcPct val="0"/>
        </a:spcBef>
        <a:spcAft>
          <a:spcPct val="0"/>
        </a:spcAft>
        <a:defRPr sz="3200">
          <a:solidFill>
            <a:schemeClr val="tx1"/>
          </a:solidFill>
          <a:latin typeface="Arial" charset="0"/>
        </a:defRPr>
      </a:lvl4pPr>
      <a:lvl5pPr algn="ctr" rtl="0" eaLnBrk="0" fontAlgn="base" hangingPunct="0">
        <a:spcBef>
          <a:spcPct val="0"/>
        </a:spcBef>
        <a:spcAft>
          <a:spcPct val="0"/>
        </a:spcAft>
        <a:defRPr sz="3200">
          <a:solidFill>
            <a:schemeClr val="tx1"/>
          </a:solidFill>
          <a:latin typeface="Arial" charset="0"/>
        </a:defRPr>
      </a:lvl5pPr>
      <a:lvl6pPr marL="457200" algn="ctr" rtl="0" fontAlgn="base">
        <a:spcBef>
          <a:spcPct val="0"/>
        </a:spcBef>
        <a:spcAft>
          <a:spcPct val="0"/>
        </a:spcAft>
        <a:defRPr sz="3200">
          <a:solidFill>
            <a:schemeClr val="tx1"/>
          </a:solidFill>
          <a:latin typeface="Arial" charset="0"/>
        </a:defRPr>
      </a:lvl6pPr>
      <a:lvl7pPr marL="914400" algn="ctr" rtl="0" fontAlgn="base">
        <a:spcBef>
          <a:spcPct val="0"/>
        </a:spcBef>
        <a:spcAft>
          <a:spcPct val="0"/>
        </a:spcAft>
        <a:defRPr sz="3200">
          <a:solidFill>
            <a:schemeClr val="tx1"/>
          </a:solidFill>
          <a:latin typeface="Arial" charset="0"/>
        </a:defRPr>
      </a:lvl7pPr>
      <a:lvl8pPr marL="1371600" algn="ctr" rtl="0" fontAlgn="base">
        <a:spcBef>
          <a:spcPct val="0"/>
        </a:spcBef>
        <a:spcAft>
          <a:spcPct val="0"/>
        </a:spcAft>
        <a:defRPr sz="3200">
          <a:solidFill>
            <a:schemeClr val="tx1"/>
          </a:solidFill>
          <a:latin typeface="Arial" charset="0"/>
        </a:defRPr>
      </a:lvl8pPr>
      <a:lvl9pPr marL="1828800" algn="ctr" rtl="0" fontAlgn="base">
        <a:spcBef>
          <a:spcPct val="0"/>
        </a:spcBef>
        <a:spcAft>
          <a:spcPct val="0"/>
        </a:spcAft>
        <a:defRPr sz="3200">
          <a:solidFill>
            <a:schemeClr val="tx1"/>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341313" indent="-227013" algn="l" rtl="0" eaLnBrk="0" fontAlgn="base" hangingPunct="0">
        <a:spcBef>
          <a:spcPct val="20000"/>
        </a:spcBef>
        <a:spcAft>
          <a:spcPct val="0"/>
        </a:spcAft>
        <a:buChar char="–"/>
        <a:defRPr sz="2800">
          <a:solidFill>
            <a:schemeClr val="tx1"/>
          </a:solidFill>
          <a:latin typeface="+mn-lt"/>
        </a:defRPr>
      </a:lvl2pPr>
      <a:lvl3pPr marL="682625" indent="-219075" algn="l" rtl="0" eaLnBrk="0" fontAlgn="base" hangingPunct="0">
        <a:spcBef>
          <a:spcPct val="20000"/>
        </a:spcBef>
        <a:spcAft>
          <a:spcPct val="0"/>
        </a:spcAft>
        <a:buChar char="•"/>
        <a:defRPr sz="2400">
          <a:solidFill>
            <a:schemeClr val="tx1"/>
          </a:solidFill>
          <a:latin typeface="+mn-lt"/>
        </a:defRPr>
      </a:lvl3pPr>
      <a:lvl4pPr marL="1023938" indent="-219075"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8940800" y="6537326"/>
            <a:ext cx="3149600" cy="24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2446" tIns="46223" rIns="92446" bIns="46223">
            <a:spAutoFit/>
          </a:bodyPr>
          <a:lstStyle>
            <a:lvl1pPr marL="1123950" indent="-209550" eaLnBrk="0" hangingPunct="0">
              <a:defRPr sz="2500">
                <a:solidFill>
                  <a:schemeClr val="tx1"/>
                </a:solidFill>
                <a:latin typeface="Arial" pitchFamily="34" charset="0"/>
              </a:defRPr>
            </a:lvl1pPr>
            <a:lvl2pPr marL="742950" indent="-285750" eaLnBrk="0" hangingPunct="0">
              <a:defRPr sz="2500">
                <a:solidFill>
                  <a:schemeClr val="tx1"/>
                </a:solidFill>
                <a:latin typeface="Arial" pitchFamily="34" charset="0"/>
              </a:defRPr>
            </a:lvl2pPr>
            <a:lvl3pPr marL="1143000" indent="-228600" eaLnBrk="0" hangingPunct="0">
              <a:defRPr sz="2500">
                <a:solidFill>
                  <a:schemeClr val="tx1"/>
                </a:solidFill>
                <a:latin typeface="Arial" pitchFamily="34" charset="0"/>
              </a:defRPr>
            </a:lvl3pPr>
            <a:lvl4pPr marL="1600200" indent="-228600" eaLnBrk="0" hangingPunct="0">
              <a:defRPr sz="2500">
                <a:solidFill>
                  <a:schemeClr val="tx1"/>
                </a:solidFill>
                <a:latin typeface="Arial" pitchFamily="34" charset="0"/>
              </a:defRPr>
            </a:lvl4pPr>
            <a:lvl5pPr marL="2057400" indent="-228600" eaLnBrk="0" hangingPunct="0">
              <a:defRPr sz="2500">
                <a:solidFill>
                  <a:schemeClr val="tx1"/>
                </a:solidFill>
                <a:latin typeface="Arial" pitchFamily="34" charset="0"/>
              </a:defRPr>
            </a:lvl5pPr>
            <a:lvl6pPr marL="2514600" indent="-228600" eaLnBrk="0" fontAlgn="base" hangingPunct="0">
              <a:spcBef>
                <a:spcPct val="0"/>
              </a:spcBef>
              <a:spcAft>
                <a:spcPct val="0"/>
              </a:spcAft>
              <a:defRPr sz="2500">
                <a:solidFill>
                  <a:schemeClr val="tx1"/>
                </a:solidFill>
                <a:latin typeface="Arial" pitchFamily="34" charset="0"/>
              </a:defRPr>
            </a:lvl6pPr>
            <a:lvl7pPr marL="2971800" indent="-228600" eaLnBrk="0" fontAlgn="base" hangingPunct="0">
              <a:spcBef>
                <a:spcPct val="0"/>
              </a:spcBef>
              <a:spcAft>
                <a:spcPct val="0"/>
              </a:spcAft>
              <a:defRPr sz="2500">
                <a:solidFill>
                  <a:schemeClr val="tx1"/>
                </a:solidFill>
                <a:latin typeface="Arial" pitchFamily="34" charset="0"/>
              </a:defRPr>
            </a:lvl7pPr>
            <a:lvl8pPr marL="3429000" indent="-228600" eaLnBrk="0" fontAlgn="base" hangingPunct="0">
              <a:spcBef>
                <a:spcPct val="0"/>
              </a:spcBef>
              <a:spcAft>
                <a:spcPct val="0"/>
              </a:spcAft>
              <a:defRPr sz="2500">
                <a:solidFill>
                  <a:schemeClr val="tx1"/>
                </a:solidFill>
                <a:latin typeface="Arial" pitchFamily="34" charset="0"/>
              </a:defRPr>
            </a:lvl8pPr>
            <a:lvl9pPr marL="3886200" indent="-228600" eaLnBrk="0" fontAlgn="base" hangingPunct="0">
              <a:spcBef>
                <a:spcPct val="0"/>
              </a:spcBef>
              <a:spcAft>
                <a:spcPct val="0"/>
              </a:spcAft>
              <a:defRPr sz="2500">
                <a:solidFill>
                  <a:schemeClr val="tx1"/>
                </a:solidFill>
                <a:latin typeface="Arial" pitchFamily="34" charset="0"/>
              </a:defRPr>
            </a:lvl9pPr>
          </a:lstStyle>
          <a:p>
            <a:pPr algn="r">
              <a:spcBef>
                <a:spcPct val="50000"/>
              </a:spcBef>
              <a:defRPr/>
            </a:pPr>
            <a:endParaRPr lang="en-US" sz="1000" b="1" dirty="0">
              <a:solidFill>
                <a:srgbClr val="000066"/>
              </a:solidFill>
              <a:latin typeface="Arial Unicode MS" pitchFamily="34" charset="-128"/>
            </a:endParaRPr>
          </a:p>
        </p:txBody>
      </p:sp>
      <p:sp>
        <p:nvSpPr>
          <p:cNvPr id="1029" name="Rectangle 5"/>
          <p:cNvSpPr>
            <a:spLocks noGrp="1" noChangeArrowheads="1"/>
          </p:cNvSpPr>
          <p:nvPr>
            <p:ph type="body" idx="1"/>
          </p:nvPr>
        </p:nvSpPr>
        <p:spPr bwMode="auto">
          <a:xfrm>
            <a:off x="812800" y="1981200"/>
            <a:ext cx="105664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title"/>
          </p:nvPr>
        </p:nvSpPr>
        <p:spPr bwMode="auto">
          <a:xfrm>
            <a:off x="0" y="533400"/>
            <a:ext cx="12192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19" name="Rectangle 7"/>
          <p:cNvSpPr>
            <a:spLocks noGrp="1" noChangeArrowheads="1"/>
          </p:cNvSpPr>
          <p:nvPr>
            <p:ph type="sldNum" sz="quarter" idx="4"/>
          </p:nvPr>
        </p:nvSpPr>
        <p:spPr bwMode="auto">
          <a:xfrm>
            <a:off x="9245600" y="63055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800">
                <a:latin typeface="Arial" pitchFamily="34" charset="0"/>
              </a:defRPr>
            </a:lvl1pPr>
          </a:lstStyle>
          <a:p>
            <a:pPr>
              <a:defRPr/>
            </a:pPr>
            <a:fld id="{796834E6-1C9F-4465-9694-6AA4ABA5269A}" type="slidenum">
              <a:rPr lang="en-US"/>
              <a:pPr>
                <a:defRPr/>
              </a:pPr>
              <a:t>‹#›</a:t>
            </a:fld>
            <a:endParaRPr lang="en-US" dirty="0"/>
          </a:p>
        </p:txBody>
      </p:sp>
      <p:sp>
        <p:nvSpPr>
          <p:cNvPr id="2" name="Rectangle 1">
            <a:extLst>
              <a:ext uri="{FF2B5EF4-FFF2-40B4-BE49-F238E27FC236}">
                <a16:creationId xmlns:a16="http://schemas.microsoft.com/office/drawing/2014/main" id="{D7D99CFC-8AB6-4254-8838-8FC68BD6A6D0}"/>
              </a:ext>
            </a:extLst>
          </p:cNvPr>
          <p:cNvSpPr/>
          <p:nvPr userDrawn="1"/>
        </p:nvSpPr>
        <p:spPr bwMode="auto">
          <a:xfrm>
            <a:off x="0" y="0"/>
            <a:ext cx="12192000" cy="1676399"/>
          </a:xfrm>
          <a:prstGeom prst="rect">
            <a:avLst/>
          </a:prstGeom>
          <a:solidFill>
            <a:srgbClr val="0833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228600" algn="l" defTabSz="914400" rtl="0" eaLnBrk="1" fontAlgn="base" latinLnBrk="0" hangingPunct="1">
              <a:lnSpc>
                <a:spcPct val="100000"/>
              </a:lnSpc>
              <a:spcBef>
                <a:spcPct val="20000"/>
              </a:spcBef>
              <a:spcAft>
                <a:spcPct val="0"/>
              </a:spcAft>
              <a:buClrTx/>
              <a:buSzTx/>
              <a:buFontTx/>
              <a:buChar char="•"/>
              <a:tabLst/>
            </a:pPr>
            <a:endParaRPr kumimoji="0" lang="en-US" sz="25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4223013594"/>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hdr="0" ftr="0" dt="0"/>
  <p:txStyles>
    <p:titleStyle>
      <a:lvl1pPr algn="ctr" rtl="0" eaLnBrk="0" fontAlgn="base" hangingPunct="0">
        <a:spcBef>
          <a:spcPct val="0"/>
        </a:spcBef>
        <a:spcAft>
          <a:spcPct val="0"/>
        </a:spcAft>
        <a:defRPr sz="3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Arial" charset="0"/>
        </a:defRPr>
      </a:lvl2pPr>
      <a:lvl3pPr algn="ctr" rtl="0" eaLnBrk="0" fontAlgn="base" hangingPunct="0">
        <a:spcBef>
          <a:spcPct val="0"/>
        </a:spcBef>
        <a:spcAft>
          <a:spcPct val="0"/>
        </a:spcAft>
        <a:defRPr sz="3200">
          <a:solidFill>
            <a:schemeClr val="tx1"/>
          </a:solidFill>
          <a:latin typeface="Arial" charset="0"/>
        </a:defRPr>
      </a:lvl3pPr>
      <a:lvl4pPr algn="ctr" rtl="0" eaLnBrk="0" fontAlgn="base" hangingPunct="0">
        <a:spcBef>
          <a:spcPct val="0"/>
        </a:spcBef>
        <a:spcAft>
          <a:spcPct val="0"/>
        </a:spcAft>
        <a:defRPr sz="3200">
          <a:solidFill>
            <a:schemeClr val="tx1"/>
          </a:solidFill>
          <a:latin typeface="Arial" charset="0"/>
        </a:defRPr>
      </a:lvl4pPr>
      <a:lvl5pPr algn="ctr" rtl="0" eaLnBrk="0" fontAlgn="base" hangingPunct="0">
        <a:spcBef>
          <a:spcPct val="0"/>
        </a:spcBef>
        <a:spcAft>
          <a:spcPct val="0"/>
        </a:spcAft>
        <a:defRPr sz="3200">
          <a:solidFill>
            <a:schemeClr val="tx1"/>
          </a:solidFill>
          <a:latin typeface="Arial" charset="0"/>
        </a:defRPr>
      </a:lvl5pPr>
      <a:lvl6pPr marL="457200" algn="ctr" rtl="0" fontAlgn="base">
        <a:spcBef>
          <a:spcPct val="0"/>
        </a:spcBef>
        <a:spcAft>
          <a:spcPct val="0"/>
        </a:spcAft>
        <a:defRPr sz="3200">
          <a:solidFill>
            <a:schemeClr val="tx1"/>
          </a:solidFill>
          <a:latin typeface="Arial" charset="0"/>
        </a:defRPr>
      </a:lvl6pPr>
      <a:lvl7pPr marL="914400" algn="ctr" rtl="0" fontAlgn="base">
        <a:spcBef>
          <a:spcPct val="0"/>
        </a:spcBef>
        <a:spcAft>
          <a:spcPct val="0"/>
        </a:spcAft>
        <a:defRPr sz="3200">
          <a:solidFill>
            <a:schemeClr val="tx1"/>
          </a:solidFill>
          <a:latin typeface="Arial" charset="0"/>
        </a:defRPr>
      </a:lvl7pPr>
      <a:lvl8pPr marL="1371600" algn="ctr" rtl="0" fontAlgn="base">
        <a:spcBef>
          <a:spcPct val="0"/>
        </a:spcBef>
        <a:spcAft>
          <a:spcPct val="0"/>
        </a:spcAft>
        <a:defRPr sz="3200">
          <a:solidFill>
            <a:schemeClr val="tx1"/>
          </a:solidFill>
          <a:latin typeface="Arial" charset="0"/>
        </a:defRPr>
      </a:lvl8pPr>
      <a:lvl9pPr marL="1828800" algn="ctr" rtl="0" fontAlgn="base">
        <a:spcBef>
          <a:spcPct val="0"/>
        </a:spcBef>
        <a:spcAft>
          <a:spcPct val="0"/>
        </a:spcAft>
        <a:defRPr sz="3200">
          <a:solidFill>
            <a:schemeClr val="tx1"/>
          </a:solidFill>
          <a:latin typeface="Arial"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200">
          <a:solidFill>
            <a:schemeClr val="tx1"/>
          </a:solidFill>
          <a:latin typeface="+mn-lt"/>
        </a:defRPr>
      </a:lvl4pPr>
      <a:lvl5pPr marL="2057400" indent="-228600" algn="l" rtl="0" eaLnBrk="0" fontAlgn="base" hangingPunct="0">
        <a:spcBef>
          <a:spcPct val="20000"/>
        </a:spcBef>
        <a:spcAft>
          <a:spcPct val="0"/>
        </a:spcAft>
        <a:buChar char="»"/>
        <a:defRPr sz="22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8940800" y="6537326"/>
            <a:ext cx="3149600" cy="24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2446" tIns="46223" rIns="92446" bIns="46223">
            <a:spAutoFit/>
          </a:bodyPr>
          <a:lstStyle>
            <a:lvl1pPr marL="1123950" indent="-209550" eaLnBrk="0" hangingPunct="0">
              <a:defRPr sz="2500">
                <a:solidFill>
                  <a:schemeClr val="tx1"/>
                </a:solidFill>
                <a:latin typeface="Arial" pitchFamily="34" charset="0"/>
              </a:defRPr>
            </a:lvl1pPr>
            <a:lvl2pPr marL="742950" indent="-285750" eaLnBrk="0" hangingPunct="0">
              <a:defRPr sz="2500">
                <a:solidFill>
                  <a:schemeClr val="tx1"/>
                </a:solidFill>
                <a:latin typeface="Arial" pitchFamily="34" charset="0"/>
              </a:defRPr>
            </a:lvl2pPr>
            <a:lvl3pPr marL="1143000" indent="-228600" eaLnBrk="0" hangingPunct="0">
              <a:defRPr sz="2500">
                <a:solidFill>
                  <a:schemeClr val="tx1"/>
                </a:solidFill>
                <a:latin typeface="Arial" pitchFamily="34" charset="0"/>
              </a:defRPr>
            </a:lvl3pPr>
            <a:lvl4pPr marL="1600200" indent="-228600" eaLnBrk="0" hangingPunct="0">
              <a:defRPr sz="2500">
                <a:solidFill>
                  <a:schemeClr val="tx1"/>
                </a:solidFill>
                <a:latin typeface="Arial" pitchFamily="34" charset="0"/>
              </a:defRPr>
            </a:lvl4pPr>
            <a:lvl5pPr marL="2057400" indent="-228600" eaLnBrk="0" hangingPunct="0">
              <a:defRPr sz="2500">
                <a:solidFill>
                  <a:schemeClr val="tx1"/>
                </a:solidFill>
                <a:latin typeface="Arial" pitchFamily="34" charset="0"/>
              </a:defRPr>
            </a:lvl5pPr>
            <a:lvl6pPr marL="2514600" indent="-228600" eaLnBrk="0" fontAlgn="base" hangingPunct="0">
              <a:spcBef>
                <a:spcPct val="0"/>
              </a:spcBef>
              <a:spcAft>
                <a:spcPct val="0"/>
              </a:spcAft>
              <a:defRPr sz="2500">
                <a:solidFill>
                  <a:schemeClr val="tx1"/>
                </a:solidFill>
                <a:latin typeface="Arial" pitchFamily="34" charset="0"/>
              </a:defRPr>
            </a:lvl6pPr>
            <a:lvl7pPr marL="2971800" indent="-228600" eaLnBrk="0" fontAlgn="base" hangingPunct="0">
              <a:spcBef>
                <a:spcPct val="0"/>
              </a:spcBef>
              <a:spcAft>
                <a:spcPct val="0"/>
              </a:spcAft>
              <a:defRPr sz="2500">
                <a:solidFill>
                  <a:schemeClr val="tx1"/>
                </a:solidFill>
                <a:latin typeface="Arial" pitchFamily="34" charset="0"/>
              </a:defRPr>
            </a:lvl7pPr>
            <a:lvl8pPr marL="3429000" indent="-228600" eaLnBrk="0" fontAlgn="base" hangingPunct="0">
              <a:spcBef>
                <a:spcPct val="0"/>
              </a:spcBef>
              <a:spcAft>
                <a:spcPct val="0"/>
              </a:spcAft>
              <a:defRPr sz="2500">
                <a:solidFill>
                  <a:schemeClr val="tx1"/>
                </a:solidFill>
                <a:latin typeface="Arial" pitchFamily="34" charset="0"/>
              </a:defRPr>
            </a:lvl8pPr>
            <a:lvl9pPr marL="3886200" indent="-228600" eaLnBrk="0" fontAlgn="base" hangingPunct="0">
              <a:spcBef>
                <a:spcPct val="0"/>
              </a:spcBef>
              <a:spcAft>
                <a:spcPct val="0"/>
              </a:spcAft>
              <a:defRPr sz="2500">
                <a:solidFill>
                  <a:schemeClr val="tx1"/>
                </a:solidFill>
                <a:latin typeface="Arial" pitchFamily="34" charset="0"/>
              </a:defRPr>
            </a:lvl9pPr>
          </a:lstStyle>
          <a:p>
            <a:pPr algn="r">
              <a:spcBef>
                <a:spcPct val="50000"/>
              </a:spcBef>
              <a:defRPr/>
            </a:pPr>
            <a:endParaRPr lang="en-US" sz="1000" b="1" dirty="0">
              <a:solidFill>
                <a:srgbClr val="000066"/>
              </a:solidFill>
            </a:endParaRPr>
          </a:p>
        </p:txBody>
      </p:sp>
      <p:sp>
        <p:nvSpPr>
          <p:cNvPr id="2051" name="Rectangle 3"/>
          <p:cNvSpPr>
            <a:spLocks noGrp="1" noChangeArrowheads="1"/>
          </p:cNvSpPr>
          <p:nvPr>
            <p:ph type="body" idx="1"/>
          </p:nvPr>
        </p:nvSpPr>
        <p:spPr bwMode="auto">
          <a:xfrm>
            <a:off x="812800" y="1752600"/>
            <a:ext cx="10566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52" name="Rectangle 4"/>
          <p:cNvSpPr>
            <a:spLocks noGrp="1" noChangeArrowheads="1"/>
          </p:cNvSpPr>
          <p:nvPr>
            <p:ph type="title"/>
          </p:nvPr>
        </p:nvSpPr>
        <p:spPr bwMode="auto">
          <a:xfrm>
            <a:off x="812800" y="762000"/>
            <a:ext cx="11379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40970" name="Rectangle 10"/>
          <p:cNvSpPr>
            <a:spLocks noGrp="1" noChangeArrowheads="1"/>
          </p:cNvSpPr>
          <p:nvPr>
            <p:ph type="sldNum" sz="quarter" idx="4"/>
          </p:nvPr>
        </p:nvSpPr>
        <p:spPr bwMode="auto">
          <a:xfrm>
            <a:off x="9245600" y="63055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800">
                <a:latin typeface="Arial" pitchFamily="34" charset="0"/>
              </a:defRPr>
            </a:lvl1pPr>
          </a:lstStyle>
          <a:p>
            <a:pPr>
              <a:defRPr/>
            </a:pPr>
            <a:fld id="{46B12962-1878-446D-92F4-56165F79EF1A}" type="slidenum">
              <a:rPr lang="en-US"/>
              <a:pPr>
                <a:defRPr/>
              </a:pPr>
              <a:t>‹#›</a:t>
            </a:fld>
            <a:endParaRPr lang="en-US" dirty="0"/>
          </a:p>
        </p:txBody>
      </p:sp>
      <p:sp>
        <p:nvSpPr>
          <p:cNvPr id="2" name="Rectangle 1">
            <a:extLst>
              <a:ext uri="{FF2B5EF4-FFF2-40B4-BE49-F238E27FC236}">
                <a16:creationId xmlns:a16="http://schemas.microsoft.com/office/drawing/2014/main" id="{1EEF3D18-20CD-4D4F-820A-95274D895E02}"/>
              </a:ext>
            </a:extLst>
          </p:cNvPr>
          <p:cNvSpPr/>
          <p:nvPr userDrawn="1"/>
        </p:nvSpPr>
        <p:spPr bwMode="auto">
          <a:xfrm>
            <a:off x="0" y="0"/>
            <a:ext cx="2895600" cy="22860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228600" algn="l" defTabSz="914400" rtl="0" eaLnBrk="1" fontAlgn="base" latinLnBrk="0" hangingPunct="1">
              <a:lnSpc>
                <a:spcPct val="100000"/>
              </a:lnSpc>
              <a:spcBef>
                <a:spcPct val="20000"/>
              </a:spcBef>
              <a:spcAft>
                <a:spcPct val="0"/>
              </a:spcAft>
              <a:buClrTx/>
              <a:buSzTx/>
              <a:buFontTx/>
              <a:buChar char="•"/>
              <a:tabLst/>
            </a:pPr>
            <a:endParaRPr kumimoji="0" lang="en-US" sz="2500" b="0" i="0" u="none" strike="noStrike" cap="none" normalizeH="0" baseline="0" dirty="0">
              <a:ln>
                <a:noFill/>
              </a:ln>
              <a:solidFill>
                <a:schemeClr val="tx1"/>
              </a:solidFill>
              <a:effectLst/>
              <a:latin typeface="Arial" charset="0"/>
            </a:endParaRPr>
          </a:p>
        </p:txBody>
      </p:sp>
      <p:sp>
        <p:nvSpPr>
          <p:cNvPr id="3" name="Rectangle 2">
            <a:extLst>
              <a:ext uri="{FF2B5EF4-FFF2-40B4-BE49-F238E27FC236}">
                <a16:creationId xmlns:a16="http://schemas.microsoft.com/office/drawing/2014/main" id="{B5078D5C-C45E-4D30-AAA0-4C87758554E5}"/>
              </a:ext>
            </a:extLst>
          </p:cNvPr>
          <p:cNvSpPr/>
          <p:nvPr userDrawn="1"/>
        </p:nvSpPr>
        <p:spPr bwMode="auto">
          <a:xfrm>
            <a:off x="0" y="-2763"/>
            <a:ext cx="12192000" cy="526638"/>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228600" algn="l" defTabSz="914400" rtl="0" eaLnBrk="1" fontAlgn="base" latinLnBrk="0" hangingPunct="1">
              <a:lnSpc>
                <a:spcPct val="100000"/>
              </a:lnSpc>
              <a:spcBef>
                <a:spcPct val="20000"/>
              </a:spcBef>
              <a:spcAft>
                <a:spcPct val="0"/>
              </a:spcAft>
              <a:buClrTx/>
              <a:buSzTx/>
              <a:buFontTx/>
              <a:buChar char="•"/>
              <a:tabLst/>
            </a:pPr>
            <a:endParaRPr kumimoji="0" lang="en-US" sz="2500" b="0" i="0" u="none" strike="noStrike" cap="none" normalizeH="0" baseline="0" dirty="0">
              <a:ln>
                <a:noFill/>
              </a:ln>
              <a:solidFill>
                <a:schemeClr val="tx1"/>
              </a:solidFill>
              <a:effectLst/>
              <a:latin typeface="Arial" charset="0"/>
            </a:endParaRPr>
          </a:p>
        </p:txBody>
      </p:sp>
      <p:sp>
        <p:nvSpPr>
          <p:cNvPr id="4" name="Rectangle 3">
            <a:extLst>
              <a:ext uri="{FF2B5EF4-FFF2-40B4-BE49-F238E27FC236}">
                <a16:creationId xmlns:a16="http://schemas.microsoft.com/office/drawing/2014/main" id="{EE52FF4F-D31D-4620-846C-B679F78110B4}"/>
              </a:ext>
            </a:extLst>
          </p:cNvPr>
          <p:cNvSpPr/>
          <p:nvPr userDrawn="1"/>
        </p:nvSpPr>
        <p:spPr bwMode="auto">
          <a:xfrm>
            <a:off x="0" y="-2763"/>
            <a:ext cx="12192000" cy="526638"/>
          </a:xfrm>
          <a:prstGeom prst="rect">
            <a:avLst/>
          </a:prstGeom>
          <a:solidFill>
            <a:srgbClr val="0833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228600" algn="l" defTabSz="914400" rtl="0" eaLnBrk="1" fontAlgn="base" latinLnBrk="0" hangingPunct="1">
              <a:lnSpc>
                <a:spcPct val="100000"/>
              </a:lnSpc>
              <a:spcBef>
                <a:spcPct val="20000"/>
              </a:spcBef>
              <a:spcAft>
                <a:spcPct val="0"/>
              </a:spcAft>
              <a:buClrTx/>
              <a:buSzTx/>
              <a:buFontTx/>
              <a:buChar char="•"/>
              <a:tabLst/>
            </a:pPr>
            <a:endParaRPr kumimoji="0" lang="en-US" sz="25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88128654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hf hdr="0" ftr="0" dt="0"/>
  <p:txStyles>
    <p:titleStyle>
      <a:lvl1pPr algn="l" rtl="0" eaLnBrk="0" fontAlgn="base" hangingPunct="0">
        <a:spcBef>
          <a:spcPct val="0"/>
        </a:spcBef>
        <a:spcAft>
          <a:spcPct val="0"/>
        </a:spcAft>
        <a:defRPr sz="2800">
          <a:solidFill>
            <a:srgbClr val="083350"/>
          </a:solidFill>
          <a:latin typeface="+mj-lt"/>
          <a:ea typeface="+mj-ea"/>
          <a:cs typeface="+mj-cs"/>
        </a:defRPr>
      </a:lvl1pPr>
      <a:lvl2pPr algn="l" rtl="0" eaLnBrk="0" fontAlgn="base" hangingPunct="0">
        <a:spcBef>
          <a:spcPct val="0"/>
        </a:spcBef>
        <a:spcAft>
          <a:spcPct val="0"/>
        </a:spcAft>
        <a:defRPr sz="2800">
          <a:solidFill>
            <a:srgbClr val="000066"/>
          </a:solidFill>
          <a:latin typeface="Arial" charset="0"/>
        </a:defRPr>
      </a:lvl2pPr>
      <a:lvl3pPr algn="l" rtl="0" eaLnBrk="0" fontAlgn="base" hangingPunct="0">
        <a:spcBef>
          <a:spcPct val="0"/>
        </a:spcBef>
        <a:spcAft>
          <a:spcPct val="0"/>
        </a:spcAft>
        <a:defRPr sz="2800">
          <a:solidFill>
            <a:srgbClr val="000066"/>
          </a:solidFill>
          <a:latin typeface="Arial" charset="0"/>
        </a:defRPr>
      </a:lvl3pPr>
      <a:lvl4pPr algn="l" rtl="0" eaLnBrk="0" fontAlgn="base" hangingPunct="0">
        <a:spcBef>
          <a:spcPct val="0"/>
        </a:spcBef>
        <a:spcAft>
          <a:spcPct val="0"/>
        </a:spcAft>
        <a:defRPr sz="2800">
          <a:solidFill>
            <a:srgbClr val="000066"/>
          </a:solidFill>
          <a:latin typeface="Arial" charset="0"/>
        </a:defRPr>
      </a:lvl4pPr>
      <a:lvl5pPr algn="l" rtl="0" eaLnBrk="0" fontAlgn="base" hangingPunct="0">
        <a:spcBef>
          <a:spcPct val="0"/>
        </a:spcBef>
        <a:spcAft>
          <a:spcPct val="0"/>
        </a:spcAft>
        <a:defRPr sz="2800">
          <a:solidFill>
            <a:srgbClr val="000066"/>
          </a:solidFill>
          <a:latin typeface="Arial" charset="0"/>
        </a:defRPr>
      </a:lvl5pPr>
      <a:lvl6pPr marL="457200" algn="l" rtl="0" fontAlgn="base">
        <a:spcBef>
          <a:spcPct val="0"/>
        </a:spcBef>
        <a:spcAft>
          <a:spcPct val="0"/>
        </a:spcAft>
        <a:defRPr sz="2800">
          <a:solidFill>
            <a:srgbClr val="000066"/>
          </a:solidFill>
          <a:latin typeface="Arial" charset="0"/>
        </a:defRPr>
      </a:lvl6pPr>
      <a:lvl7pPr marL="914400" algn="l" rtl="0" fontAlgn="base">
        <a:spcBef>
          <a:spcPct val="0"/>
        </a:spcBef>
        <a:spcAft>
          <a:spcPct val="0"/>
        </a:spcAft>
        <a:defRPr sz="2800">
          <a:solidFill>
            <a:srgbClr val="000066"/>
          </a:solidFill>
          <a:latin typeface="Arial" charset="0"/>
        </a:defRPr>
      </a:lvl7pPr>
      <a:lvl8pPr marL="1371600" algn="l" rtl="0" fontAlgn="base">
        <a:spcBef>
          <a:spcPct val="0"/>
        </a:spcBef>
        <a:spcAft>
          <a:spcPct val="0"/>
        </a:spcAft>
        <a:defRPr sz="2800">
          <a:solidFill>
            <a:srgbClr val="000066"/>
          </a:solidFill>
          <a:latin typeface="Arial" charset="0"/>
        </a:defRPr>
      </a:lvl8pPr>
      <a:lvl9pPr marL="1828800" algn="l" rtl="0" fontAlgn="base">
        <a:spcBef>
          <a:spcPct val="0"/>
        </a:spcBef>
        <a:spcAft>
          <a:spcPct val="0"/>
        </a:spcAft>
        <a:defRPr sz="2800">
          <a:solidFill>
            <a:srgbClr val="000066"/>
          </a:solidFill>
          <a:latin typeface="Arial" charset="0"/>
        </a:defRPr>
      </a:lvl9pPr>
    </p:titleStyle>
    <p:bodyStyle>
      <a:lvl1pPr marL="342900" indent="-342900" algn="l" rtl="0" eaLnBrk="0" fontAlgn="base" hangingPunct="0">
        <a:spcBef>
          <a:spcPct val="20000"/>
        </a:spcBef>
        <a:spcAft>
          <a:spcPct val="0"/>
        </a:spcAft>
        <a:tabLst>
          <a:tab pos="1028700" algn="l"/>
        </a:tabLst>
        <a:defRPr sz="2800">
          <a:solidFill>
            <a:schemeClr val="tx1"/>
          </a:solidFill>
          <a:latin typeface="+mn-lt"/>
          <a:ea typeface="+mn-ea"/>
          <a:cs typeface="+mn-cs"/>
        </a:defRPr>
      </a:lvl1pPr>
      <a:lvl2pPr marL="342900" indent="-228600" algn="l" rtl="0" eaLnBrk="0" fontAlgn="base" hangingPunct="0">
        <a:spcBef>
          <a:spcPct val="20000"/>
        </a:spcBef>
        <a:spcAft>
          <a:spcPct val="0"/>
        </a:spcAft>
        <a:buChar char="•"/>
        <a:tabLst>
          <a:tab pos="1028700" algn="l"/>
        </a:tabLst>
        <a:defRPr sz="2400">
          <a:solidFill>
            <a:schemeClr val="tx1"/>
          </a:solidFill>
          <a:latin typeface="+mn-lt"/>
        </a:defRPr>
      </a:lvl2pPr>
      <a:lvl3pPr marL="685800" indent="-228600" algn="l" rtl="0" eaLnBrk="0" fontAlgn="base" hangingPunct="0">
        <a:spcBef>
          <a:spcPct val="20000"/>
        </a:spcBef>
        <a:spcAft>
          <a:spcPct val="0"/>
        </a:spcAft>
        <a:buFont typeface="Arial" charset="0"/>
        <a:buChar char="–"/>
        <a:tabLst>
          <a:tab pos="1028700" algn="l"/>
        </a:tabLst>
        <a:defRPr sz="2200">
          <a:solidFill>
            <a:schemeClr val="tx1"/>
          </a:solidFill>
          <a:latin typeface="+mn-lt"/>
        </a:defRPr>
      </a:lvl3pPr>
      <a:lvl4pPr marL="1028700" indent="-228600" algn="l" rtl="0" eaLnBrk="0" fontAlgn="base" hangingPunct="0">
        <a:spcBef>
          <a:spcPct val="20000"/>
        </a:spcBef>
        <a:spcAft>
          <a:spcPct val="0"/>
        </a:spcAft>
        <a:buFont typeface="Arial" charset="0"/>
        <a:buChar char="○"/>
        <a:tabLst>
          <a:tab pos="1028700" algn="l"/>
        </a:tabLst>
        <a:defRPr sz="2200">
          <a:solidFill>
            <a:schemeClr val="tx1"/>
          </a:solidFill>
          <a:latin typeface="+mn-lt"/>
        </a:defRPr>
      </a:lvl4pPr>
      <a:lvl5pPr marL="2057400" indent="-228600" algn="l" rtl="0" eaLnBrk="0" fontAlgn="base" hangingPunct="0">
        <a:spcBef>
          <a:spcPct val="20000"/>
        </a:spcBef>
        <a:spcAft>
          <a:spcPct val="0"/>
        </a:spcAft>
        <a:buChar char="»"/>
        <a:tabLst>
          <a:tab pos="1028700" algn="l"/>
        </a:tabLst>
        <a:defRPr sz="2200">
          <a:solidFill>
            <a:schemeClr val="tx1"/>
          </a:solidFill>
          <a:latin typeface="+mn-lt"/>
        </a:defRPr>
      </a:lvl5pPr>
      <a:lvl6pPr marL="2514600" indent="-228600" algn="l" rtl="0" fontAlgn="base">
        <a:spcBef>
          <a:spcPct val="20000"/>
        </a:spcBef>
        <a:spcAft>
          <a:spcPct val="0"/>
        </a:spcAft>
        <a:buChar char="»"/>
        <a:tabLst>
          <a:tab pos="1028700" algn="l"/>
        </a:tabLst>
        <a:defRPr>
          <a:solidFill>
            <a:schemeClr val="tx1"/>
          </a:solidFill>
          <a:latin typeface="+mn-lt"/>
        </a:defRPr>
      </a:lvl6pPr>
      <a:lvl7pPr marL="2971800" indent="-228600" algn="l" rtl="0" fontAlgn="base">
        <a:spcBef>
          <a:spcPct val="20000"/>
        </a:spcBef>
        <a:spcAft>
          <a:spcPct val="0"/>
        </a:spcAft>
        <a:buChar char="»"/>
        <a:tabLst>
          <a:tab pos="1028700" algn="l"/>
        </a:tabLst>
        <a:defRPr>
          <a:solidFill>
            <a:schemeClr val="tx1"/>
          </a:solidFill>
          <a:latin typeface="+mn-lt"/>
        </a:defRPr>
      </a:lvl7pPr>
      <a:lvl8pPr marL="3429000" indent="-228600" algn="l" rtl="0" fontAlgn="base">
        <a:spcBef>
          <a:spcPct val="20000"/>
        </a:spcBef>
        <a:spcAft>
          <a:spcPct val="0"/>
        </a:spcAft>
        <a:buChar char="»"/>
        <a:tabLst>
          <a:tab pos="1028700" algn="l"/>
        </a:tabLst>
        <a:defRPr>
          <a:solidFill>
            <a:schemeClr val="tx1"/>
          </a:solidFill>
          <a:latin typeface="+mn-lt"/>
        </a:defRPr>
      </a:lvl8pPr>
      <a:lvl9pPr marL="3886200" indent="-228600" algn="l" rtl="0" fontAlgn="base">
        <a:spcBef>
          <a:spcPct val="20000"/>
        </a:spcBef>
        <a:spcAft>
          <a:spcPct val="0"/>
        </a:spcAft>
        <a:buChar char="»"/>
        <a:tabLst>
          <a:tab pos="1028700" algn="l"/>
        </a:tabLs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8940800" y="6537326"/>
            <a:ext cx="3149600" cy="247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446" tIns="46223" rIns="92446" bIns="46223">
            <a:spAutoFit/>
          </a:bodyPr>
          <a:lstStyle>
            <a:lvl1pPr marL="1123950" indent="-209550">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r" eaLnBrk="0" hangingPunct="0">
              <a:spcBef>
                <a:spcPct val="50000"/>
              </a:spcBef>
              <a:defRPr/>
            </a:pPr>
            <a:endParaRPr lang="en-US" sz="1000" dirty="0">
              <a:solidFill>
                <a:srgbClr val="000066"/>
              </a:solidFill>
              <a:cs typeface="+mn-cs"/>
            </a:endParaRPr>
          </a:p>
        </p:txBody>
      </p:sp>
      <p:sp>
        <p:nvSpPr>
          <p:cNvPr id="2051" name="Rectangle 3"/>
          <p:cNvSpPr>
            <a:spLocks noGrp="1" noChangeArrowheads="1"/>
          </p:cNvSpPr>
          <p:nvPr>
            <p:ph type="body" idx="1"/>
          </p:nvPr>
        </p:nvSpPr>
        <p:spPr bwMode="auto">
          <a:xfrm>
            <a:off x="812800" y="1752600"/>
            <a:ext cx="105664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52" name="Rectangle 4"/>
          <p:cNvSpPr>
            <a:spLocks noGrp="1" noChangeArrowheads="1"/>
          </p:cNvSpPr>
          <p:nvPr>
            <p:ph type="title"/>
          </p:nvPr>
        </p:nvSpPr>
        <p:spPr bwMode="auto">
          <a:xfrm>
            <a:off x="812800" y="762000"/>
            <a:ext cx="113792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graphicFrame>
        <p:nvGraphicFramePr>
          <p:cNvPr id="2053" name="Object 5"/>
          <p:cNvGraphicFramePr>
            <a:graphicFrameLocks noChangeAspect="1"/>
          </p:cNvGraphicFramePr>
          <p:nvPr/>
        </p:nvGraphicFramePr>
        <p:xfrm>
          <a:off x="0" y="0"/>
          <a:ext cx="12192000" cy="523875"/>
        </p:xfrm>
        <a:graphic>
          <a:graphicData uri="http://schemas.openxmlformats.org/presentationml/2006/ole">
            <mc:AlternateContent xmlns:mc="http://schemas.openxmlformats.org/markup-compatibility/2006">
              <mc:Choice xmlns:v="urn:schemas-microsoft-com:vml" Requires="v">
                <p:oleObj spid="_x0000_s1135" name="Image" r:id="rId15" imgW="4876397" imgH="280085" progId="Photoshop.Image.8">
                  <p:embed/>
                </p:oleObj>
              </mc:Choice>
              <mc:Fallback>
                <p:oleObj name="Image" r:id="rId15" imgW="4876397" imgH="280085" progId="Photoshop.Image.8">
                  <p:embed/>
                  <p:pic>
                    <p:nvPicPr>
                      <p:cNvPr id="2053" name="Object 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121920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46" name="Rectangle 6"/>
          <p:cNvSpPr>
            <a:spLocks noGrp="1" noChangeArrowheads="1"/>
          </p:cNvSpPr>
          <p:nvPr>
            <p:ph type="sldNum" sz="quarter" idx="4"/>
          </p:nvPr>
        </p:nvSpPr>
        <p:spPr bwMode="auto">
          <a:xfrm>
            <a:off x="91440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b="0">
                <a:latin typeface="Arial" charset="0"/>
                <a:cs typeface="+mn-cs"/>
              </a:defRPr>
            </a:lvl1pPr>
          </a:lstStyle>
          <a:p>
            <a:pPr>
              <a:defRPr/>
            </a:pPr>
            <a:fld id="{A8245BF1-39AE-492C-B262-C0AB46EDEC9F}"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hf hdr="0" ftr="0" dt="0"/>
  <p:txStyles>
    <p:titleStyle>
      <a:lvl1pPr algn="l" rtl="0" eaLnBrk="0" fontAlgn="base" hangingPunct="0">
        <a:spcBef>
          <a:spcPct val="0"/>
        </a:spcBef>
        <a:spcAft>
          <a:spcPct val="0"/>
        </a:spcAft>
        <a:defRPr sz="2800">
          <a:solidFill>
            <a:srgbClr val="000066"/>
          </a:solidFill>
          <a:latin typeface="+mj-lt"/>
          <a:ea typeface="+mj-ea"/>
          <a:cs typeface="+mj-cs"/>
        </a:defRPr>
      </a:lvl1pPr>
      <a:lvl2pPr algn="l" rtl="0" eaLnBrk="0" fontAlgn="base" hangingPunct="0">
        <a:spcBef>
          <a:spcPct val="0"/>
        </a:spcBef>
        <a:spcAft>
          <a:spcPct val="0"/>
        </a:spcAft>
        <a:defRPr sz="2800">
          <a:solidFill>
            <a:srgbClr val="000066"/>
          </a:solidFill>
          <a:latin typeface="Arial" charset="0"/>
        </a:defRPr>
      </a:lvl2pPr>
      <a:lvl3pPr algn="l" rtl="0" eaLnBrk="0" fontAlgn="base" hangingPunct="0">
        <a:spcBef>
          <a:spcPct val="0"/>
        </a:spcBef>
        <a:spcAft>
          <a:spcPct val="0"/>
        </a:spcAft>
        <a:defRPr sz="2800">
          <a:solidFill>
            <a:srgbClr val="000066"/>
          </a:solidFill>
          <a:latin typeface="Arial" charset="0"/>
        </a:defRPr>
      </a:lvl3pPr>
      <a:lvl4pPr algn="l" rtl="0" eaLnBrk="0" fontAlgn="base" hangingPunct="0">
        <a:spcBef>
          <a:spcPct val="0"/>
        </a:spcBef>
        <a:spcAft>
          <a:spcPct val="0"/>
        </a:spcAft>
        <a:defRPr sz="2800">
          <a:solidFill>
            <a:srgbClr val="000066"/>
          </a:solidFill>
          <a:latin typeface="Arial" charset="0"/>
        </a:defRPr>
      </a:lvl4pPr>
      <a:lvl5pPr algn="l" rtl="0" eaLnBrk="0" fontAlgn="base" hangingPunct="0">
        <a:spcBef>
          <a:spcPct val="0"/>
        </a:spcBef>
        <a:spcAft>
          <a:spcPct val="0"/>
        </a:spcAft>
        <a:defRPr sz="2800">
          <a:solidFill>
            <a:srgbClr val="000066"/>
          </a:solidFill>
          <a:latin typeface="Arial" charset="0"/>
        </a:defRPr>
      </a:lvl5pPr>
      <a:lvl6pPr marL="457200" algn="l" rtl="0" fontAlgn="base">
        <a:spcBef>
          <a:spcPct val="0"/>
        </a:spcBef>
        <a:spcAft>
          <a:spcPct val="0"/>
        </a:spcAft>
        <a:defRPr sz="2800">
          <a:solidFill>
            <a:srgbClr val="000066"/>
          </a:solidFill>
          <a:latin typeface="Arial" charset="0"/>
        </a:defRPr>
      </a:lvl6pPr>
      <a:lvl7pPr marL="914400" algn="l" rtl="0" fontAlgn="base">
        <a:spcBef>
          <a:spcPct val="0"/>
        </a:spcBef>
        <a:spcAft>
          <a:spcPct val="0"/>
        </a:spcAft>
        <a:defRPr sz="2800">
          <a:solidFill>
            <a:srgbClr val="000066"/>
          </a:solidFill>
          <a:latin typeface="Arial" charset="0"/>
        </a:defRPr>
      </a:lvl7pPr>
      <a:lvl8pPr marL="1371600" algn="l" rtl="0" fontAlgn="base">
        <a:spcBef>
          <a:spcPct val="0"/>
        </a:spcBef>
        <a:spcAft>
          <a:spcPct val="0"/>
        </a:spcAft>
        <a:defRPr sz="2800">
          <a:solidFill>
            <a:srgbClr val="000066"/>
          </a:solidFill>
          <a:latin typeface="Arial" charset="0"/>
        </a:defRPr>
      </a:lvl8pPr>
      <a:lvl9pPr marL="1828800" algn="l" rtl="0" fontAlgn="base">
        <a:spcBef>
          <a:spcPct val="0"/>
        </a:spcBef>
        <a:spcAft>
          <a:spcPct val="0"/>
        </a:spcAft>
        <a:defRPr sz="2800">
          <a:solidFill>
            <a:srgbClr val="000066"/>
          </a:solidFill>
          <a:latin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342900" indent="-228600" algn="l" rtl="0" eaLnBrk="0" fontAlgn="base" hangingPunct="0">
        <a:spcBef>
          <a:spcPct val="20000"/>
        </a:spcBef>
        <a:spcAft>
          <a:spcPct val="0"/>
        </a:spcAft>
        <a:buChar char="•"/>
        <a:defRPr sz="2500">
          <a:solidFill>
            <a:schemeClr val="tx1"/>
          </a:solidFill>
          <a:latin typeface="+mn-lt"/>
        </a:defRPr>
      </a:lvl2pPr>
      <a:lvl3pPr marL="682625" indent="-225425" algn="l" rtl="0" eaLnBrk="0" fontAlgn="base" hangingPunct="0">
        <a:spcBef>
          <a:spcPct val="20000"/>
        </a:spcBef>
        <a:spcAft>
          <a:spcPct val="0"/>
        </a:spcAft>
        <a:buFont typeface="Arial" charset="0"/>
        <a:buChar char="–"/>
        <a:defRPr sz="2200">
          <a:solidFill>
            <a:schemeClr val="tx1"/>
          </a:solidFill>
          <a:latin typeface="+mn-lt"/>
        </a:defRPr>
      </a:lvl3pPr>
      <a:lvl4pPr marL="1023938" indent="-227013" algn="l" rtl="0" eaLnBrk="0" fontAlgn="base" hangingPunct="0">
        <a:spcBef>
          <a:spcPct val="20000"/>
        </a:spcBef>
        <a:spcAft>
          <a:spcPct val="0"/>
        </a:spcAft>
        <a:buFont typeface="Wingdings" pitchFamily="2" charset="2"/>
        <a:buChar char="§"/>
        <a:defRPr sz="2000">
          <a:solidFill>
            <a:schemeClr val="tx1"/>
          </a:solidFill>
          <a:latin typeface="+mn-lt"/>
        </a:defRPr>
      </a:lvl4pPr>
      <a:lvl5pPr marL="1377950" indent="-231775" algn="l" rtl="0" eaLnBrk="0" fontAlgn="base" hangingPunct="0">
        <a:spcBef>
          <a:spcPct val="20000"/>
        </a:spcBef>
        <a:spcAft>
          <a:spcPct val="0"/>
        </a:spcAft>
        <a:buChar char="»"/>
        <a:defRPr>
          <a:solidFill>
            <a:schemeClr val="tx1"/>
          </a:solidFill>
          <a:latin typeface="+mn-lt"/>
        </a:defRPr>
      </a:lvl5pPr>
      <a:lvl6pPr marL="1835150" indent="-231775" algn="l" rtl="0" fontAlgn="base">
        <a:spcBef>
          <a:spcPct val="20000"/>
        </a:spcBef>
        <a:spcAft>
          <a:spcPct val="0"/>
        </a:spcAft>
        <a:buChar char="»"/>
        <a:defRPr>
          <a:solidFill>
            <a:schemeClr val="tx1"/>
          </a:solidFill>
          <a:latin typeface="+mn-lt"/>
        </a:defRPr>
      </a:lvl6pPr>
      <a:lvl7pPr marL="2292350" indent="-231775" algn="l" rtl="0" fontAlgn="base">
        <a:spcBef>
          <a:spcPct val="20000"/>
        </a:spcBef>
        <a:spcAft>
          <a:spcPct val="0"/>
        </a:spcAft>
        <a:buChar char="»"/>
        <a:defRPr>
          <a:solidFill>
            <a:schemeClr val="tx1"/>
          </a:solidFill>
          <a:latin typeface="+mn-lt"/>
        </a:defRPr>
      </a:lvl7pPr>
      <a:lvl8pPr marL="2749550" indent="-231775" algn="l" rtl="0" fontAlgn="base">
        <a:spcBef>
          <a:spcPct val="20000"/>
        </a:spcBef>
        <a:spcAft>
          <a:spcPct val="0"/>
        </a:spcAft>
        <a:buChar char="»"/>
        <a:defRPr>
          <a:solidFill>
            <a:schemeClr val="tx1"/>
          </a:solidFill>
          <a:latin typeface="+mn-lt"/>
        </a:defRPr>
      </a:lvl8pPr>
      <a:lvl9pPr marL="3206750" indent="-231775"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78562" name="Text Box 2"/>
          <p:cNvSpPr txBox="1">
            <a:spLocks noChangeArrowheads="1"/>
          </p:cNvSpPr>
          <p:nvPr/>
        </p:nvSpPr>
        <p:spPr bwMode="auto">
          <a:xfrm>
            <a:off x="8940800" y="6537326"/>
            <a:ext cx="3149600" cy="247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446" tIns="46223" rIns="92446" bIns="46223">
            <a:spAutoFit/>
          </a:bodyPr>
          <a:lstStyle>
            <a:lvl1pPr marL="1123950" indent="-209550">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r" eaLnBrk="0" hangingPunct="0">
              <a:spcBef>
                <a:spcPct val="50000"/>
              </a:spcBef>
              <a:defRPr/>
            </a:pPr>
            <a:endParaRPr lang="en-US" sz="1000" dirty="0">
              <a:solidFill>
                <a:srgbClr val="000066"/>
              </a:solidFill>
              <a:cs typeface="+mn-cs"/>
            </a:endParaRPr>
          </a:p>
        </p:txBody>
      </p:sp>
      <p:sp>
        <p:nvSpPr>
          <p:cNvPr id="3075" name="Rectangle 3"/>
          <p:cNvSpPr>
            <a:spLocks noGrp="1" noChangeArrowheads="1"/>
          </p:cNvSpPr>
          <p:nvPr>
            <p:ph type="body" idx="1"/>
          </p:nvPr>
        </p:nvSpPr>
        <p:spPr bwMode="auto">
          <a:xfrm>
            <a:off x="812800" y="1752600"/>
            <a:ext cx="105664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6" name="Rectangle 4"/>
          <p:cNvSpPr>
            <a:spLocks noGrp="1" noChangeArrowheads="1"/>
          </p:cNvSpPr>
          <p:nvPr>
            <p:ph type="title"/>
          </p:nvPr>
        </p:nvSpPr>
        <p:spPr bwMode="auto">
          <a:xfrm>
            <a:off x="812800" y="762000"/>
            <a:ext cx="113792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graphicFrame>
        <p:nvGraphicFramePr>
          <p:cNvPr id="3077" name="Object 5"/>
          <p:cNvGraphicFramePr>
            <a:graphicFrameLocks noChangeAspect="1"/>
          </p:cNvGraphicFramePr>
          <p:nvPr/>
        </p:nvGraphicFramePr>
        <p:xfrm>
          <a:off x="0" y="0"/>
          <a:ext cx="12192000" cy="523875"/>
        </p:xfrm>
        <a:graphic>
          <a:graphicData uri="http://schemas.openxmlformats.org/presentationml/2006/ole">
            <mc:AlternateContent xmlns:mc="http://schemas.openxmlformats.org/markup-compatibility/2006">
              <mc:Choice xmlns:v="urn:schemas-microsoft-com:vml" Requires="v">
                <p:oleObj spid="_x0000_s2159" name="Image" r:id="rId14" imgW="4876397" imgH="280085" progId="Photoshop.Image.8">
                  <p:embed/>
                </p:oleObj>
              </mc:Choice>
              <mc:Fallback>
                <p:oleObj name="Image" r:id="rId14" imgW="4876397" imgH="280085" progId="Photoshop.Image.8">
                  <p:embed/>
                  <p:pic>
                    <p:nvPicPr>
                      <p:cNvPr id="3077" name="Object 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121920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78566" name="Rectangle 6"/>
          <p:cNvSpPr>
            <a:spLocks noGrp="1" noChangeArrowheads="1"/>
          </p:cNvSpPr>
          <p:nvPr>
            <p:ph type="sldNum" sz="quarter" idx="4"/>
          </p:nvPr>
        </p:nvSpPr>
        <p:spPr bwMode="auto">
          <a:xfrm>
            <a:off x="91440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b="0">
                <a:latin typeface="Arial" charset="0"/>
                <a:cs typeface="+mn-cs"/>
              </a:defRPr>
            </a:lvl1pPr>
          </a:lstStyle>
          <a:p>
            <a:pPr>
              <a:defRPr/>
            </a:pPr>
            <a:fld id="{1F702C44-C01E-4A45-96F3-499E87901CC9}"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hdr="0" ftr="0" dt="0"/>
  <p:txStyles>
    <p:titleStyle>
      <a:lvl1pPr algn="l" rtl="0" eaLnBrk="0" fontAlgn="base" hangingPunct="0">
        <a:spcBef>
          <a:spcPct val="0"/>
        </a:spcBef>
        <a:spcAft>
          <a:spcPct val="0"/>
        </a:spcAft>
        <a:defRPr sz="2800">
          <a:solidFill>
            <a:srgbClr val="000066"/>
          </a:solidFill>
          <a:latin typeface="+mj-lt"/>
          <a:ea typeface="+mj-ea"/>
          <a:cs typeface="+mj-cs"/>
        </a:defRPr>
      </a:lvl1pPr>
      <a:lvl2pPr algn="l" rtl="0" eaLnBrk="0" fontAlgn="base" hangingPunct="0">
        <a:spcBef>
          <a:spcPct val="0"/>
        </a:spcBef>
        <a:spcAft>
          <a:spcPct val="0"/>
        </a:spcAft>
        <a:defRPr sz="2800">
          <a:solidFill>
            <a:srgbClr val="000066"/>
          </a:solidFill>
          <a:latin typeface="Arial" charset="0"/>
        </a:defRPr>
      </a:lvl2pPr>
      <a:lvl3pPr algn="l" rtl="0" eaLnBrk="0" fontAlgn="base" hangingPunct="0">
        <a:spcBef>
          <a:spcPct val="0"/>
        </a:spcBef>
        <a:spcAft>
          <a:spcPct val="0"/>
        </a:spcAft>
        <a:defRPr sz="2800">
          <a:solidFill>
            <a:srgbClr val="000066"/>
          </a:solidFill>
          <a:latin typeface="Arial" charset="0"/>
        </a:defRPr>
      </a:lvl3pPr>
      <a:lvl4pPr algn="l" rtl="0" eaLnBrk="0" fontAlgn="base" hangingPunct="0">
        <a:spcBef>
          <a:spcPct val="0"/>
        </a:spcBef>
        <a:spcAft>
          <a:spcPct val="0"/>
        </a:spcAft>
        <a:defRPr sz="2800">
          <a:solidFill>
            <a:srgbClr val="000066"/>
          </a:solidFill>
          <a:latin typeface="Arial" charset="0"/>
        </a:defRPr>
      </a:lvl4pPr>
      <a:lvl5pPr algn="l" rtl="0" eaLnBrk="0" fontAlgn="base" hangingPunct="0">
        <a:spcBef>
          <a:spcPct val="0"/>
        </a:spcBef>
        <a:spcAft>
          <a:spcPct val="0"/>
        </a:spcAft>
        <a:defRPr sz="2800">
          <a:solidFill>
            <a:srgbClr val="000066"/>
          </a:solidFill>
          <a:latin typeface="Arial" charset="0"/>
        </a:defRPr>
      </a:lvl5pPr>
      <a:lvl6pPr marL="457200" algn="l" rtl="0" fontAlgn="base">
        <a:spcBef>
          <a:spcPct val="0"/>
        </a:spcBef>
        <a:spcAft>
          <a:spcPct val="0"/>
        </a:spcAft>
        <a:defRPr sz="2800">
          <a:solidFill>
            <a:srgbClr val="000066"/>
          </a:solidFill>
          <a:latin typeface="Arial" charset="0"/>
        </a:defRPr>
      </a:lvl6pPr>
      <a:lvl7pPr marL="914400" algn="l" rtl="0" fontAlgn="base">
        <a:spcBef>
          <a:spcPct val="0"/>
        </a:spcBef>
        <a:spcAft>
          <a:spcPct val="0"/>
        </a:spcAft>
        <a:defRPr sz="2800">
          <a:solidFill>
            <a:srgbClr val="000066"/>
          </a:solidFill>
          <a:latin typeface="Arial" charset="0"/>
        </a:defRPr>
      </a:lvl7pPr>
      <a:lvl8pPr marL="1371600" algn="l" rtl="0" fontAlgn="base">
        <a:spcBef>
          <a:spcPct val="0"/>
        </a:spcBef>
        <a:spcAft>
          <a:spcPct val="0"/>
        </a:spcAft>
        <a:defRPr sz="2800">
          <a:solidFill>
            <a:srgbClr val="000066"/>
          </a:solidFill>
          <a:latin typeface="Arial" charset="0"/>
        </a:defRPr>
      </a:lvl8pPr>
      <a:lvl9pPr marL="1828800" algn="l" rtl="0" fontAlgn="base">
        <a:spcBef>
          <a:spcPct val="0"/>
        </a:spcBef>
        <a:spcAft>
          <a:spcPct val="0"/>
        </a:spcAft>
        <a:defRPr sz="2800">
          <a:solidFill>
            <a:srgbClr val="000066"/>
          </a:solidFill>
          <a:latin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341313" indent="-227013" algn="l" rtl="0" eaLnBrk="0" fontAlgn="base" hangingPunct="0">
        <a:spcBef>
          <a:spcPct val="20000"/>
        </a:spcBef>
        <a:spcAft>
          <a:spcPct val="0"/>
        </a:spcAft>
        <a:buChar char="•"/>
        <a:defRPr sz="2500">
          <a:solidFill>
            <a:schemeClr val="tx1"/>
          </a:solidFill>
          <a:latin typeface="+mn-lt"/>
        </a:defRPr>
      </a:lvl2pPr>
      <a:lvl3pPr marL="682625" indent="-219075" algn="l" rtl="0" eaLnBrk="0" fontAlgn="base" hangingPunct="0">
        <a:spcBef>
          <a:spcPct val="20000"/>
        </a:spcBef>
        <a:spcAft>
          <a:spcPct val="0"/>
        </a:spcAft>
        <a:buFont typeface="Arial" charset="0"/>
        <a:buChar char="–"/>
        <a:defRPr sz="2200">
          <a:solidFill>
            <a:schemeClr val="tx1"/>
          </a:solidFill>
          <a:latin typeface="+mn-lt"/>
        </a:defRPr>
      </a:lvl3pPr>
      <a:lvl4pPr marL="1023938" indent="-219075" algn="l" rtl="0" eaLnBrk="0" fontAlgn="base" hangingPunct="0">
        <a:spcBef>
          <a:spcPct val="20000"/>
        </a:spcBef>
        <a:spcAft>
          <a:spcPct val="0"/>
        </a:spcAft>
        <a:buFont typeface="Wingdings" pitchFamily="2" charset="2"/>
        <a:buChar char="§"/>
        <a:defRPr sz="2000">
          <a:solidFill>
            <a:schemeClr val="tx1"/>
          </a:solidFill>
          <a:latin typeface="+mn-lt"/>
        </a:defRPr>
      </a:lvl4pPr>
      <a:lvl5pPr marL="1377950" indent="-231775" algn="l" rtl="0" eaLnBrk="0" fontAlgn="base" hangingPunct="0">
        <a:spcBef>
          <a:spcPct val="20000"/>
        </a:spcBef>
        <a:spcAft>
          <a:spcPct val="0"/>
        </a:spcAft>
        <a:buChar char="»"/>
        <a:defRPr>
          <a:solidFill>
            <a:schemeClr val="tx1"/>
          </a:solidFill>
          <a:latin typeface="+mn-lt"/>
        </a:defRPr>
      </a:lvl5pPr>
      <a:lvl6pPr marL="1835150" indent="-231775" algn="l" rtl="0" fontAlgn="base">
        <a:spcBef>
          <a:spcPct val="20000"/>
        </a:spcBef>
        <a:spcAft>
          <a:spcPct val="0"/>
        </a:spcAft>
        <a:buChar char="»"/>
        <a:defRPr>
          <a:solidFill>
            <a:schemeClr val="tx1"/>
          </a:solidFill>
          <a:latin typeface="+mn-lt"/>
        </a:defRPr>
      </a:lvl6pPr>
      <a:lvl7pPr marL="2292350" indent="-231775" algn="l" rtl="0" fontAlgn="base">
        <a:spcBef>
          <a:spcPct val="20000"/>
        </a:spcBef>
        <a:spcAft>
          <a:spcPct val="0"/>
        </a:spcAft>
        <a:buChar char="»"/>
        <a:defRPr>
          <a:solidFill>
            <a:schemeClr val="tx1"/>
          </a:solidFill>
          <a:latin typeface="+mn-lt"/>
        </a:defRPr>
      </a:lvl7pPr>
      <a:lvl8pPr marL="2749550" indent="-231775" algn="l" rtl="0" fontAlgn="base">
        <a:spcBef>
          <a:spcPct val="20000"/>
        </a:spcBef>
        <a:spcAft>
          <a:spcPct val="0"/>
        </a:spcAft>
        <a:buChar char="»"/>
        <a:defRPr>
          <a:solidFill>
            <a:schemeClr val="tx1"/>
          </a:solidFill>
          <a:latin typeface="+mn-lt"/>
        </a:defRPr>
      </a:lvl8pPr>
      <a:lvl9pPr marL="3206750" indent="-231775"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8"/>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324225" y="365125"/>
            <a:ext cx="8350250" cy="220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endParaRPr lang="en-US" altLang="en-US"/>
          </a:p>
        </p:txBody>
      </p:sp>
      <p:sp>
        <p:nvSpPr>
          <p:cNvPr id="1027" name="Text Placeholder 2"/>
          <p:cNvSpPr>
            <a:spLocks noGrp="1"/>
          </p:cNvSpPr>
          <p:nvPr>
            <p:ph type="body" idx="1"/>
          </p:nvPr>
        </p:nvSpPr>
        <p:spPr bwMode="auto">
          <a:xfrm>
            <a:off x="3324225" y="2879725"/>
            <a:ext cx="8350250" cy="211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en-US"/>
          </a:p>
        </p:txBody>
      </p:sp>
    </p:spTree>
    <p:extLst>
      <p:ext uri="{BB962C8B-B14F-4D97-AF65-F5344CB8AC3E}">
        <p14:creationId xmlns:p14="http://schemas.microsoft.com/office/powerpoint/2010/main" val="336561502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1" r:id="rId16"/>
  </p:sldLayoutIdLst>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algn="l" rtl="0" eaLnBrk="1" fontAlgn="base" hangingPunct="1">
        <a:lnSpc>
          <a:spcPct val="90000"/>
        </a:lnSpc>
        <a:spcBef>
          <a:spcPts val="1000"/>
        </a:spcBef>
        <a:spcAft>
          <a:spcPct val="0"/>
        </a:spcAft>
        <a:buFont typeface="Arial" panose="020B0604020202020204" pitchFamily="34" charset="0"/>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3" Type="http://schemas.openxmlformats.org/officeDocument/2006/relationships/hyperlink" Target="https://www.apa.org/topics/resilience" TargetMode="External"/><Relationship Id="rId2" Type="http://schemas.openxmlformats.org/officeDocument/2006/relationships/notesSlide" Target="../notesSlides/notesSlide33.xml"/><Relationship Id="rId1" Type="http://schemas.openxmlformats.org/officeDocument/2006/relationships/slideLayout" Target="../slideLayouts/slideLayout19.xml"/><Relationship Id="rId4" Type="http://schemas.openxmlformats.org/officeDocument/2006/relationships/image" Target="../media/image15.jpeg"/></Relationships>
</file>

<file path=ppt/slides/_rels/slide35.xml.rels><?xml version="1.0" encoding="UTF-8" standalone="yes"?>
<Relationships xmlns="http://schemas.openxmlformats.org/package/2006/relationships"><Relationship Id="rId3" Type="http://schemas.openxmlformats.org/officeDocument/2006/relationships/hyperlink" Target="https://www.apa.org/topics/resilience" TargetMode="External"/><Relationship Id="rId2" Type="http://schemas.openxmlformats.org/officeDocument/2006/relationships/notesSlide" Target="../notesSlides/notesSlide34.xml"/><Relationship Id="rId1" Type="http://schemas.openxmlformats.org/officeDocument/2006/relationships/slideLayout" Target="../slideLayouts/slideLayout19.xml"/><Relationship Id="rId4" Type="http://schemas.openxmlformats.org/officeDocument/2006/relationships/hyperlink" Target="http://www.apa.org/"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www.apa.org/topics/resilience" TargetMode="External"/><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9.xml"/><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3" Type="http://schemas.openxmlformats.org/officeDocument/2006/relationships/hyperlink" Target="https://c3c51c6c-8c32-4f6a-9af6-0d715ac3a752.filesusr.com/ugd/513c96_93df348d51134a08b789df5374b6dfb7.pdf" TargetMode="External"/><Relationship Id="rId2" Type="http://schemas.openxmlformats.org/officeDocument/2006/relationships/notesSlide" Target="../notesSlides/notesSlide45.xml"/><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9.xml"/><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1.xml"/></Relationships>
</file>

<file path=ppt/slides/_rels/slide5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2.xml"/><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6.xml"/><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7.xml"/><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9.xml"/></Relationships>
</file>

<file path=ppt/slides/_rels/slide6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9.xml"/><Relationship Id="rId1" Type="http://schemas.openxmlformats.org/officeDocument/2006/relationships/slideLayout" Target="../slideLayouts/slideLayout19.xml"/></Relationships>
</file>

<file path=ppt/slides/_rels/slide6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0.xml"/><Relationship Id="rId1" Type="http://schemas.openxmlformats.org/officeDocument/2006/relationships/slideLayout" Target="../slideLayouts/slideLayout19.xml"/></Relationships>
</file>

<file path=ppt/slides/_rels/slide6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1.xml"/><Relationship Id="rId1" Type="http://schemas.openxmlformats.org/officeDocument/2006/relationships/slideLayout" Target="../slideLayouts/slideLayout19.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9.xml"/></Relationships>
</file>

<file path=ppt/slides/_rels/slide6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3.xml"/><Relationship Id="rId1" Type="http://schemas.openxmlformats.org/officeDocument/2006/relationships/slideLayout" Target="../slideLayouts/slideLayout19.xml"/><Relationship Id="rId4" Type="http://schemas.openxmlformats.org/officeDocument/2006/relationships/image" Target="../media/image25.jpeg"/></Relationships>
</file>

<file path=ppt/slides/_rels/slide6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4.xml"/><Relationship Id="rId1" Type="http://schemas.openxmlformats.org/officeDocument/2006/relationships/slideLayout" Target="../slideLayouts/slideLayout19.xml"/><Relationship Id="rId4" Type="http://schemas.openxmlformats.org/officeDocument/2006/relationships/image" Target="../media/image27.jpe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9.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9.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9.xml"/></Relationships>
</file>

<file path=ppt/slides/_rels/slide6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8.xml"/><Relationship Id="rId1" Type="http://schemas.openxmlformats.org/officeDocument/2006/relationships/slideLayout" Target="../slideLayouts/slideLayout19.xml"/><Relationship Id="rId4" Type="http://schemas.openxmlformats.org/officeDocument/2006/relationships/image" Target="../media/image29.jpeg"/></Relationships>
</file>

<file path=ppt/slides/_rels/slide7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9.xml"/><Relationship Id="rId1" Type="http://schemas.openxmlformats.org/officeDocument/2006/relationships/slideLayout" Target="../slideLayouts/slideLayout19.xml"/></Relationships>
</file>

<file path=ppt/slides/_rels/slide7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0.xml"/><Relationship Id="rId1" Type="http://schemas.openxmlformats.org/officeDocument/2006/relationships/slideLayout" Target="../slideLayouts/slideLayout19.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9.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9.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9.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9.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9.xml"/></Relationships>
</file>

<file path=ppt/slides/_rels/slide77.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3.jpeg"/><Relationship Id="rId2" Type="http://schemas.openxmlformats.org/officeDocument/2006/relationships/notesSlide" Target="../notesSlides/notesSlide76.xml"/><Relationship Id="rId1" Type="http://schemas.openxmlformats.org/officeDocument/2006/relationships/slideLayout" Target="../slideLayouts/slideLayout19.xml"/><Relationship Id="rId6" Type="http://schemas.openxmlformats.org/officeDocument/2006/relationships/hyperlink" Target="http://www.samhsa.gov/dtac" TargetMode="External"/><Relationship Id="rId5" Type="http://schemas.openxmlformats.org/officeDocument/2006/relationships/hyperlink" Target="https://www.samhsa.gov/dtac" TargetMode="External"/><Relationship Id="rId4" Type="http://schemas.openxmlformats.org/officeDocument/2006/relationships/hyperlink" Target="mailto:dtac@samhsa.hh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9"/>
          <p:cNvSpPr>
            <a:spLocks noGrp="1" noChangeArrowheads="1"/>
          </p:cNvSpPr>
          <p:nvPr>
            <p:ph idx="1"/>
          </p:nvPr>
        </p:nvSpPr>
        <p:spPr>
          <a:xfrm>
            <a:off x="4038600" y="381000"/>
            <a:ext cx="7543800" cy="1505726"/>
          </a:xfrm>
        </p:spPr>
        <p:txBody>
          <a:bodyPr/>
          <a:lstStyle/>
          <a:p>
            <a:pPr marL="0" indent="0" algn="r" eaLnBrk="1" hangingPunct="1">
              <a:buNone/>
            </a:pPr>
            <a:r>
              <a:rPr lang="en-US" sz="4000" b="1" dirty="0">
                <a:solidFill>
                  <a:schemeClr val="bg1"/>
                </a:solidFill>
              </a:rPr>
              <a:t>Transition to Regular Services Program (RSP) and Midprogram </a:t>
            </a:r>
          </a:p>
          <a:p>
            <a:pPr marL="0" indent="0" algn="r" eaLnBrk="1" hangingPunct="1">
              <a:buNone/>
            </a:pPr>
            <a:r>
              <a:rPr lang="en-US" sz="4000" b="1" dirty="0">
                <a:solidFill>
                  <a:schemeClr val="bg1"/>
                </a:solidFill>
              </a:rPr>
              <a:t>Training (Virtual)</a:t>
            </a:r>
          </a:p>
        </p:txBody>
      </p:sp>
      <p:sp>
        <p:nvSpPr>
          <p:cNvPr id="4100" name="Rectangle 2"/>
          <p:cNvSpPr>
            <a:spLocks noGrp="1" noChangeArrowheads="1"/>
          </p:cNvSpPr>
          <p:nvPr>
            <p:ph type="title"/>
          </p:nvPr>
        </p:nvSpPr>
        <p:spPr>
          <a:xfrm>
            <a:off x="3384550" y="2895600"/>
            <a:ext cx="8350250" cy="2133600"/>
          </a:xfrm>
        </p:spPr>
        <p:txBody>
          <a:bodyPr/>
          <a:lstStyle/>
          <a:p>
            <a:pPr algn="r">
              <a:lnSpc>
                <a:spcPct val="60000"/>
              </a:lnSpc>
            </a:pPr>
            <a:r>
              <a:rPr lang="en-US" sz="2200" dirty="0">
                <a:solidFill>
                  <a:schemeClr val="bg1"/>
                </a:solidFill>
                <a:latin typeface="Arial" panose="020B0604020202020204" pitchFamily="34" charset="0"/>
                <a:ea typeface="Yu Gothic Medium" panose="020B0500000000000000" pitchFamily="34" charset="-128"/>
                <a:cs typeface="Arial" panose="020B0604020202020204" pitchFamily="34" charset="0"/>
              </a:rPr>
              <a:t>Crisis Counseling Assistance and Training Program (CCP)</a:t>
            </a:r>
            <a:br>
              <a:rPr lang="en-US" sz="2200" dirty="0">
                <a:solidFill>
                  <a:schemeClr val="bg1"/>
                </a:solidFill>
                <a:latin typeface="Arial" panose="020B0604020202020204" pitchFamily="34" charset="0"/>
                <a:ea typeface="Yu Gothic Medium" panose="020B0500000000000000" pitchFamily="34" charset="-128"/>
                <a:cs typeface="Arial" panose="020B0604020202020204" pitchFamily="34" charset="0"/>
              </a:rPr>
            </a:br>
            <a:r>
              <a:rPr lang="en-US" sz="2200" dirty="0">
                <a:solidFill>
                  <a:schemeClr val="bg1"/>
                </a:solidFill>
                <a:latin typeface="Arial" panose="020B0604020202020204" pitchFamily="34" charset="0"/>
                <a:ea typeface="Yu Gothic Medium" panose="020B0500000000000000" pitchFamily="34" charset="-128"/>
                <a:cs typeface="Arial" panose="020B0604020202020204" pitchFamily="34" charset="0"/>
              </a:rPr>
              <a:t/>
            </a:r>
            <a:br>
              <a:rPr lang="en-US" sz="2200" dirty="0">
                <a:solidFill>
                  <a:schemeClr val="bg1"/>
                </a:solidFill>
                <a:latin typeface="Arial" panose="020B0604020202020204" pitchFamily="34" charset="0"/>
                <a:ea typeface="Yu Gothic Medium" panose="020B0500000000000000" pitchFamily="34" charset="-128"/>
                <a:cs typeface="Arial" panose="020B0604020202020204" pitchFamily="34" charset="0"/>
              </a:rPr>
            </a:br>
            <a:r>
              <a:rPr lang="en-US" altLang="en-US" sz="2200" dirty="0">
                <a:solidFill>
                  <a:schemeClr val="bg1"/>
                </a:solidFill>
                <a:latin typeface="Arial" panose="020B0604020202020204" pitchFamily="34" charset="0"/>
                <a:ea typeface="Yu Gothic Medium" panose="020B0500000000000000" pitchFamily="34" charset="-128"/>
                <a:cs typeface="Arial" panose="020B0604020202020204" pitchFamily="34" charset="0"/>
              </a:rPr>
              <a:t>Substance Abuse and Mental Health Services Administration</a:t>
            </a:r>
            <a:br>
              <a:rPr lang="en-US" altLang="en-US" sz="2200" dirty="0">
                <a:solidFill>
                  <a:schemeClr val="bg1"/>
                </a:solidFill>
                <a:latin typeface="Arial" panose="020B0604020202020204" pitchFamily="34" charset="0"/>
                <a:ea typeface="Yu Gothic Medium" panose="020B0500000000000000" pitchFamily="34" charset="-128"/>
                <a:cs typeface="Arial" panose="020B0604020202020204" pitchFamily="34" charset="0"/>
              </a:rPr>
            </a:br>
            <a:r>
              <a:rPr lang="en-US" altLang="en-US" sz="2200" dirty="0">
                <a:solidFill>
                  <a:schemeClr val="bg1"/>
                </a:solidFill>
                <a:latin typeface="Arial" panose="020B0604020202020204" pitchFamily="34" charset="0"/>
                <a:ea typeface="Yu Gothic Medium" panose="020B0500000000000000" pitchFamily="34" charset="-128"/>
                <a:cs typeface="Arial" panose="020B0604020202020204" pitchFamily="34" charset="0"/>
              </a:rPr>
              <a:t/>
            </a:r>
            <a:br>
              <a:rPr lang="en-US" altLang="en-US" sz="2200" dirty="0">
                <a:solidFill>
                  <a:schemeClr val="bg1"/>
                </a:solidFill>
                <a:latin typeface="Arial" panose="020B0604020202020204" pitchFamily="34" charset="0"/>
                <a:ea typeface="Yu Gothic Medium" panose="020B0500000000000000" pitchFamily="34" charset="-128"/>
                <a:cs typeface="Arial" panose="020B0604020202020204" pitchFamily="34" charset="0"/>
              </a:rPr>
            </a:br>
            <a:r>
              <a:rPr lang="en-US" altLang="en-US" sz="2200" dirty="0">
                <a:solidFill>
                  <a:schemeClr val="bg1"/>
                </a:solidFill>
                <a:latin typeface="Arial" panose="020B0604020202020204" pitchFamily="34" charset="0"/>
                <a:ea typeface="Yu Gothic Medium" panose="020B0500000000000000" pitchFamily="34" charset="-128"/>
                <a:cs typeface="Arial" panose="020B0604020202020204" pitchFamily="34" charset="0"/>
              </a:rPr>
              <a:t>U.S. Department of Health and Human Services</a:t>
            </a:r>
            <a:br>
              <a:rPr lang="en-US" altLang="en-US" sz="2200" dirty="0">
                <a:solidFill>
                  <a:schemeClr val="bg1"/>
                </a:solidFill>
                <a:latin typeface="Arial" panose="020B0604020202020204" pitchFamily="34" charset="0"/>
                <a:ea typeface="Yu Gothic Medium" panose="020B0500000000000000" pitchFamily="34" charset="-128"/>
                <a:cs typeface="Arial" panose="020B0604020202020204" pitchFamily="34" charset="0"/>
              </a:rPr>
            </a:br>
            <a:r>
              <a:rPr lang="en-US" altLang="en-US" sz="2200" dirty="0">
                <a:solidFill>
                  <a:schemeClr val="bg1"/>
                </a:solidFill>
                <a:latin typeface="Arial" panose="020B0604020202020204" pitchFamily="34" charset="0"/>
                <a:ea typeface="Yu Gothic Medium" panose="020B0500000000000000" pitchFamily="34" charset="-128"/>
                <a:cs typeface="Arial" panose="020B0604020202020204" pitchFamily="34" charset="0"/>
              </a:rPr>
              <a:t/>
            </a:r>
            <a:br>
              <a:rPr lang="en-US" altLang="en-US" sz="2200" dirty="0">
                <a:solidFill>
                  <a:schemeClr val="bg1"/>
                </a:solidFill>
                <a:latin typeface="Arial" panose="020B0604020202020204" pitchFamily="34" charset="0"/>
                <a:ea typeface="Yu Gothic Medium" panose="020B0500000000000000" pitchFamily="34" charset="-128"/>
                <a:cs typeface="Arial" panose="020B0604020202020204" pitchFamily="34" charset="0"/>
              </a:rPr>
            </a:br>
            <a:r>
              <a:rPr lang="en-US" sz="1200" dirty="0">
                <a:solidFill>
                  <a:schemeClr val="bg1"/>
                </a:solidFill>
                <a:latin typeface="Arial" panose="020B0604020202020204" pitchFamily="34" charset="0"/>
                <a:ea typeface="Yu Gothic Medium" panose="020B0500000000000000" pitchFamily="34" charset="-128"/>
                <a:cs typeface="Arial" panose="020B0604020202020204" pitchFamily="34" charset="0"/>
              </a:rPr>
              <a:t>Revised 8/2020</a:t>
            </a:r>
            <a:br>
              <a:rPr lang="en-US" sz="1200" dirty="0">
                <a:solidFill>
                  <a:schemeClr val="bg1"/>
                </a:solidFill>
                <a:latin typeface="Arial" panose="020B0604020202020204" pitchFamily="34" charset="0"/>
                <a:ea typeface="Yu Gothic Medium" panose="020B0500000000000000" pitchFamily="34" charset="-128"/>
                <a:cs typeface="Arial" panose="020B0604020202020204" pitchFamily="34" charset="0"/>
              </a:rPr>
            </a:br>
            <a:endParaRPr lang="en-US" sz="1200" dirty="0">
              <a:solidFill>
                <a:schemeClr val="bg1"/>
              </a:solidFill>
              <a:latin typeface="Arial" panose="020B0604020202020204" pitchFamily="34" charset="0"/>
              <a:ea typeface="Yu Gothic Medium" panose="020B0500000000000000" pitchFamily="34" charset="-128"/>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Technological Platform/Instructions</a:t>
            </a:r>
          </a:p>
        </p:txBody>
      </p:sp>
      <p:sp>
        <p:nvSpPr>
          <p:cNvPr id="7" name="Content Placeholder 6"/>
          <p:cNvSpPr>
            <a:spLocks noGrp="1"/>
          </p:cNvSpPr>
          <p:nvPr>
            <p:ph idx="1"/>
          </p:nvPr>
        </p:nvSpPr>
        <p:spPr>
          <a:xfrm>
            <a:off x="609600" y="1371600"/>
            <a:ext cx="10515600" cy="4876800"/>
          </a:xfrm>
        </p:spPr>
        <p:txBody>
          <a:bodyPr>
            <a:normAutofit/>
          </a:bodyPr>
          <a:lstStyle/>
          <a:p>
            <a:pPr marL="457200" lvl="0" indent="-457200" eaLnBrk="0" fontAlgn="base" hangingPunct="0">
              <a:lnSpc>
                <a:spcPct val="100000"/>
              </a:lnSpc>
              <a:spcBef>
                <a:spcPct val="20000"/>
              </a:spcBef>
              <a:spcAft>
                <a:spcPct val="0"/>
              </a:spcAft>
              <a:defRPr/>
            </a:pPr>
            <a:r>
              <a:rPr lang="en-US" kern="0" dirty="0">
                <a:solidFill>
                  <a:srgbClr val="000000"/>
                </a:solidFill>
                <a:latin typeface="Arial"/>
              </a:rPr>
              <a:t>Send a private chat message for tech support.</a:t>
            </a:r>
          </a:p>
          <a:p>
            <a:pPr marL="457200" lvl="0" indent="-457200" eaLnBrk="0" fontAlgn="base" hangingPunct="0">
              <a:lnSpc>
                <a:spcPct val="100000"/>
              </a:lnSpc>
              <a:spcBef>
                <a:spcPct val="20000"/>
              </a:spcBef>
              <a:spcAft>
                <a:spcPct val="0"/>
              </a:spcAft>
              <a:defRPr/>
            </a:pPr>
            <a:r>
              <a:rPr lang="en-US" kern="0" dirty="0">
                <a:solidFill>
                  <a:srgbClr val="000000"/>
                </a:solidFill>
                <a:latin typeface="Arial"/>
              </a:rPr>
              <a:t>Send a chat message to the entire group for questions or comments related to training content.</a:t>
            </a:r>
          </a:p>
          <a:p>
            <a:pPr marL="457200" lvl="0" indent="-457200" eaLnBrk="0" fontAlgn="base" hangingPunct="0">
              <a:lnSpc>
                <a:spcPct val="100000"/>
              </a:lnSpc>
              <a:spcBef>
                <a:spcPct val="20000"/>
              </a:spcBef>
              <a:spcAft>
                <a:spcPct val="0"/>
              </a:spcAft>
              <a:defRPr/>
            </a:pPr>
            <a:r>
              <a:rPr lang="en-US" kern="0" dirty="0">
                <a:solidFill>
                  <a:srgbClr val="000000"/>
                </a:solidFill>
                <a:latin typeface="Arial"/>
              </a:rPr>
              <a:t>You may be assigned to breakout rooms during the training. Your participation is appreciated.</a:t>
            </a:r>
          </a:p>
          <a:p>
            <a:pPr marL="457200" lvl="0" indent="-457200" eaLnBrk="0" fontAlgn="base" hangingPunct="0">
              <a:lnSpc>
                <a:spcPct val="100000"/>
              </a:lnSpc>
              <a:spcBef>
                <a:spcPct val="20000"/>
              </a:spcBef>
              <a:spcAft>
                <a:spcPct val="0"/>
              </a:spcAft>
              <a:defRPr/>
            </a:pPr>
            <a:r>
              <a:rPr lang="en-US" kern="0" dirty="0">
                <a:solidFill>
                  <a:srgbClr val="000000"/>
                </a:solidFill>
                <a:latin typeface="Arial"/>
              </a:rPr>
              <a:t>If possible, participate in this training through your computer only (audio, video, and microphone). If you call in by phone, please “rename” yourself with your full name instead of phone number so that we can better assign you to breakout sessions.</a:t>
            </a:r>
          </a:p>
        </p:txBody>
      </p:sp>
    </p:spTree>
    <p:extLst>
      <p:ext uri="{BB962C8B-B14F-4D97-AF65-F5344CB8AC3E}">
        <p14:creationId xmlns:p14="http://schemas.microsoft.com/office/powerpoint/2010/main" val="1258815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Training Delivery During the </a:t>
            </a:r>
            <a:r>
              <a:rPr lang="en-US"/>
              <a:t>COVID-19 Pandemic</a:t>
            </a:r>
            <a:endParaRPr lang="en-US" dirty="0"/>
          </a:p>
        </p:txBody>
      </p:sp>
    </p:spTree>
    <p:extLst>
      <p:ext uri="{BB962C8B-B14F-4D97-AF65-F5344CB8AC3E}">
        <p14:creationId xmlns:p14="http://schemas.microsoft.com/office/powerpoint/2010/main" val="636709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Introductions (for a small group)</a:t>
            </a:r>
          </a:p>
        </p:txBody>
      </p:sp>
      <p:sp>
        <p:nvSpPr>
          <p:cNvPr id="3" name="Content Placeholder 2"/>
          <p:cNvSpPr>
            <a:spLocks noGrp="1"/>
          </p:cNvSpPr>
          <p:nvPr>
            <p:ph idx="1"/>
          </p:nvPr>
        </p:nvSpPr>
        <p:spPr/>
        <p:txBody>
          <a:bodyPr/>
          <a:lstStyle/>
          <a:p>
            <a:pPr marL="0" lvl="0" indent="0">
              <a:buNone/>
            </a:pPr>
            <a:r>
              <a:rPr lang="en-US" dirty="0">
                <a:solidFill>
                  <a:srgbClr val="000000"/>
                </a:solidFill>
              </a:rPr>
              <a:t>Take turns introducing yourselves with the following information:</a:t>
            </a:r>
          </a:p>
          <a:p>
            <a:pPr lvl="1" indent="-571500"/>
            <a:r>
              <a:rPr lang="en-US" dirty="0">
                <a:solidFill>
                  <a:srgbClr val="000000"/>
                </a:solidFill>
              </a:rPr>
              <a:t>Your name</a:t>
            </a:r>
          </a:p>
          <a:p>
            <a:pPr lvl="1" indent="-571500"/>
            <a:r>
              <a:rPr lang="en-US" dirty="0">
                <a:solidFill>
                  <a:srgbClr val="000000"/>
                </a:solidFill>
              </a:rPr>
              <a:t>Your role or position in the CCP</a:t>
            </a:r>
          </a:p>
          <a:p>
            <a:pPr lvl="1" indent="-571500"/>
            <a:r>
              <a:rPr lang="en-US" dirty="0">
                <a:solidFill>
                  <a:srgbClr val="000000"/>
                </a:solidFill>
              </a:rPr>
              <a:t>Something you’ve done that no one else here has done</a:t>
            </a:r>
          </a:p>
          <a:p>
            <a:pPr marL="0" indent="0">
              <a:buNone/>
            </a:pPr>
            <a:endParaRPr lang="en-US" dirty="0"/>
          </a:p>
        </p:txBody>
      </p:sp>
    </p:spTree>
    <p:extLst>
      <p:ext uri="{BB962C8B-B14F-4D97-AF65-F5344CB8AC3E}">
        <p14:creationId xmlns:p14="http://schemas.microsoft.com/office/powerpoint/2010/main" val="4256574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Introductions (for a large group)</a:t>
            </a:r>
          </a:p>
        </p:txBody>
      </p:sp>
      <p:sp>
        <p:nvSpPr>
          <p:cNvPr id="3" name="Content Placeholder 2"/>
          <p:cNvSpPr>
            <a:spLocks noGrp="1"/>
          </p:cNvSpPr>
          <p:nvPr>
            <p:ph idx="1"/>
          </p:nvPr>
        </p:nvSpPr>
        <p:spPr/>
        <p:txBody>
          <a:bodyPr/>
          <a:lstStyle/>
          <a:p>
            <a:pPr marL="114300" lvl="1" indent="0">
              <a:buNone/>
            </a:pPr>
            <a:r>
              <a:rPr lang="en-US" dirty="0">
                <a:solidFill>
                  <a:srgbClr val="000000"/>
                </a:solidFill>
              </a:rPr>
              <a:t>Have participants submit answers to one of the following questions via chat: </a:t>
            </a:r>
          </a:p>
          <a:p>
            <a:pPr lvl="1" indent="-571500"/>
            <a:r>
              <a:rPr lang="en-US" dirty="0">
                <a:solidFill>
                  <a:srgbClr val="000000"/>
                </a:solidFill>
              </a:rPr>
              <a:t>What is one thing you are hoping to learn about in this course?</a:t>
            </a:r>
          </a:p>
          <a:p>
            <a:pPr lvl="1" indent="-571500"/>
            <a:r>
              <a:rPr lang="en-US" dirty="0">
                <a:solidFill>
                  <a:srgbClr val="000000"/>
                </a:solidFill>
              </a:rPr>
              <a:t>What are two things you’re grateful for that begin with your initials?</a:t>
            </a:r>
          </a:p>
        </p:txBody>
      </p:sp>
    </p:spTree>
    <p:extLst>
      <p:ext uri="{BB962C8B-B14F-4D97-AF65-F5344CB8AC3E}">
        <p14:creationId xmlns:p14="http://schemas.microsoft.com/office/powerpoint/2010/main" val="2505476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Getting Started Activity</a:t>
            </a:r>
          </a:p>
        </p:txBody>
      </p:sp>
      <p:sp>
        <p:nvSpPr>
          <p:cNvPr id="3" name="Content Placeholder 2"/>
          <p:cNvSpPr>
            <a:spLocks noGrp="1"/>
          </p:cNvSpPr>
          <p:nvPr>
            <p:ph idx="1"/>
          </p:nvPr>
        </p:nvSpPr>
        <p:spPr/>
        <p:txBody>
          <a:bodyPr/>
          <a:lstStyle/>
          <a:p>
            <a:pPr marL="0" lvl="0" indent="0">
              <a:buNone/>
            </a:pPr>
            <a:r>
              <a:rPr lang="en-US" dirty="0"/>
              <a:t>Using page 2 in the Participant Workbook, take 5 minutes to write down 20 things you do for fun.</a:t>
            </a:r>
          </a:p>
        </p:txBody>
      </p:sp>
    </p:spTree>
    <p:extLst>
      <p:ext uri="{BB962C8B-B14F-4D97-AF65-F5344CB8AC3E}">
        <p14:creationId xmlns:p14="http://schemas.microsoft.com/office/powerpoint/2010/main" val="1463635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idx="4294967295"/>
          </p:nvPr>
        </p:nvSpPr>
        <p:spPr bwMode="auto">
          <a:xfrm>
            <a:off x="609600" y="228600"/>
            <a:ext cx="12192000" cy="533400"/>
          </a:xfrm>
          <a:prstGeom prst="rect">
            <a:avLst/>
          </a:prstGeom>
          <a:noFill/>
          <a:ln>
            <a:noFill/>
          </a:ln>
        </p:spPr>
        <p:txBody>
          <a:bodyPr wrap="square" anchor="ctr">
            <a:normAutofit/>
          </a:bodyPr>
          <a:lstStyle/>
          <a:p>
            <a:r>
              <a:rPr lang="en-US" sz="3000" b="1" dirty="0">
                <a:solidFill>
                  <a:schemeClr val="bg1"/>
                </a:solidFill>
                <a:latin typeface="Arial" panose="020B0604020202020204" pitchFamily="34" charset="0"/>
                <a:cs typeface="Arial" panose="020B0604020202020204" pitchFamily="34" charset="0"/>
              </a:rPr>
              <a:t>Poll Question #1 (Getting Started)</a:t>
            </a:r>
          </a:p>
        </p:txBody>
      </p:sp>
      <p:sp>
        <p:nvSpPr>
          <p:cNvPr id="6148" name="Rectangle 3"/>
          <p:cNvSpPr>
            <a:spLocks noGrp="1" noChangeArrowheads="1"/>
          </p:cNvSpPr>
          <p:nvPr>
            <p:ph sz="half" idx="4294967295"/>
          </p:nvPr>
        </p:nvSpPr>
        <p:spPr bwMode="auto">
          <a:xfrm>
            <a:off x="609600" y="1600200"/>
            <a:ext cx="5384800" cy="4572000"/>
          </a:xfrm>
          <a:prstGeom prst="rect">
            <a:avLst/>
          </a:prstGeom>
          <a:noFill/>
          <a:ln>
            <a:noFill/>
          </a:ln>
        </p:spPr>
        <p:txBody>
          <a:bodyPr wrap="square" anchor="t">
            <a:noAutofit/>
          </a:bodyPr>
          <a:lstStyle/>
          <a:p>
            <a:pPr marL="0" lvl="0" indent="0">
              <a:lnSpc>
                <a:spcPct val="90000"/>
              </a:lnSpc>
              <a:buNone/>
            </a:pPr>
            <a:r>
              <a:rPr lang="en-US" sz="2000" dirty="0">
                <a:latin typeface="Arial" panose="020B0604020202020204" pitchFamily="34" charset="0"/>
                <a:cs typeface="Arial" panose="020B0604020202020204" pitchFamily="34" charset="0"/>
              </a:rPr>
              <a:t>Select the items that correspond to your top three, four, or five favorite fun activities.</a:t>
            </a:r>
          </a:p>
          <a:p>
            <a:pPr marL="457200" lvl="0" indent="-457200">
              <a:spcBef>
                <a:spcPts val="0"/>
              </a:spcBef>
              <a:spcAft>
                <a:spcPts val="0"/>
              </a:spcAft>
              <a:buFont typeface="Arial" panose="020B0604020202020204" pitchFamily="34" charset="0"/>
              <a:buChar char="•"/>
            </a:pPr>
            <a:endParaRPr lang="en-US" sz="2000" dirty="0">
              <a:latin typeface="Arial" panose="020B0604020202020204" pitchFamily="34" charset="0"/>
              <a:ea typeface="Calibri" panose="020F0502020204030204" pitchFamily="34" charset="0"/>
              <a:cs typeface="Arial" panose="020B0604020202020204" pitchFamily="34" charset="0"/>
            </a:endParaRPr>
          </a:p>
          <a:p>
            <a:pPr marL="457200" lvl="0" indent="-457200">
              <a:lnSpc>
                <a:spcPct val="100000"/>
              </a:lnSpc>
              <a:spcBef>
                <a:spcPts val="0"/>
              </a:spcBef>
              <a:spcAft>
                <a:spcPts val="0"/>
              </a:spcAft>
              <a:buClr>
                <a:srgbClr val="CE3532"/>
              </a:buClr>
              <a:buFont typeface="Arial" panose="020B0604020202020204" pitchFamily="34" charset="0"/>
              <a:buChar char="•"/>
            </a:pPr>
            <a:r>
              <a:rPr lang="en-US" sz="2000" dirty="0">
                <a:latin typeface="Arial" panose="020B0604020202020204" pitchFamily="34" charset="0"/>
                <a:ea typeface="Calibri" panose="020F0502020204030204" pitchFamily="34" charset="0"/>
                <a:cs typeface="Arial" panose="020B0604020202020204" pitchFamily="34" charset="0"/>
              </a:rPr>
              <a:t>Reading</a:t>
            </a:r>
          </a:p>
          <a:p>
            <a:pPr marL="457200" lvl="0" indent="-457200">
              <a:lnSpc>
                <a:spcPct val="100000"/>
              </a:lnSpc>
              <a:spcBef>
                <a:spcPts val="0"/>
              </a:spcBef>
              <a:spcAft>
                <a:spcPts val="0"/>
              </a:spcAft>
              <a:buClr>
                <a:srgbClr val="CE3532"/>
              </a:buClr>
              <a:buFont typeface="Arial" panose="020B0604020202020204" pitchFamily="34" charset="0"/>
              <a:buChar char="•"/>
            </a:pPr>
            <a:r>
              <a:rPr lang="en-US" sz="2000" dirty="0">
                <a:latin typeface="Arial" panose="020B0604020202020204" pitchFamily="34" charset="0"/>
                <a:ea typeface="Calibri" panose="020F0502020204030204" pitchFamily="34" charset="0"/>
                <a:cs typeface="Arial" panose="020B0604020202020204" pitchFamily="34" charset="0"/>
              </a:rPr>
              <a:t>Writing</a:t>
            </a:r>
          </a:p>
          <a:p>
            <a:pPr marL="457200" lvl="0" indent="-457200">
              <a:lnSpc>
                <a:spcPct val="100000"/>
              </a:lnSpc>
              <a:spcBef>
                <a:spcPts val="0"/>
              </a:spcBef>
              <a:spcAft>
                <a:spcPts val="0"/>
              </a:spcAft>
              <a:buClr>
                <a:srgbClr val="CE3532"/>
              </a:buClr>
              <a:buFont typeface="Arial" panose="020B0604020202020204" pitchFamily="34" charset="0"/>
              <a:buChar char="•"/>
            </a:pPr>
            <a:r>
              <a:rPr lang="en-US" sz="2000" dirty="0">
                <a:latin typeface="Arial" panose="020B0604020202020204" pitchFamily="34" charset="0"/>
                <a:ea typeface="Calibri" panose="020F0502020204030204" pitchFamily="34" charset="0"/>
                <a:cs typeface="Arial" panose="020B0604020202020204" pitchFamily="34" charset="0"/>
              </a:rPr>
              <a:t>Watching television</a:t>
            </a:r>
          </a:p>
          <a:p>
            <a:pPr marL="457200" lvl="0" indent="-457200">
              <a:lnSpc>
                <a:spcPct val="100000"/>
              </a:lnSpc>
              <a:spcBef>
                <a:spcPts val="0"/>
              </a:spcBef>
              <a:spcAft>
                <a:spcPts val="0"/>
              </a:spcAft>
              <a:buClr>
                <a:srgbClr val="CE3532"/>
              </a:buClr>
              <a:buFont typeface="Arial" panose="020B0604020202020204" pitchFamily="34" charset="0"/>
              <a:buChar char="•"/>
            </a:pPr>
            <a:r>
              <a:rPr lang="en-US" sz="2000" dirty="0">
                <a:latin typeface="Arial" panose="020B0604020202020204" pitchFamily="34" charset="0"/>
                <a:ea typeface="Calibri" panose="020F0502020204030204" pitchFamily="34" charset="0"/>
                <a:cs typeface="Arial" panose="020B0604020202020204" pitchFamily="34" charset="0"/>
              </a:rPr>
              <a:t>Watching movies</a:t>
            </a:r>
          </a:p>
          <a:p>
            <a:pPr marL="457200" lvl="0" indent="-457200">
              <a:lnSpc>
                <a:spcPct val="100000"/>
              </a:lnSpc>
              <a:spcBef>
                <a:spcPts val="0"/>
              </a:spcBef>
              <a:spcAft>
                <a:spcPts val="0"/>
              </a:spcAft>
              <a:buClr>
                <a:srgbClr val="CE3532"/>
              </a:buClr>
              <a:buFont typeface="Arial" panose="020B0604020202020204" pitchFamily="34" charset="0"/>
              <a:buChar char="•"/>
            </a:pPr>
            <a:r>
              <a:rPr lang="en-US" sz="2000" dirty="0">
                <a:latin typeface="Arial" panose="020B0604020202020204" pitchFamily="34" charset="0"/>
                <a:ea typeface="Calibri" panose="020F0502020204030204" pitchFamily="34" charset="0"/>
                <a:cs typeface="Arial" panose="020B0604020202020204" pitchFamily="34" charset="0"/>
              </a:rPr>
              <a:t>Going to museums</a:t>
            </a:r>
          </a:p>
          <a:p>
            <a:pPr marL="457200" lvl="0" indent="-457200">
              <a:lnSpc>
                <a:spcPct val="100000"/>
              </a:lnSpc>
              <a:spcBef>
                <a:spcPts val="0"/>
              </a:spcBef>
              <a:spcAft>
                <a:spcPts val="0"/>
              </a:spcAft>
              <a:buClr>
                <a:srgbClr val="CE3532"/>
              </a:buClr>
              <a:buFont typeface="Arial" panose="020B0604020202020204" pitchFamily="34" charset="0"/>
              <a:buChar char="•"/>
            </a:pPr>
            <a:r>
              <a:rPr lang="en-US" sz="2000" dirty="0">
                <a:latin typeface="Arial" panose="020B0604020202020204" pitchFamily="34" charset="0"/>
                <a:ea typeface="Calibri" panose="020F0502020204030204" pitchFamily="34" charset="0"/>
                <a:cs typeface="Arial" panose="020B0604020202020204" pitchFamily="34" charset="0"/>
              </a:rPr>
              <a:t>Going to sports events</a:t>
            </a:r>
          </a:p>
          <a:p>
            <a:pPr marL="457200" lvl="0" indent="-457200">
              <a:lnSpc>
                <a:spcPct val="100000"/>
              </a:lnSpc>
              <a:spcBef>
                <a:spcPts val="0"/>
              </a:spcBef>
              <a:spcAft>
                <a:spcPts val="0"/>
              </a:spcAft>
              <a:buClr>
                <a:srgbClr val="CE3532"/>
              </a:buClr>
              <a:buFont typeface="Arial" panose="020B0604020202020204" pitchFamily="34" charset="0"/>
              <a:buChar char="•"/>
            </a:pPr>
            <a:r>
              <a:rPr lang="en-US" sz="2000" dirty="0">
                <a:latin typeface="Arial" panose="020B0604020202020204" pitchFamily="34" charset="0"/>
                <a:ea typeface="Calibri" panose="020F0502020204030204" pitchFamily="34" charset="0"/>
                <a:cs typeface="Arial" panose="020B0604020202020204" pitchFamily="34" charset="0"/>
              </a:rPr>
              <a:t>Playing a sport</a:t>
            </a:r>
          </a:p>
          <a:p>
            <a:pPr marL="457200" indent="-457200">
              <a:lnSpc>
                <a:spcPct val="100000"/>
              </a:lnSpc>
              <a:spcBef>
                <a:spcPts val="0"/>
              </a:spcBef>
              <a:spcAft>
                <a:spcPts val="0"/>
              </a:spcAft>
              <a:buClr>
                <a:srgbClr val="CE3532"/>
              </a:buClr>
              <a:buFont typeface="Arial" panose="020B0604020202020204" pitchFamily="34" charset="0"/>
              <a:buChar char="•"/>
            </a:pPr>
            <a:r>
              <a:rPr lang="en-US" sz="2000" dirty="0">
                <a:latin typeface="Arial" panose="020B0604020202020204" pitchFamily="34" charset="0"/>
                <a:ea typeface="Calibri" panose="020F0502020204030204" pitchFamily="34" charset="0"/>
                <a:cs typeface="Arial" panose="020B0604020202020204" pitchFamily="34" charset="0"/>
              </a:rPr>
              <a:t>Going to concerts and outdoor events</a:t>
            </a:r>
          </a:p>
          <a:p>
            <a:pPr marL="457200" lvl="0" indent="-457200">
              <a:lnSpc>
                <a:spcPct val="100000"/>
              </a:lnSpc>
              <a:spcBef>
                <a:spcPts val="0"/>
              </a:spcBef>
              <a:spcAft>
                <a:spcPts val="0"/>
              </a:spcAft>
              <a:buClr>
                <a:srgbClr val="CE3532"/>
              </a:buClr>
              <a:buFont typeface="Arial" panose="020B0604020202020204" pitchFamily="34" charset="0"/>
              <a:buChar char="•"/>
            </a:pPr>
            <a:r>
              <a:rPr lang="en-US" sz="2000" dirty="0">
                <a:latin typeface="Arial" panose="020B0604020202020204" pitchFamily="34" charset="0"/>
                <a:ea typeface="Calibri" panose="020F0502020204030204" pitchFamily="34" charset="0"/>
                <a:cs typeface="Arial" panose="020B0604020202020204" pitchFamily="34" charset="0"/>
              </a:rPr>
              <a:t>Hunting or fishing</a:t>
            </a:r>
          </a:p>
          <a:p>
            <a:pPr marL="457200" lvl="0" indent="-457200">
              <a:lnSpc>
                <a:spcPct val="100000"/>
              </a:lnSpc>
              <a:spcBef>
                <a:spcPts val="0"/>
              </a:spcBef>
              <a:spcAft>
                <a:spcPts val="0"/>
              </a:spcAft>
              <a:buClr>
                <a:srgbClr val="CE3532"/>
              </a:buClr>
              <a:buFont typeface="Arial" panose="020B0604020202020204" pitchFamily="34" charset="0"/>
              <a:buChar char="•"/>
            </a:pPr>
            <a:r>
              <a:rPr lang="en-US" sz="2000" dirty="0">
                <a:latin typeface="Arial" panose="020B0604020202020204" pitchFamily="34" charset="0"/>
                <a:ea typeface="Calibri" panose="020F0502020204030204" pitchFamily="34" charset="0"/>
                <a:cs typeface="Arial" panose="020B0604020202020204" pitchFamily="34" charset="0"/>
              </a:rPr>
              <a:t>Going to a shooting range</a:t>
            </a:r>
          </a:p>
          <a:p>
            <a:pPr marL="457200" lvl="0" indent="-457200">
              <a:lnSpc>
                <a:spcPct val="100000"/>
              </a:lnSpc>
              <a:spcBef>
                <a:spcPts val="0"/>
              </a:spcBef>
              <a:spcAft>
                <a:spcPts val="0"/>
              </a:spcAft>
              <a:buClr>
                <a:srgbClr val="CE3532"/>
              </a:buClr>
              <a:buFont typeface="Arial" panose="020B0604020202020204" pitchFamily="34" charset="0"/>
              <a:buChar char="•"/>
            </a:pPr>
            <a:r>
              <a:rPr lang="en-US" sz="2000" dirty="0">
                <a:latin typeface="Arial" panose="020B0604020202020204" pitchFamily="34" charset="0"/>
                <a:ea typeface="Calibri" panose="020F0502020204030204" pitchFamily="34" charset="0"/>
                <a:cs typeface="Arial" panose="020B0604020202020204" pitchFamily="34" charset="0"/>
              </a:rPr>
              <a:t>Going to an amusement park</a:t>
            </a:r>
          </a:p>
          <a:p>
            <a:pPr marL="457200" lvl="0" indent="-457200">
              <a:lnSpc>
                <a:spcPct val="100000"/>
              </a:lnSpc>
              <a:spcBef>
                <a:spcPts val="0"/>
              </a:spcBef>
              <a:spcAft>
                <a:spcPts val="0"/>
              </a:spcAft>
              <a:buClr>
                <a:srgbClr val="CE3532"/>
              </a:buClr>
              <a:buFont typeface="Arial" panose="020B0604020202020204" pitchFamily="34" charset="0"/>
              <a:buChar char="•"/>
            </a:pPr>
            <a:r>
              <a:rPr lang="en-US" sz="2000" dirty="0">
                <a:latin typeface="Arial" panose="020B0604020202020204" pitchFamily="34" charset="0"/>
                <a:ea typeface="Calibri" panose="020F0502020204030204" pitchFamily="34" charset="0"/>
                <a:cs typeface="Arial" panose="020B0604020202020204" pitchFamily="34" charset="0"/>
              </a:rPr>
              <a:t>Online gaming</a:t>
            </a:r>
          </a:p>
        </p:txBody>
      </p:sp>
      <p:sp>
        <p:nvSpPr>
          <p:cNvPr id="2" name="Content Placeholder 1">
            <a:extLst>
              <a:ext uri="{FF2B5EF4-FFF2-40B4-BE49-F238E27FC236}">
                <a16:creationId xmlns:a16="http://schemas.microsoft.com/office/drawing/2014/main" id="{B3A01F55-59FC-40E6-8AD6-E0B830E612F8}"/>
              </a:ext>
            </a:extLst>
          </p:cNvPr>
          <p:cNvSpPr>
            <a:spLocks noGrp="1"/>
          </p:cNvSpPr>
          <p:nvPr>
            <p:ph sz="half" idx="4294967295"/>
          </p:nvPr>
        </p:nvSpPr>
        <p:spPr>
          <a:xfrm>
            <a:off x="6107723" y="1600200"/>
            <a:ext cx="5664200" cy="4038600"/>
          </a:xfrm>
        </p:spPr>
        <p:txBody>
          <a:bodyPr/>
          <a:lstStyle/>
          <a:p>
            <a:pPr marL="457200" lvl="0" indent="-457200">
              <a:lnSpc>
                <a:spcPct val="100000"/>
              </a:lnSpc>
              <a:spcBef>
                <a:spcPts val="0"/>
              </a:spcBef>
              <a:spcAft>
                <a:spcPts val="0"/>
              </a:spcAft>
              <a:buClr>
                <a:srgbClr val="CE3532"/>
              </a:buClr>
              <a:buFont typeface="Arial" panose="020B0604020202020204" pitchFamily="34" charset="0"/>
              <a:buChar char="•"/>
            </a:pPr>
            <a:r>
              <a:rPr lang="en-US" sz="2000" dirty="0">
                <a:solidFill>
                  <a:srgbClr val="000000"/>
                </a:solidFill>
                <a:latin typeface="Arial" panose="020B0604020202020204" pitchFamily="34" charset="0"/>
                <a:ea typeface="Calibri" panose="020F0502020204030204" pitchFamily="34" charset="0"/>
                <a:cs typeface="Arial" panose="020B0604020202020204" pitchFamily="34" charset="0"/>
              </a:rPr>
              <a:t>Exercising at the gym</a:t>
            </a:r>
          </a:p>
          <a:p>
            <a:pPr marL="457200" lvl="0" indent="-457200">
              <a:lnSpc>
                <a:spcPct val="100000"/>
              </a:lnSpc>
              <a:spcBef>
                <a:spcPts val="0"/>
              </a:spcBef>
              <a:spcAft>
                <a:spcPts val="0"/>
              </a:spcAft>
              <a:buClr>
                <a:srgbClr val="CE3532"/>
              </a:buClr>
              <a:buFont typeface="Arial" panose="020B0604020202020204" pitchFamily="34" charset="0"/>
              <a:buChar char="•"/>
            </a:pPr>
            <a:r>
              <a:rPr lang="en-US" sz="2000" dirty="0">
                <a:solidFill>
                  <a:srgbClr val="000000"/>
                </a:solidFill>
                <a:latin typeface="Arial" panose="020B0604020202020204" pitchFamily="34" charset="0"/>
                <a:ea typeface="Calibri" panose="020F0502020204030204" pitchFamily="34" charset="0"/>
                <a:cs typeface="Arial" panose="020B0604020202020204" pitchFamily="34" charset="0"/>
              </a:rPr>
              <a:t>Playing board or card games</a:t>
            </a:r>
          </a:p>
          <a:p>
            <a:pPr marL="457200" lvl="0" indent="-457200">
              <a:lnSpc>
                <a:spcPct val="100000"/>
              </a:lnSpc>
              <a:spcBef>
                <a:spcPts val="0"/>
              </a:spcBef>
              <a:spcAft>
                <a:spcPts val="0"/>
              </a:spcAft>
              <a:buClr>
                <a:srgbClr val="CE3532"/>
              </a:buClr>
              <a:buFont typeface="Arial" panose="020B0604020202020204" pitchFamily="34" charset="0"/>
              <a:buChar char="•"/>
            </a:pPr>
            <a:r>
              <a:rPr lang="en-US" sz="2000" dirty="0">
                <a:solidFill>
                  <a:srgbClr val="000000"/>
                </a:solidFill>
                <a:latin typeface="Arial" panose="020B0604020202020204" pitchFamily="34" charset="0"/>
                <a:ea typeface="Calibri" panose="020F0502020204030204" pitchFamily="34" charset="0"/>
                <a:cs typeface="Arial" panose="020B0604020202020204" pitchFamily="34" charset="0"/>
              </a:rPr>
              <a:t>Shopping for clothing and shoes</a:t>
            </a:r>
            <a:endParaRPr lang="en-US" sz="2400" dirty="0">
              <a:latin typeface="Arial" panose="020B0604020202020204" pitchFamily="34" charset="0"/>
              <a:ea typeface="Calibri" panose="020F0502020204030204" pitchFamily="34" charset="0"/>
              <a:cs typeface="Arial" panose="020B0604020202020204" pitchFamily="34" charset="0"/>
            </a:endParaRPr>
          </a:p>
          <a:p>
            <a:pPr marL="457200" lvl="0" indent="-457200">
              <a:lnSpc>
                <a:spcPct val="100000"/>
              </a:lnSpc>
              <a:spcBef>
                <a:spcPts val="0"/>
              </a:spcBef>
              <a:spcAft>
                <a:spcPts val="0"/>
              </a:spcAft>
              <a:buClr>
                <a:srgbClr val="CE3532"/>
              </a:buClr>
              <a:buFont typeface="Arial" panose="020B0604020202020204" pitchFamily="34" charset="0"/>
              <a:buChar char="•"/>
            </a:pPr>
            <a:r>
              <a:rPr lang="en-US" sz="2000" dirty="0">
                <a:latin typeface="Arial" panose="020B0604020202020204" pitchFamily="34" charset="0"/>
                <a:ea typeface="Calibri" panose="020F0502020204030204" pitchFamily="34" charset="0"/>
                <a:cs typeface="Arial" panose="020B0604020202020204" pitchFamily="34" charset="0"/>
              </a:rPr>
              <a:t>Exercising somewhere other than at the gym</a:t>
            </a:r>
          </a:p>
          <a:p>
            <a:pPr marL="457200" lvl="0" indent="-457200">
              <a:lnSpc>
                <a:spcPct val="100000"/>
              </a:lnSpc>
              <a:spcBef>
                <a:spcPts val="0"/>
              </a:spcBef>
              <a:spcAft>
                <a:spcPts val="0"/>
              </a:spcAft>
              <a:buClr>
                <a:srgbClr val="CE3532"/>
              </a:buClr>
              <a:buFont typeface="Arial" panose="020B0604020202020204" pitchFamily="34" charset="0"/>
              <a:buChar char="•"/>
            </a:pPr>
            <a:r>
              <a:rPr lang="en-US" sz="2000" dirty="0">
                <a:latin typeface="Arial" panose="020B0604020202020204" pitchFamily="34" charset="0"/>
                <a:ea typeface="Calibri" panose="020F0502020204030204" pitchFamily="34" charset="0"/>
                <a:cs typeface="Arial" panose="020B0604020202020204" pitchFamily="34" charset="0"/>
              </a:rPr>
              <a:t>Spending time with friends</a:t>
            </a:r>
          </a:p>
          <a:p>
            <a:pPr marL="457200" lvl="0" indent="-457200">
              <a:lnSpc>
                <a:spcPct val="100000"/>
              </a:lnSpc>
              <a:spcBef>
                <a:spcPts val="0"/>
              </a:spcBef>
              <a:spcAft>
                <a:spcPts val="0"/>
              </a:spcAft>
              <a:buClr>
                <a:srgbClr val="CE3532"/>
              </a:buClr>
              <a:buFont typeface="Arial" panose="020B0604020202020204" pitchFamily="34" charset="0"/>
              <a:buChar char="•"/>
            </a:pPr>
            <a:r>
              <a:rPr lang="en-US" sz="2000" dirty="0">
                <a:latin typeface="Arial" panose="020B0604020202020204" pitchFamily="34" charset="0"/>
                <a:ea typeface="Calibri" panose="020F0502020204030204" pitchFamily="34" charset="0"/>
                <a:cs typeface="Arial" panose="020B0604020202020204" pitchFamily="34" charset="0"/>
              </a:rPr>
              <a:t>Spending time with spouse/significant other</a:t>
            </a:r>
          </a:p>
          <a:p>
            <a:pPr marL="457200" lvl="0" indent="-457200">
              <a:lnSpc>
                <a:spcPct val="100000"/>
              </a:lnSpc>
              <a:spcBef>
                <a:spcPts val="0"/>
              </a:spcBef>
              <a:spcAft>
                <a:spcPts val="0"/>
              </a:spcAft>
              <a:buClr>
                <a:srgbClr val="CE3532"/>
              </a:buClr>
              <a:buFont typeface="Arial" panose="020B0604020202020204" pitchFamily="34" charset="0"/>
              <a:buChar char="•"/>
            </a:pPr>
            <a:r>
              <a:rPr lang="en-US" sz="2000" dirty="0">
                <a:latin typeface="Arial" panose="020B0604020202020204" pitchFamily="34" charset="0"/>
                <a:ea typeface="Calibri" panose="020F0502020204030204" pitchFamily="34" charset="0"/>
                <a:cs typeface="Arial" panose="020B0604020202020204" pitchFamily="34" charset="0"/>
              </a:rPr>
              <a:t>Cooking or baking</a:t>
            </a:r>
          </a:p>
          <a:p>
            <a:pPr marL="457200" lvl="0" indent="-457200">
              <a:lnSpc>
                <a:spcPct val="100000"/>
              </a:lnSpc>
              <a:spcBef>
                <a:spcPts val="0"/>
              </a:spcBef>
              <a:spcAft>
                <a:spcPts val="0"/>
              </a:spcAft>
              <a:buClr>
                <a:srgbClr val="CE3532"/>
              </a:buClr>
              <a:buFont typeface="Arial" panose="020B0604020202020204" pitchFamily="34" charset="0"/>
              <a:buChar char="•"/>
            </a:pPr>
            <a:r>
              <a:rPr lang="en-US" sz="2000" dirty="0">
                <a:latin typeface="Arial" panose="020B0604020202020204" pitchFamily="34" charset="0"/>
                <a:ea typeface="Calibri" panose="020F0502020204030204" pitchFamily="34" charset="0"/>
                <a:cs typeface="Arial" panose="020B0604020202020204" pitchFamily="34" charset="0"/>
              </a:rPr>
              <a:t>Hosting dinner parties</a:t>
            </a:r>
          </a:p>
          <a:p>
            <a:pPr marL="457200" lvl="0" indent="-457200">
              <a:lnSpc>
                <a:spcPct val="100000"/>
              </a:lnSpc>
              <a:spcBef>
                <a:spcPts val="0"/>
              </a:spcBef>
              <a:spcAft>
                <a:spcPts val="0"/>
              </a:spcAft>
              <a:buClr>
                <a:srgbClr val="CE3532"/>
              </a:buClr>
              <a:buFont typeface="Arial" panose="020B0604020202020204" pitchFamily="34" charset="0"/>
              <a:buChar char="•"/>
            </a:pPr>
            <a:r>
              <a:rPr lang="en-US" sz="2000" dirty="0">
                <a:latin typeface="Arial" panose="020B0604020202020204" pitchFamily="34" charset="0"/>
                <a:ea typeface="Calibri" panose="020F0502020204030204" pitchFamily="34" charset="0"/>
                <a:cs typeface="Arial" panose="020B0604020202020204" pitchFamily="34" charset="0"/>
              </a:rPr>
              <a:t>Going out to dinner</a:t>
            </a:r>
          </a:p>
          <a:p>
            <a:pPr marL="457200" lvl="0" indent="-457200">
              <a:lnSpc>
                <a:spcPct val="100000"/>
              </a:lnSpc>
              <a:spcBef>
                <a:spcPts val="0"/>
              </a:spcBef>
              <a:spcAft>
                <a:spcPts val="0"/>
              </a:spcAft>
              <a:buClr>
                <a:srgbClr val="CE3532"/>
              </a:buClr>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Other</a:t>
            </a:r>
          </a:p>
          <a:p>
            <a:pPr marL="0" indent="0">
              <a:buNone/>
            </a:pPr>
            <a:endParaRPr lang="en-US" sz="1800" dirty="0">
              <a:solidFill>
                <a:srgbClr val="000000"/>
              </a:solidFill>
              <a:latin typeface="Arial" panose="020B0604020202020204" pitchFamily="34" charset="0"/>
              <a:cs typeface="Arial" panose="020B0604020202020204" pitchFamily="34" charset="0"/>
            </a:endParaRPr>
          </a:p>
          <a:p>
            <a:pPr marL="0" indent="0">
              <a:buNone/>
            </a:pPr>
            <a:r>
              <a:rPr lang="en-US" sz="1800" dirty="0">
                <a:solidFill>
                  <a:srgbClr val="000000"/>
                </a:solidFill>
                <a:latin typeface="Arial" panose="020B0604020202020204" pitchFamily="34" charset="0"/>
                <a:cs typeface="Arial" panose="020B0604020202020204" pitchFamily="34" charset="0"/>
              </a:rPr>
              <a:t>Note: If you are not using the Zoom application, you will not have access to the poll questions. In that case, please type your answer in the chat box.</a:t>
            </a:r>
          </a:p>
          <a:p>
            <a:endParaRPr lang="en-US" dirty="0"/>
          </a:p>
        </p:txBody>
      </p:sp>
    </p:spTree>
    <p:extLst>
      <p:ext uri="{BB962C8B-B14F-4D97-AF65-F5344CB8AC3E}">
        <p14:creationId xmlns:p14="http://schemas.microsoft.com/office/powerpoint/2010/main" val="773104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Getting Started Activity (cont.)</a:t>
            </a:r>
          </a:p>
        </p:txBody>
      </p:sp>
      <p:sp>
        <p:nvSpPr>
          <p:cNvPr id="3" name="Content Placeholder 2"/>
          <p:cNvSpPr>
            <a:spLocks noGrp="1"/>
          </p:cNvSpPr>
          <p:nvPr>
            <p:ph idx="1"/>
          </p:nvPr>
        </p:nvSpPr>
        <p:spPr/>
        <p:txBody>
          <a:bodyPr/>
          <a:lstStyle/>
          <a:p>
            <a:r>
              <a:rPr lang="en-US" dirty="0"/>
              <a:t>Hold onto the lists you made. An important part of self-care is making time for activities you enjoy.</a:t>
            </a:r>
          </a:p>
          <a:p>
            <a:r>
              <a:rPr lang="en-US" dirty="0"/>
              <a:t>This activity is also one you can do with survivors, so they can make their own favorite activities part of their self-care.</a:t>
            </a:r>
          </a:p>
          <a:p>
            <a:endParaRPr lang="en-US" dirty="0"/>
          </a:p>
        </p:txBody>
      </p:sp>
    </p:spTree>
    <p:extLst>
      <p:ext uri="{BB962C8B-B14F-4D97-AF65-F5344CB8AC3E}">
        <p14:creationId xmlns:p14="http://schemas.microsoft.com/office/powerpoint/2010/main" val="2890071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a:t>
            </a:r>
          </a:p>
        </p:txBody>
      </p:sp>
      <p:sp>
        <p:nvSpPr>
          <p:cNvPr id="3" name="Content Placeholder 2"/>
          <p:cNvSpPr>
            <a:spLocks noGrp="1"/>
          </p:cNvSpPr>
          <p:nvPr>
            <p:ph idx="1"/>
          </p:nvPr>
        </p:nvSpPr>
        <p:spPr>
          <a:xfrm>
            <a:off x="609600" y="1371600"/>
            <a:ext cx="10515600" cy="4648200"/>
          </a:xfrm>
        </p:spPr>
        <p:txBody>
          <a:bodyPr>
            <a:normAutofit/>
          </a:bodyPr>
          <a:lstStyle/>
          <a:p>
            <a:pPr marL="0" indent="0">
              <a:buNone/>
            </a:pPr>
            <a:r>
              <a:rPr lang="en-US" dirty="0"/>
              <a:t>By the end of this course, you will be able to do the following:</a:t>
            </a:r>
          </a:p>
          <a:p>
            <a:pPr lvl="1">
              <a:lnSpc>
                <a:spcPct val="100000"/>
              </a:lnSpc>
            </a:pPr>
            <a:r>
              <a:rPr lang="en-US" dirty="0"/>
              <a:t>Identify goals and objectives of the RSP, as well as goals specific to your grant program.</a:t>
            </a:r>
          </a:p>
          <a:p>
            <a:pPr lvl="1">
              <a:lnSpc>
                <a:spcPct val="100000"/>
              </a:lnSpc>
            </a:pPr>
            <a:r>
              <a:rPr lang="en-US" dirty="0"/>
              <a:t>Describe ongoing and emerging disaster reactions related to the current phase of disaster.</a:t>
            </a:r>
          </a:p>
          <a:p>
            <a:pPr lvl="1">
              <a:lnSpc>
                <a:spcPct val="100000"/>
              </a:lnSpc>
            </a:pPr>
            <a:r>
              <a:rPr lang="en-US" dirty="0"/>
              <a:t>Identify the current needs of survivors, and utilize appropriate crisis counseling, outreach, and communication skills to meet their needs.</a:t>
            </a:r>
          </a:p>
          <a:p>
            <a:pPr lvl="1">
              <a:lnSpc>
                <a:spcPct val="100000"/>
              </a:lnSpc>
            </a:pPr>
            <a:r>
              <a:rPr lang="en-US" dirty="0"/>
              <a:t>Complete data collection forms correctly.</a:t>
            </a:r>
          </a:p>
          <a:p>
            <a:pPr lvl="1">
              <a:lnSpc>
                <a:spcPct val="100000"/>
              </a:lnSpc>
            </a:pPr>
            <a:r>
              <a:rPr lang="en-US" dirty="0"/>
              <a:t>Apply techniques for stress management.</a:t>
            </a:r>
          </a:p>
          <a:p>
            <a:endParaRPr lang="en-US" dirty="0"/>
          </a:p>
        </p:txBody>
      </p:sp>
    </p:spTree>
    <p:extLst>
      <p:ext uri="{BB962C8B-B14F-4D97-AF65-F5344CB8AC3E}">
        <p14:creationId xmlns:p14="http://schemas.microsoft.com/office/powerpoint/2010/main" val="601657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idx="4294967295"/>
          </p:nvPr>
        </p:nvSpPr>
        <p:spPr>
          <a:xfrm>
            <a:off x="533400" y="228600"/>
            <a:ext cx="12192000" cy="533400"/>
          </a:xfrm>
        </p:spPr>
        <p:txBody>
          <a:bodyPr/>
          <a:lstStyle/>
          <a:p>
            <a:pPr eaLnBrk="1" hangingPunct="1"/>
            <a:r>
              <a:rPr lang="en-US" sz="3200" b="1" dirty="0">
                <a:solidFill>
                  <a:schemeClr val="bg1"/>
                </a:solidFill>
                <a:latin typeface="Arial" panose="020B0604020202020204" pitchFamily="34" charset="0"/>
                <a:cs typeface="Arial" panose="020B0604020202020204" pitchFamily="34" charset="0"/>
              </a:rPr>
              <a:t>Course Agenda</a:t>
            </a:r>
          </a:p>
        </p:txBody>
      </p:sp>
      <p:sp>
        <p:nvSpPr>
          <p:cNvPr id="8196" name="Rectangle 39"/>
          <p:cNvSpPr>
            <a:spLocks noGrp="1" noChangeArrowheads="1"/>
          </p:cNvSpPr>
          <p:nvPr>
            <p:ph idx="4294967295"/>
          </p:nvPr>
        </p:nvSpPr>
        <p:spPr>
          <a:xfrm>
            <a:off x="804985" y="1828800"/>
            <a:ext cx="5308600" cy="2895600"/>
          </a:xfrm>
        </p:spPr>
        <p:txBody>
          <a:bodyPr/>
          <a:lstStyle/>
          <a:p>
            <a:pPr marL="0" indent="0" eaLnBrk="1" hangingPunct="1">
              <a:buNone/>
            </a:pPr>
            <a:r>
              <a:rPr lang="en-US" sz="2000" b="1" dirty="0"/>
              <a:t>Morning</a:t>
            </a:r>
          </a:p>
          <a:p>
            <a:pPr marL="0" indent="0" eaLnBrk="1" hangingPunct="1">
              <a:spcBef>
                <a:spcPts val="1200"/>
              </a:spcBef>
              <a:spcAft>
                <a:spcPts val="600"/>
              </a:spcAft>
            </a:pPr>
            <a:r>
              <a:rPr lang="en-US" sz="2000" dirty="0"/>
              <a:t>Welcome and Introductions</a:t>
            </a:r>
          </a:p>
          <a:p>
            <a:pPr marL="0" indent="0" eaLnBrk="1" hangingPunct="1">
              <a:spcBef>
                <a:spcPts val="1200"/>
              </a:spcBef>
              <a:spcAft>
                <a:spcPts val="600"/>
              </a:spcAft>
            </a:pPr>
            <a:r>
              <a:rPr lang="en-US" sz="2000" dirty="0"/>
              <a:t>Objectives and Agenda</a:t>
            </a:r>
          </a:p>
          <a:p>
            <a:pPr marL="0" indent="0" eaLnBrk="1" hangingPunct="1">
              <a:spcBef>
                <a:spcPts val="1200"/>
              </a:spcBef>
              <a:spcAft>
                <a:spcPts val="600"/>
              </a:spcAft>
            </a:pPr>
            <a:r>
              <a:rPr lang="en-US" sz="2000" dirty="0"/>
              <a:t>Section 1: Successes, Challenges, and Goals</a:t>
            </a:r>
          </a:p>
          <a:p>
            <a:pPr marL="0" indent="0" eaLnBrk="1" hangingPunct="1">
              <a:spcBef>
                <a:spcPts val="1200"/>
              </a:spcBef>
              <a:spcAft>
                <a:spcPts val="600"/>
              </a:spcAft>
            </a:pPr>
            <a:r>
              <a:rPr lang="en-US" sz="2000" dirty="0"/>
              <a:t>Section 2: Current Reactions, Strengths, and Resilience</a:t>
            </a:r>
          </a:p>
        </p:txBody>
      </p:sp>
      <p:sp>
        <p:nvSpPr>
          <p:cNvPr id="8197" name="Rectangle 40"/>
          <p:cNvSpPr>
            <a:spLocks noGrp="1" noChangeArrowheads="1"/>
          </p:cNvSpPr>
          <p:nvPr>
            <p:ph type="body" sz="half" idx="4294967295"/>
          </p:nvPr>
        </p:nvSpPr>
        <p:spPr>
          <a:xfrm>
            <a:off x="6255239" y="1828800"/>
            <a:ext cx="5022361" cy="3124200"/>
          </a:xfrm>
        </p:spPr>
        <p:txBody>
          <a:bodyPr/>
          <a:lstStyle/>
          <a:p>
            <a:pPr marL="0" indent="0" eaLnBrk="1" hangingPunct="1">
              <a:buNone/>
            </a:pPr>
            <a:r>
              <a:rPr lang="en-US" sz="2000" b="1" dirty="0"/>
              <a:t>Afternoon</a:t>
            </a:r>
          </a:p>
          <a:p>
            <a:pPr>
              <a:spcBef>
                <a:spcPts val="1200"/>
              </a:spcBef>
              <a:spcAft>
                <a:spcPts val="600"/>
              </a:spcAft>
            </a:pPr>
            <a:r>
              <a:rPr lang="en-US" sz="2000" dirty="0"/>
              <a:t>Section 3: Services, Interventions, and Skills</a:t>
            </a:r>
          </a:p>
          <a:p>
            <a:pPr lvl="0">
              <a:spcBef>
                <a:spcPts val="1200"/>
              </a:spcBef>
              <a:spcAft>
                <a:spcPts val="600"/>
              </a:spcAft>
            </a:pPr>
            <a:r>
              <a:rPr lang="en-US" sz="2000" dirty="0">
                <a:solidFill>
                  <a:prstClr val="black"/>
                </a:solidFill>
              </a:rPr>
              <a:t>Section 4: Data Collection and Program Evaluation</a:t>
            </a:r>
            <a:endParaRPr lang="en-US" sz="2000" dirty="0"/>
          </a:p>
          <a:p>
            <a:pPr marL="0" indent="0" eaLnBrk="1" hangingPunct="1">
              <a:spcBef>
                <a:spcPts val="1200"/>
              </a:spcBef>
              <a:spcAft>
                <a:spcPts val="600"/>
              </a:spcAft>
            </a:pPr>
            <a:r>
              <a:rPr lang="en-US" sz="2000" dirty="0"/>
              <a:t>Section 5: Stress Management</a:t>
            </a:r>
          </a:p>
          <a:p>
            <a:pPr marL="0" indent="0" eaLnBrk="1" hangingPunct="1">
              <a:spcBef>
                <a:spcPts val="1200"/>
              </a:spcBef>
              <a:spcAft>
                <a:spcPts val="600"/>
              </a:spcAft>
            </a:pPr>
            <a:r>
              <a:rPr lang="en-US" sz="2000" dirty="0"/>
              <a:t>Applying Your Learning and Course Evaluation</a:t>
            </a:r>
            <a:endParaRPr lang="en-US" sz="1800" dirty="0"/>
          </a:p>
        </p:txBody>
      </p:sp>
      <p:sp>
        <p:nvSpPr>
          <p:cNvPr id="3" name="Rectangle 2" descr="decoration"/>
          <p:cNvSpPr/>
          <p:nvPr/>
        </p:nvSpPr>
        <p:spPr bwMode="auto">
          <a:xfrm>
            <a:off x="581269" y="1600200"/>
            <a:ext cx="5057531" cy="4191000"/>
          </a:xfrm>
          <a:prstGeom prst="rect">
            <a:avLst/>
          </a:prstGeom>
          <a:noFill/>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342900" marR="0" indent="-228600" algn="l" defTabSz="914400" rtl="0" eaLnBrk="1" fontAlgn="base" latinLnBrk="0" hangingPunct="1">
              <a:lnSpc>
                <a:spcPct val="100000"/>
              </a:lnSpc>
              <a:spcBef>
                <a:spcPct val="20000"/>
              </a:spcBef>
              <a:spcAft>
                <a:spcPct val="0"/>
              </a:spcAft>
              <a:buClrTx/>
              <a:buSzTx/>
              <a:buFontTx/>
              <a:buChar char="•"/>
              <a:tabLst/>
            </a:pPr>
            <a:endParaRPr kumimoji="0" lang="en-US" sz="2500" b="0" i="0" u="none" strike="noStrike" cap="none" normalizeH="0" baseline="0" dirty="0">
              <a:ln>
                <a:noFill/>
              </a:ln>
              <a:solidFill>
                <a:schemeClr val="tx1"/>
              </a:solidFill>
              <a:effectLst/>
              <a:latin typeface="Arial" charset="0"/>
            </a:endParaRPr>
          </a:p>
        </p:txBody>
      </p:sp>
      <p:sp>
        <p:nvSpPr>
          <p:cNvPr id="8" name="Rectangle 7" descr="decoration"/>
          <p:cNvSpPr/>
          <p:nvPr/>
        </p:nvSpPr>
        <p:spPr bwMode="auto">
          <a:xfrm>
            <a:off x="6019800" y="1600200"/>
            <a:ext cx="5334000" cy="4191000"/>
          </a:xfrm>
          <a:prstGeom prst="rect">
            <a:avLst/>
          </a:prstGeom>
          <a:noFill/>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342900" marR="0" indent="-228600" algn="l" defTabSz="914400" rtl="0" eaLnBrk="1" fontAlgn="base" latinLnBrk="0" hangingPunct="1">
              <a:lnSpc>
                <a:spcPct val="100000"/>
              </a:lnSpc>
              <a:spcBef>
                <a:spcPct val="20000"/>
              </a:spcBef>
              <a:spcAft>
                <a:spcPct val="0"/>
              </a:spcAft>
              <a:buClrTx/>
              <a:buSzTx/>
              <a:buFontTx/>
              <a:buChar char="•"/>
              <a:tabLst/>
            </a:pPr>
            <a:endParaRPr kumimoji="0" lang="en-US" sz="2500" b="0" i="0" u="none" strike="noStrike" cap="none" normalizeH="0" baseline="0" dirty="0">
              <a:ln>
                <a:noFill/>
              </a:ln>
              <a:solidFill>
                <a:schemeClr val="tx1"/>
              </a:solidFill>
              <a:effectLst/>
              <a:latin typeface="Arial" charset="0"/>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Guidelines for Working Together</a:t>
            </a:r>
          </a:p>
        </p:txBody>
      </p:sp>
      <p:sp>
        <p:nvSpPr>
          <p:cNvPr id="3" name="Content Placeholder 2"/>
          <p:cNvSpPr>
            <a:spLocks noGrp="1"/>
          </p:cNvSpPr>
          <p:nvPr>
            <p:ph idx="1"/>
          </p:nvPr>
        </p:nvSpPr>
        <p:spPr>
          <a:xfrm>
            <a:off x="609600" y="1371600"/>
            <a:ext cx="10515600" cy="5029200"/>
          </a:xfrm>
        </p:spPr>
        <p:txBody>
          <a:bodyPr>
            <a:normAutofit lnSpcReduction="10000"/>
          </a:bodyPr>
          <a:lstStyle/>
          <a:p>
            <a:pPr lvl="1">
              <a:lnSpc>
                <a:spcPct val="110000"/>
              </a:lnSpc>
              <a:tabLst>
                <a:tab pos="1028700" algn="l"/>
              </a:tabLst>
            </a:pPr>
            <a:r>
              <a:rPr lang="en-US" dirty="0"/>
              <a:t>Keep time (start on time, return from breaks on time, end on time).</a:t>
            </a:r>
          </a:p>
          <a:p>
            <a:pPr lvl="1">
              <a:lnSpc>
                <a:spcPct val="110000"/>
              </a:lnSpc>
              <a:tabLst>
                <a:tab pos="1028700" algn="l"/>
              </a:tabLst>
            </a:pPr>
            <a:r>
              <a:rPr lang="en-US" dirty="0"/>
              <a:t>Switch mobile phones off or to “vibrate.”</a:t>
            </a:r>
          </a:p>
          <a:p>
            <a:pPr lvl="1">
              <a:lnSpc>
                <a:spcPct val="110000"/>
              </a:lnSpc>
              <a:tabLst>
                <a:tab pos="1028700" algn="l"/>
              </a:tabLst>
            </a:pPr>
            <a:r>
              <a:rPr lang="en-US" dirty="0"/>
              <a:t>Turn off computer notifications.</a:t>
            </a:r>
          </a:p>
          <a:p>
            <a:pPr lvl="1">
              <a:lnSpc>
                <a:spcPct val="110000"/>
              </a:lnSpc>
              <a:tabLst>
                <a:tab pos="1028700" algn="l"/>
              </a:tabLst>
            </a:pPr>
            <a:r>
              <a:rPr lang="en-US" dirty="0"/>
              <a:t>Mute yourself when you are not speaking so others can be heard clearly.</a:t>
            </a:r>
          </a:p>
          <a:p>
            <a:pPr lvl="1">
              <a:lnSpc>
                <a:spcPct val="110000"/>
              </a:lnSpc>
              <a:tabLst>
                <a:tab pos="1028700" algn="l"/>
              </a:tabLst>
            </a:pPr>
            <a:r>
              <a:rPr lang="en-US" dirty="0"/>
              <a:t>Participate fully.</a:t>
            </a:r>
          </a:p>
          <a:p>
            <a:pPr lvl="1">
              <a:lnSpc>
                <a:spcPct val="110000"/>
              </a:lnSpc>
              <a:tabLst>
                <a:tab pos="1028700" algn="l"/>
              </a:tabLst>
            </a:pPr>
            <a:r>
              <a:rPr lang="en-US" dirty="0"/>
              <a:t>Ask/submit questions freely.</a:t>
            </a:r>
          </a:p>
          <a:p>
            <a:pPr lvl="1">
              <a:lnSpc>
                <a:spcPct val="110000"/>
              </a:lnSpc>
              <a:tabLst>
                <a:tab pos="1028700" algn="l"/>
              </a:tabLst>
            </a:pPr>
            <a:r>
              <a:rPr lang="en-US" dirty="0"/>
              <a:t>Balance talking and listening.</a:t>
            </a:r>
          </a:p>
          <a:p>
            <a:pPr lvl="1">
              <a:lnSpc>
                <a:spcPct val="110000"/>
              </a:lnSpc>
              <a:tabLst>
                <a:tab pos="1028700" algn="l"/>
              </a:tabLst>
            </a:pPr>
            <a:r>
              <a:rPr lang="en-US" dirty="0"/>
              <a:t>Respect each other’s points of view.</a:t>
            </a:r>
          </a:p>
          <a:p>
            <a:endParaRPr lang="en-US" dirty="0"/>
          </a:p>
        </p:txBody>
      </p:sp>
    </p:spTree>
    <p:extLst>
      <p:ext uri="{BB962C8B-B14F-4D97-AF65-F5344CB8AC3E}">
        <p14:creationId xmlns:p14="http://schemas.microsoft.com/office/powerpoint/2010/main" val="1699015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1</a:t>
            </a:r>
            <a:r>
              <a:rPr lang="en-US" dirty="0">
                <a:cs typeface="Arial" charset="0"/>
              </a:rPr>
              <a:t>—Successes, Challenges, and Goals</a:t>
            </a:r>
            <a:endParaRPr lang="en-US" dirty="0"/>
          </a:p>
        </p:txBody>
      </p:sp>
      <p:sp>
        <p:nvSpPr>
          <p:cNvPr id="3" name="Content Placeholder 2"/>
          <p:cNvSpPr>
            <a:spLocks noGrp="1"/>
          </p:cNvSpPr>
          <p:nvPr>
            <p:ph idx="1"/>
          </p:nvPr>
        </p:nvSpPr>
        <p:spPr>
          <a:xfrm>
            <a:off x="1066800" y="1371600"/>
            <a:ext cx="10515600" cy="4351338"/>
          </a:xfrm>
        </p:spPr>
        <p:txBody>
          <a:bodyPr/>
          <a:lstStyle/>
          <a:p>
            <a:pPr>
              <a:lnSpc>
                <a:spcPct val="100000"/>
              </a:lnSpc>
            </a:pPr>
            <a:r>
              <a:rPr lang="en-US" dirty="0"/>
              <a:t>CCP Timeline</a:t>
            </a:r>
          </a:p>
          <a:p>
            <a:pPr>
              <a:lnSpc>
                <a:spcPct val="100000"/>
              </a:lnSpc>
            </a:pPr>
            <a:r>
              <a:rPr lang="en-US" dirty="0"/>
              <a:t>RSP Goals and Objectives</a:t>
            </a:r>
          </a:p>
          <a:p>
            <a:pPr>
              <a:lnSpc>
                <a:spcPct val="100000"/>
              </a:lnSpc>
            </a:pPr>
            <a:r>
              <a:rPr lang="en-US" dirty="0"/>
              <a:t>Reflection and Planning</a:t>
            </a:r>
            <a:endParaRPr lang="en-US" dirty="0">
              <a:highlight>
                <a:srgbClr val="FFFF00"/>
              </a:highlight>
            </a:endParaRPr>
          </a:p>
        </p:txBody>
      </p:sp>
    </p:spTree>
    <p:extLst>
      <p:ext uri="{BB962C8B-B14F-4D97-AF65-F5344CB8AC3E}">
        <p14:creationId xmlns:p14="http://schemas.microsoft.com/office/powerpoint/2010/main" val="874124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Typical CCP Timeline</a:t>
            </a:r>
          </a:p>
        </p:txBody>
      </p:sp>
      <p:sp>
        <p:nvSpPr>
          <p:cNvPr id="3" name="Content Placeholder 2"/>
          <p:cNvSpPr>
            <a:spLocks noGrp="1"/>
          </p:cNvSpPr>
          <p:nvPr>
            <p:ph idx="1"/>
          </p:nvPr>
        </p:nvSpPr>
        <p:spPr>
          <a:xfrm>
            <a:off x="609600" y="1371600"/>
            <a:ext cx="10515600" cy="457200"/>
          </a:xfrm>
        </p:spPr>
        <p:txBody>
          <a:bodyPr>
            <a:normAutofit lnSpcReduction="10000"/>
          </a:bodyPr>
          <a:lstStyle/>
          <a:p>
            <a:r>
              <a:rPr lang="en-US" sz="3000" dirty="0"/>
              <a:t>Where is your CCP?</a:t>
            </a:r>
          </a:p>
          <a:p>
            <a:endParaRPr lang="en-US" dirty="0"/>
          </a:p>
        </p:txBody>
      </p:sp>
      <p:pic>
        <p:nvPicPr>
          <p:cNvPr id="4" name="Picture 2" descr="Typical CCP Timeline. Starting with Disaster Event, followed by the Presidential Major Disaster Declaration, the ISP application due date comes next at 14 days from disaster event. After the ISP application due date is the RSP application due date which is at 60 days. The RSP lasts up to 9 months. The first anniversary of the disaster event usually falls towards the end of the RSP, depending on the length of the ISP extension period. ">
            <a:extLst>
              <a:ext uri="{FF2B5EF4-FFF2-40B4-BE49-F238E27FC236}">
                <a16:creationId xmlns:a16="http://schemas.microsoft.com/office/drawing/2014/main" id="{ADF2F3E3-5E58-4840-8296-B2FFF25DC18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809" y="2286000"/>
            <a:ext cx="8228382" cy="4130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82531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 and Objectives of the RSP</a:t>
            </a:r>
          </a:p>
        </p:txBody>
      </p:sp>
      <p:sp>
        <p:nvSpPr>
          <p:cNvPr id="3" name="Content Placeholder 2"/>
          <p:cNvSpPr>
            <a:spLocks noGrp="1"/>
          </p:cNvSpPr>
          <p:nvPr>
            <p:ph idx="1"/>
          </p:nvPr>
        </p:nvSpPr>
        <p:spPr/>
        <p:txBody>
          <a:bodyPr/>
          <a:lstStyle/>
          <a:p>
            <a:pPr marL="0" indent="0">
              <a:buNone/>
            </a:pPr>
            <a:r>
              <a:rPr lang="en-US" dirty="0"/>
              <a:t>Areas to focus on during the RSP:</a:t>
            </a:r>
          </a:p>
          <a:p>
            <a:pPr lvl="1">
              <a:lnSpc>
                <a:spcPct val="100000"/>
              </a:lnSpc>
            </a:pPr>
            <a:r>
              <a:rPr lang="en-US" dirty="0"/>
              <a:t>Ongoing needs assessment</a:t>
            </a:r>
          </a:p>
          <a:p>
            <a:pPr lvl="1">
              <a:lnSpc>
                <a:spcPct val="100000"/>
              </a:lnSpc>
            </a:pPr>
            <a:r>
              <a:rPr lang="en-US" dirty="0"/>
              <a:t>Ongoing provision of the full range of CCP services</a:t>
            </a:r>
          </a:p>
          <a:p>
            <a:pPr lvl="1">
              <a:lnSpc>
                <a:spcPct val="100000"/>
              </a:lnSpc>
            </a:pPr>
            <a:r>
              <a:rPr lang="en-US" dirty="0"/>
              <a:t>Fostering of individual and community resilience</a:t>
            </a:r>
          </a:p>
          <a:p>
            <a:pPr lvl="1">
              <a:lnSpc>
                <a:spcPct val="100000"/>
              </a:lnSpc>
            </a:pPr>
            <a:r>
              <a:rPr lang="en-US" dirty="0"/>
              <a:t>Identification of and targeted outreach to special populations</a:t>
            </a:r>
          </a:p>
          <a:p>
            <a:pPr lvl="1">
              <a:lnSpc>
                <a:spcPct val="100000"/>
              </a:lnSpc>
            </a:pPr>
            <a:r>
              <a:rPr lang="en-US" dirty="0"/>
              <a:t>Community networking</a:t>
            </a:r>
          </a:p>
          <a:p>
            <a:pPr lvl="1">
              <a:lnSpc>
                <a:spcPct val="100000"/>
              </a:lnSpc>
            </a:pPr>
            <a:r>
              <a:rPr lang="en-US" dirty="0"/>
              <a:t>Assessment and referral</a:t>
            </a:r>
          </a:p>
          <a:p>
            <a:pPr lvl="1">
              <a:lnSpc>
                <a:spcPct val="100000"/>
              </a:lnSpc>
            </a:pPr>
            <a:r>
              <a:rPr lang="en-US" dirty="0"/>
              <a:t>Resource linkage</a:t>
            </a:r>
          </a:p>
          <a:p>
            <a:endParaRPr lang="en-US" dirty="0"/>
          </a:p>
        </p:txBody>
      </p:sp>
    </p:spTree>
    <p:extLst>
      <p:ext uri="{BB962C8B-B14F-4D97-AF65-F5344CB8AC3E}">
        <p14:creationId xmlns:p14="http://schemas.microsoft.com/office/powerpoint/2010/main" val="992085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 and Objectives of the RSP (cont.)</a:t>
            </a:r>
          </a:p>
        </p:txBody>
      </p:sp>
      <p:sp>
        <p:nvSpPr>
          <p:cNvPr id="3" name="Content Placeholder 2"/>
          <p:cNvSpPr>
            <a:spLocks noGrp="1"/>
          </p:cNvSpPr>
          <p:nvPr>
            <p:ph idx="1"/>
          </p:nvPr>
        </p:nvSpPr>
        <p:spPr/>
        <p:txBody>
          <a:bodyPr/>
          <a:lstStyle/>
          <a:p>
            <a:pPr marL="0" indent="0">
              <a:lnSpc>
                <a:spcPct val="100000"/>
              </a:lnSpc>
              <a:buNone/>
            </a:pPr>
            <a:r>
              <a:rPr lang="en-US" dirty="0"/>
              <a:t>Areas to focus on during the RSP (cont.):</a:t>
            </a:r>
          </a:p>
          <a:p>
            <a:pPr lvl="1">
              <a:lnSpc>
                <a:spcPct val="100000"/>
              </a:lnSpc>
            </a:pPr>
            <a:r>
              <a:rPr lang="en-US" dirty="0"/>
              <a:t>Reassessment of training needs</a:t>
            </a:r>
          </a:p>
          <a:p>
            <a:pPr lvl="1">
              <a:lnSpc>
                <a:spcPct val="100000"/>
              </a:lnSpc>
            </a:pPr>
            <a:r>
              <a:rPr lang="en-US" dirty="0"/>
              <a:t>Continued stress management</a:t>
            </a:r>
          </a:p>
          <a:p>
            <a:pPr lvl="1">
              <a:lnSpc>
                <a:spcPct val="100000"/>
              </a:lnSpc>
            </a:pPr>
            <a:r>
              <a:rPr lang="en-US" dirty="0"/>
              <a:t>Analysis and use of program data</a:t>
            </a:r>
          </a:p>
          <a:p>
            <a:pPr lvl="1">
              <a:lnSpc>
                <a:spcPct val="100000"/>
              </a:lnSpc>
            </a:pPr>
            <a:r>
              <a:rPr lang="en-US" dirty="0"/>
              <a:t>Comprehensive quality assurance process</a:t>
            </a:r>
          </a:p>
          <a:p>
            <a:pPr lvl="1">
              <a:lnSpc>
                <a:spcPct val="100000"/>
              </a:lnSpc>
            </a:pPr>
            <a:r>
              <a:rPr lang="en-US" dirty="0"/>
              <a:t>Program legacy for individuals, community, and staff</a:t>
            </a:r>
          </a:p>
        </p:txBody>
      </p:sp>
    </p:spTree>
    <p:extLst>
      <p:ext uri="{BB962C8B-B14F-4D97-AF65-F5344CB8AC3E}">
        <p14:creationId xmlns:p14="http://schemas.microsoft.com/office/powerpoint/2010/main" val="2018485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Reflection and Planning—Panel Discussion</a:t>
            </a:r>
          </a:p>
        </p:txBody>
      </p:sp>
      <p:sp>
        <p:nvSpPr>
          <p:cNvPr id="3" name="Content Placeholder 2"/>
          <p:cNvSpPr>
            <a:spLocks noGrp="1"/>
          </p:cNvSpPr>
          <p:nvPr>
            <p:ph idx="1"/>
          </p:nvPr>
        </p:nvSpPr>
        <p:spPr/>
        <p:txBody>
          <a:bodyPr>
            <a:normAutofit fontScale="85000" lnSpcReduction="10000"/>
          </a:bodyPr>
          <a:lstStyle/>
          <a:p>
            <a:pPr marL="0" indent="0">
              <a:lnSpc>
                <a:spcPct val="110000"/>
              </a:lnSpc>
              <a:buNone/>
            </a:pPr>
            <a:r>
              <a:rPr lang="en-US" dirty="0"/>
              <a:t>This training is an opportunity to think about what your program has achieved and where you would like it to go.</a:t>
            </a:r>
          </a:p>
          <a:p>
            <a:pPr lvl="1">
              <a:lnSpc>
                <a:spcPct val="110000"/>
              </a:lnSpc>
            </a:pPr>
            <a:r>
              <a:rPr lang="en-US" dirty="0"/>
              <a:t>Reflecting on the program to date</a:t>
            </a:r>
            <a:r>
              <a:rPr lang="en-US" dirty="0">
                <a:cs typeface="Arial" charset="0"/>
              </a:rPr>
              <a:t>—</a:t>
            </a:r>
            <a:r>
              <a:rPr lang="en-US" dirty="0"/>
              <a:t>what stands out? </a:t>
            </a:r>
          </a:p>
          <a:p>
            <a:pPr lvl="2">
              <a:lnSpc>
                <a:spcPct val="110000"/>
              </a:lnSpc>
              <a:buClr>
                <a:srgbClr val="000066"/>
              </a:buClr>
              <a:buSzPct val="80000"/>
              <a:buFont typeface="Wingdings" panose="05000000000000000000" pitchFamily="2" charset="2"/>
              <a:buChar char="§"/>
            </a:pPr>
            <a:r>
              <a:rPr lang="en-US" dirty="0"/>
              <a:t>Successes and accomplishments</a:t>
            </a:r>
          </a:p>
          <a:p>
            <a:pPr lvl="2">
              <a:lnSpc>
                <a:spcPct val="110000"/>
              </a:lnSpc>
              <a:buClr>
                <a:srgbClr val="000066"/>
              </a:buClr>
              <a:buSzPct val="80000"/>
              <a:buFont typeface="Wingdings" panose="05000000000000000000" pitchFamily="2" charset="2"/>
              <a:buChar char="§"/>
            </a:pPr>
            <a:r>
              <a:rPr lang="en-US" dirty="0"/>
              <a:t>Challenges</a:t>
            </a:r>
          </a:p>
          <a:p>
            <a:pPr lvl="1">
              <a:lnSpc>
                <a:spcPct val="110000"/>
              </a:lnSpc>
            </a:pPr>
            <a:r>
              <a:rPr lang="en-US" dirty="0"/>
              <a:t>Looking ahead:</a:t>
            </a:r>
          </a:p>
          <a:p>
            <a:pPr lvl="2">
              <a:lnSpc>
                <a:spcPct val="110000"/>
              </a:lnSpc>
              <a:buClr>
                <a:srgbClr val="000066"/>
              </a:buClr>
              <a:buSzPct val="80000"/>
              <a:buFont typeface="Wingdings" panose="05000000000000000000" pitchFamily="2" charset="2"/>
              <a:buChar char="§"/>
            </a:pPr>
            <a:r>
              <a:rPr lang="en-US" dirty="0"/>
              <a:t>What do you need to pay attention to as the program moves forward? </a:t>
            </a:r>
          </a:p>
          <a:p>
            <a:pPr lvl="2">
              <a:lnSpc>
                <a:spcPct val="110000"/>
              </a:lnSpc>
              <a:buClr>
                <a:srgbClr val="000066"/>
              </a:buClr>
              <a:buSzPct val="80000"/>
              <a:buFont typeface="Wingdings" panose="05000000000000000000" pitchFamily="2" charset="2"/>
              <a:buChar char="§"/>
            </a:pPr>
            <a:r>
              <a:rPr lang="en-US" dirty="0"/>
              <a:t>What do you want to see the program accomplish?  </a:t>
            </a:r>
          </a:p>
          <a:p>
            <a:pPr lvl="2">
              <a:lnSpc>
                <a:spcPct val="110000"/>
              </a:lnSpc>
              <a:buClr>
                <a:srgbClr val="000066"/>
              </a:buClr>
              <a:buSzPct val="80000"/>
              <a:buFont typeface="Wingdings" panose="05000000000000000000" pitchFamily="2" charset="2"/>
              <a:buChar char="§"/>
            </a:pPr>
            <a:r>
              <a:rPr lang="en-US" dirty="0"/>
              <a:t>What challenges do you anticipate? How might you address them?</a:t>
            </a:r>
          </a:p>
          <a:p>
            <a:endParaRPr lang="en-US" dirty="0"/>
          </a:p>
        </p:txBody>
      </p:sp>
      <p:sp>
        <p:nvSpPr>
          <p:cNvPr id="4" name="Rectangle 3"/>
          <p:cNvSpPr/>
          <p:nvPr/>
        </p:nvSpPr>
        <p:spPr>
          <a:xfrm>
            <a:off x="762000" y="5722938"/>
            <a:ext cx="7315200" cy="646331"/>
          </a:xfrm>
          <a:prstGeom prst="rect">
            <a:avLst/>
          </a:prstGeom>
        </p:spPr>
        <p:txBody>
          <a:bodyPr wrap="square">
            <a:spAutoFit/>
          </a:bodyPr>
          <a:lstStyle/>
          <a:p>
            <a:r>
              <a:rPr lang="en-US" b="0" dirty="0"/>
              <a:t>The Participant Workbook (page 5) includes space where you can make notes on the answers to the questions on the slide.</a:t>
            </a:r>
          </a:p>
        </p:txBody>
      </p:sp>
    </p:spTree>
    <p:extLst>
      <p:ext uri="{BB962C8B-B14F-4D97-AF65-F5344CB8AC3E}">
        <p14:creationId xmlns:p14="http://schemas.microsoft.com/office/powerpoint/2010/main" val="17590871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t>Section 2</a:t>
            </a:r>
            <a:r>
              <a:rPr lang="en-US" sz="3000" dirty="0">
                <a:cs typeface="Arial" charset="0"/>
              </a:rPr>
              <a:t>—Current</a:t>
            </a:r>
            <a:r>
              <a:rPr lang="en-US" sz="3000" dirty="0"/>
              <a:t> Reactions, Strengths, and Resilience</a:t>
            </a:r>
          </a:p>
        </p:txBody>
      </p:sp>
      <p:sp>
        <p:nvSpPr>
          <p:cNvPr id="3" name="Content Placeholder 2"/>
          <p:cNvSpPr>
            <a:spLocks noGrp="1"/>
          </p:cNvSpPr>
          <p:nvPr>
            <p:ph idx="1"/>
          </p:nvPr>
        </p:nvSpPr>
        <p:spPr/>
        <p:txBody>
          <a:bodyPr/>
          <a:lstStyle/>
          <a:p>
            <a:pPr marL="0" indent="0">
              <a:lnSpc>
                <a:spcPct val="100000"/>
              </a:lnSpc>
            </a:pPr>
            <a:r>
              <a:rPr lang="en-US" dirty="0"/>
              <a:t> Review of Key Concepts</a:t>
            </a:r>
          </a:p>
          <a:p>
            <a:pPr marL="0" indent="0">
              <a:lnSpc>
                <a:spcPct val="100000"/>
              </a:lnSpc>
            </a:pPr>
            <a:r>
              <a:rPr lang="en-US" dirty="0"/>
              <a:t> What Individual Reactions Have We Seen?</a:t>
            </a:r>
          </a:p>
          <a:p>
            <a:pPr marL="0" indent="0">
              <a:lnSpc>
                <a:spcPct val="100000"/>
              </a:lnSpc>
            </a:pPr>
            <a:r>
              <a:rPr lang="en-US" dirty="0"/>
              <a:t> What Strengths Have We Seen?</a:t>
            </a:r>
          </a:p>
          <a:p>
            <a:pPr marL="0" indent="0">
              <a:lnSpc>
                <a:spcPct val="100000"/>
              </a:lnSpc>
            </a:pPr>
            <a:r>
              <a:rPr lang="en-US" dirty="0"/>
              <a:t> How Are We Fostering Resilience?</a:t>
            </a:r>
            <a:endParaRPr lang="en-US" sz="4000" dirty="0"/>
          </a:p>
          <a:p>
            <a:pPr marL="0" indent="0">
              <a:buNone/>
            </a:pPr>
            <a:endParaRPr lang="en-US" dirty="0"/>
          </a:p>
        </p:txBody>
      </p:sp>
    </p:spTree>
    <p:extLst>
      <p:ext uri="{BB962C8B-B14F-4D97-AF65-F5344CB8AC3E}">
        <p14:creationId xmlns:p14="http://schemas.microsoft.com/office/powerpoint/2010/main" val="544547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of Key Concepts</a:t>
            </a:r>
          </a:p>
        </p:txBody>
      </p:sp>
      <p:sp>
        <p:nvSpPr>
          <p:cNvPr id="3" name="Content Placeholder 2"/>
          <p:cNvSpPr>
            <a:spLocks noGrp="1"/>
          </p:cNvSpPr>
          <p:nvPr>
            <p:ph idx="1"/>
          </p:nvPr>
        </p:nvSpPr>
        <p:spPr/>
        <p:txBody>
          <a:bodyPr/>
          <a:lstStyle/>
          <a:p>
            <a:pPr marL="0" indent="0">
              <a:buNone/>
            </a:pPr>
            <a:r>
              <a:rPr lang="en-US" dirty="0"/>
              <a:t>Have you observed any of the following?</a:t>
            </a:r>
          </a:p>
          <a:p>
            <a:pPr lvl="1">
              <a:lnSpc>
                <a:spcPct val="100000"/>
              </a:lnSpc>
            </a:pPr>
            <a:r>
              <a:rPr lang="en-US" dirty="0"/>
              <a:t>Everyone who experiences a disaster is affected by it in some way.</a:t>
            </a:r>
          </a:p>
          <a:p>
            <a:pPr lvl="1">
              <a:lnSpc>
                <a:spcPct val="100000"/>
              </a:lnSpc>
            </a:pPr>
            <a:r>
              <a:rPr lang="en-US" dirty="0"/>
              <a:t>People pull together during and after a disaster.</a:t>
            </a:r>
          </a:p>
          <a:p>
            <a:pPr lvl="1">
              <a:lnSpc>
                <a:spcPct val="100000"/>
              </a:lnSpc>
            </a:pPr>
            <a:r>
              <a:rPr lang="en-US" dirty="0"/>
              <a:t>Stress and grief are common reactions to uncommon situations.</a:t>
            </a:r>
          </a:p>
          <a:p>
            <a:pPr lvl="1">
              <a:lnSpc>
                <a:spcPct val="100000"/>
              </a:lnSpc>
            </a:pPr>
            <a:r>
              <a:rPr lang="en-US" dirty="0"/>
              <a:t>People’s natural resilience will support individual and collective recovery.</a:t>
            </a:r>
          </a:p>
        </p:txBody>
      </p:sp>
    </p:spTree>
    <p:extLst>
      <p:ext uri="{BB962C8B-B14F-4D97-AF65-F5344CB8AC3E}">
        <p14:creationId xmlns:p14="http://schemas.microsoft.com/office/powerpoint/2010/main" val="16565179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of Key Concepts (cont.)</a:t>
            </a:r>
          </a:p>
        </p:txBody>
      </p:sp>
      <p:sp>
        <p:nvSpPr>
          <p:cNvPr id="3" name="Content Placeholder 2"/>
          <p:cNvSpPr>
            <a:spLocks noGrp="1"/>
          </p:cNvSpPr>
          <p:nvPr>
            <p:ph idx="1"/>
          </p:nvPr>
        </p:nvSpPr>
        <p:spPr>
          <a:xfrm>
            <a:off x="152400" y="1371600"/>
            <a:ext cx="5638800" cy="4351338"/>
          </a:xfrm>
        </p:spPr>
        <p:txBody>
          <a:bodyPr/>
          <a:lstStyle/>
          <a:p>
            <a:pPr marL="457200" lvl="1" indent="0">
              <a:lnSpc>
                <a:spcPct val="100000"/>
              </a:lnSpc>
              <a:buNone/>
            </a:pPr>
            <a:r>
              <a:rPr lang="en-US" dirty="0"/>
              <a:t>Typical outcomes of disaster:</a:t>
            </a:r>
          </a:p>
          <a:p>
            <a:pPr lvl="2">
              <a:lnSpc>
                <a:spcPct val="100000"/>
              </a:lnSpc>
            </a:pPr>
            <a:r>
              <a:rPr lang="en-US" dirty="0"/>
              <a:t>Some people will have severe reactions.</a:t>
            </a:r>
          </a:p>
          <a:p>
            <a:pPr lvl="2">
              <a:lnSpc>
                <a:spcPct val="100000"/>
              </a:lnSpc>
            </a:pPr>
            <a:r>
              <a:rPr lang="en-US" dirty="0"/>
              <a:t>Few will develop diagnosable conditions.</a:t>
            </a:r>
          </a:p>
          <a:p>
            <a:pPr lvl="2">
              <a:lnSpc>
                <a:spcPct val="100000"/>
              </a:lnSpc>
            </a:pPr>
            <a:r>
              <a:rPr lang="en-US" dirty="0"/>
              <a:t>Most do not seek help </a:t>
            </a:r>
            <a:br>
              <a:rPr lang="en-US" dirty="0"/>
            </a:br>
            <a:r>
              <a:rPr lang="en-US" dirty="0"/>
              <a:t>or treatment.</a:t>
            </a:r>
          </a:p>
          <a:p>
            <a:pPr lvl="2">
              <a:lnSpc>
                <a:spcPct val="100000"/>
              </a:lnSpc>
            </a:pPr>
            <a:r>
              <a:rPr lang="en-US" dirty="0"/>
              <a:t>Survivors often reject help.</a:t>
            </a:r>
          </a:p>
          <a:p>
            <a:pPr>
              <a:lnSpc>
                <a:spcPct val="100000"/>
              </a:lnSpc>
            </a:pPr>
            <a:endParaRPr lang="en-US" dirty="0"/>
          </a:p>
        </p:txBody>
      </p:sp>
      <p:pic>
        <p:nvPicPr>
          <p:cNvPr id="4" name="Picture 3" descr="Picture of a blue emergency phone and crisis counseling sig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6705600" y="1525680"/>
            <a:ext cx="5028733" cy="3352488"/>
          </a:xfrm>
          <a:prstGeom prst="rect">
            <a:avLst/>
          </a:prstGeom>
          <a:noFill/>
          <a:ln>
            <a:solidFill>
              <a:schemeClr val="tx1"/>
            </a:solidFill>
          </a:ln>
        </p:spPr>
      </p:pic>
    </p:spTree>
    <p:extLst>
      <p:ext uri="{BB962C8B-B14F-4D97-AF65-F5344CB8AC3E}">
        <p14:creationId xmlns:p14="http://schemas.microsoft.com/office/powerpoint/2010/main" val="21760497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of Key Concepts (cont.)</a:t>
            </a:r>
          </a:p>
        </p:txBody>
      </p:sp>
      <p:sp>
        <p:nvSpPr>
          <p:cNvPr id="3" name="Content Placeholder 2"/>
          <p:cNvSpPr>
            <a:spLocks noGrp="1"/>
          </p:cNvSpPr>
          <p:nvPr>
            <p:ph idx="1"/>
          </p:nvPr>
        </p:nvSpPr>
        <p:spPr>
          <a:xfrm>
            <a:off x="609600" y="1371600"/>
            <a:ext cx="6705600" cy="5257800"/>
          </a:xfrm>
        </p:spPr>
        <p:txBody>
          <a:bodyPr/>
          <a:lstStyle/>
          <a:p>
            <a:pPr marL="0" indent="0">
              <a:lnSpc>
                <a:spcPct val="100000"/>
              </a:lnSpc>
              <a:buNone/>
            </a:pPr>
            <a:r>
              <a:rPr lang="en-US" sz="2400" dirty="0"/>
              <a:t>Disasters have impacts on two levels:</a:t>
            </a:r>
          </a:p>
          <a:p>
            <a:pPr marL="347663" lvl="1" indent="-233363">
              <a:lnSpc>
                <a:spcPct val="100000"/>
              </a:lnSpc>
            </a:pPr>
            <a:r>
              <a:rPr lang="en-US" sz="2400" dirty="0"/>
              <a:t>Individual</a:t>
            </a:r>
          </a:p>
          <a:p>
            <a:pPr lvl="2" indent="-220663">
              <a:lnSpc>
                <a:spcPct val="100000"/>
              </a:lnSpc>
            </a:pPr>
            <a:r>
              <a:rPr lang="en-US" sz="2400" dirty="0"/>
              <a:t>Stress and grief </a:t>
            </a:r>
          </a:p>
          <a:p>
            <a:pPr lvl="2" indent="-220663">
              <a:lnSpc>
                <a:spcPct val="100000"/>
              </a:lnSpc>
            </a:pPr>
            <a:r>
              <a:rPr lang="en-US" sz="2400" dirty="0"/>
              <a:t>Fatigue, irritability, hopelessness,</a:t>
            </a:r>
            <a:br>
              <a:rPr lang="en-US" sz="2400" dirty="0"/>
            </a:br>
            <a:r>
              <a:rPr lang="en-US" sz="2400" dirty="0"/>
              <a:t>and relationship conflicts</a:t>
            </a:r>
          </a:p>
          <a:p>
            <a:pPr marL="347663" lvl="1" indent="-233363">
              <a:lnSpc>
                <a:spcPct val="100000"/>
              </a:lnSpc>
            </a:pPr>
            <a:r>
              <a:rPr lang="en-US" sz="2400" dirty="0"/>
              <a:t>Collective</a:t>
            </a:r>
          </a:p>
          <a:p>
            <a:pPr lvl="2" indent="-220663">
              <a:lnSpc>
                <a:spcPct val="100000"/>
              </a:lnSpc>
            </a:pPr>
            <a:r>
              <a:rPr lang="en-US" sz="2400" dirty="0"/>
              <a:t>Damages to infrastructure, social networks, and community support</a:t>
            </a:r>
          </a:p>
          <a:p>
            <a:pPr lvl="2" indent="-220663">
              <a:lnSpc>
                <a:spcPct val="100000"/>
              </a:lnSpc>
            </a:pPr>
            <a:r>
              <a:rPr lang="en-US" sz="2400" dirty="0"/>
              <a:t>Reduced ability of individual </a:t>
            </a:r>
            <a:br>
              <a:rPr lang="en-US" sz="2400" dirty="0"/>
            </a:br>
            <a:r>
              <a:rPr lang="en-US" sz="2400" dirty="0"/>
              <a:t>community members to cope</a:t>
            </a:r>
          </a:p>
          <a:p>
            <a:endParaRPr lang="en-US" dirty="0"/>
          </a:p>
        </p:txBody>
      </p:sp>
      <p:pic>
        <p:nvPicPr>
          <p:cNvPr id="4" name="Picture 3" descr="Letter blocks that spell out the word “trauma”"/>
          <p:cNvPicPr/>
          <p:nvPr/>
        </p:nvPicPr>
        <p:blipFill>
          <a:blip r:embed="rId3" cstate="print">
            <a:extLst>
              <a:ext uri="{28A0092B-C50C-407E-A947-70E740481C1C}">
                <a14:useLocalDpi xmlns:a14="http://schemas.microsoft.com/office/drawing/2010/main" val="0"/>
              </a:ext>
            </a:extLst>
          </a:blip>
          <a:stretch>
            <a:fillRect/>
          </a:stretch>
        </p:blipFill>
        <p:spPr bwMode="auto">
          <a:xfrm>
            <a:off x="6705600" y="1527137"/>
            <a:ext cx="5019162" cy="3346526"/>
          </a:xfrm>
          <a:prstGeom prst="rect">
            <a:avLst/>
          </a:prstGeom>
          <a:noFill/>
          <a:ln>
            <a:solidFill>
              <a:schemeClr val="tx1"/>
            </a:solidFill>
          </a:ln>
        </p:spPr>
      </p:pic>
    </p:spTree>
    <p:extLst>
      <p:ext uri="{BB962C8B-B14F-4D97-AF65-F5344CB8AC3E}">
        <p14:creationId xmlns:p14="http://schemas.microsoft.com/office/powerpoint/2010/main" val="36912647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Arial" charset="0"/>
              </a:rPr>
              <a:t>Review of Key Concepts (cont.)</a:t>
            </a:r>
            <a:endParaRPr lang="en-US" dirty="0"/>
          </a:p>
        </p:txBody>
      </p:sp>
      <p:pic>
        <p:nvPicPr>
          <p:cNvPr id="4" name="Picture 2" descr="Line graph that illustrates emotional highs and lows associated with major disasters. Pre disaster is within the middle of the emotional rating system, the next phase is Impact which is lower in the middle section of the emotional rating system, after Impact is the Heroic phase which is towards the top of the emotional rating system, then is the Honeymoon phase (Community Cohesion). The Inventory phase happens on either side of the honeymoon phase. This leads into the Disillusionment phase which shows a steep drop to the bottom end of the emotional rating system. Trigger events happen next which show a small uptick in value on the emotional rating system. We slowly see a rise to the upper middle section of the emotional rating system starting with anniversary reactions, working through grief, and setback. These all fall under the Reconstruction Pha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4816" y="1295400"/>
            <a:ext cx="6850184" cy="4312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604596" y="5791200"/>
            <a:ext cx="8686800" cy="646331"/>
          </a:xfrm>
          <a:prstGeom prst="rect">
            <a:avLst/>
          </a:prstGeom>
        </p:spPr>
        <p:txBody>
          <a:bodyPr wrap="square">
            <a:spAutoFit/>
          </a:bodyPr>
          <a:lstStyle/>
          <a:p>
            <a:pPr eaLnBrk="1" hangingPunct="1">
              <a:spcAft>
                <a:spcPts val="1000"/>
              </a:spcAft>
            </a:pPr>
            <a:r>
              <a:rPr lang="en-US" sz="1200" b="0" dirty="0">
                <a:latin typeface="Arial" panose="020B0604020202020204" pitchFamily="34" charset="0"/>
                <a:cs typeface="Arial" panose="020B0604020202020204" pitchFamily="34" charset="0"/>
              </a:rPr>
              <a:t>Source: Zunin &amp; Myers, as cited in Center for Mental Health Services. (2000). </a:t>
            </a:r>
            <a:r>
              <a:rPr lang="en-US" sz="1200" b="0" i="1" dirty="0">
                <a:latin typeface="Arial" panose="020B0604020202020204" pitchFamily="34" charset="0"/>
                <a:cs typeface="Arial" panose="020B0604020202020204" pitchFamily="34" charset="0"/>
              </a:rPr>
              <a:t>Training manual for mental health and human service workers in major disasters </a:t>
            </a:r>
            <a:r>
              <a:rPr lang="en-US" sz="1200" b="0" dirty="0">
                <a:latin typeface="Arial" panose="020B0604020202020204" pitchFamily="34" charset="0"/>
                <a:cs typeface="Arial" panose="020B0604020202020204" pitchFamily="34" charset="0"/>
              </a:rPr>
              <a:t>(DHHS Publication 90-538). U.S. Department of Health and Human Services, Substance Abuse and Mental Health Services Administration.</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65401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Poll Question #2</a:t>
            </a:r>
          </a:p>
        </p:txBody>
      </p:sp>
      <p:sp>
        <p:nvSpPr>
          <p:cNvPr id="3" name="Content Placeholder 2"/>
          <p:cNvSpPr>
            <a:spLocks noGrp="1"/>
          </p:cNvSpPr>
          <p:nvPr>
            <p:ph idx="1"/>
          </p:nvPr>
        </p:nvSpPr>
        <p:spPr>
          <a:xfrm>
            <a:off x="609600" y="1371600"/>
            <a:ext cx="11049000" cy="5638800"/>
          </a:xfrm>
        </p:spPr>
        <p:txBody>
          <a:bodyPr>
            <a:normAutofit/>
          </a:bodyPr>
          <a:lstStyle/>
          <a:p>
            <a:pPr marL="0" lvl="0" indent="0">
              <a:buNone/>
            </a:pPr>
            <a:r>
              <a:rPr lang="en-US" dirty="0"/>
              <a:t>The community my CCP serves is in the __________ phase of disaster.</a:t>
            </a:r>
          </a:p>
          <a:p>
            <a:pPr marL="457200" lvl="0" indent="-457200">
              <a:lnSpc>
                <a:spcPct val="110000"/>
              </a:lnSpc>
              <a:spcBef>
                <a:spcPts val="0"/>
              </a:spcBef>
            </a:pPr>
            <a:r>
              <a:rPr lang="en-US" dirty="0">
                <a:ea typeface="Calibri" panose="020F0502020204030204" pitchFamily="34" charset="0"/>
              </a:rPr>
              <a:t>Impact</a:t>
            </a:r>
          </a:p>
          <a:p>
            <a:pPr marL="457200" lvl="0" indent="-457200">
              <a:lnSpc>
                <a:spcPct val="110000"/>
              </a:lnSpc>
              <a:spcBef>
                <a:spcPts val="0"/>
              </a:spcBef>
            </a:pPr>
            <a:r>
              <a:rPr lang="en-US" dirty="0"/>
              <a:t>Heroic</a:t>
            </a:r>
          </a:p>
          <a:p>
            <a:pPr marL="457200" lvl="0" indent="-457200">
              <a:lnSpc>
                <a:spcPct val="110000"/>
              </a:lnSpc>
              <a:spcBef>
                <a:spcPts val="0"/>
              </a:spcBef>
            </a:pPr>
            <a:r>
              <a:rPr lang="en-US" dirty="0"/>
              <a:t>Honeymoon</a:t>
            </a:r>
          </a:p>
          <a:p>
            <a:pPr marL="457200" lvl="0" indent="-457200">
              <a:lnSpc>
                <a:spcPct val="110000"/>
              </a:lnSpc>
              <a:spcBef>
                <a:spcPts val="0"/>
              </a:spcBef>
            </a:pPr>
            <a:r>
              <a:rPr lang="en-US" dirty="0"/>
              <a:t>Disillusionment</a:t>
            </a:r>
          </a:p>
          <a:p>
            <a:pPr marL="457200" lvl="0" indent="-457200">
              <a:lnSpc>
                <a:spcPct val="110000"/>
              </a:lnSpc>
              <a:spcBef>
                <a:spcPts val="0"/>
              </a:spcBef>
            </a:pPr>
            <a:r>
              <a:rPr lang="en-US" dirty="0"/>
              <a:t>Reconstruction</a:t>
            </a:r>
          </a:p>
          <a:p>
            <a:pPr marL="457200" lvl="0" indent="-457200">
              <a:lnSpc>
                <a:spcPct val="110000"/>
              </a:lnSpc>
              <a:spcBef>
                <a:spcPts val="0"/>
              </a:spcBef>
            </a:pPr>
            <a:r>
              <a:rPr lang="en-US" dirty="0"/>
              <a:t>More than one of the phases of disaster</a:t>
            </a:r>
          </a:p>
          <a:p>
            <a:pPr marL="457200" indent="-457200">
              <a:lnSpc>
                <a:spcPct val="110000"/>
              </a:lnSpc>
              <a:spcBef>
                <a:spcPts val="0"/>
              </a:spcBef>
            </a:pPr>
            <a:r>
              <a:rPr lang="en-US" dirty="0"/>
              <a:t>None of the above</a:t>
            </a:r>
            <a:endParaRPr lang="en-US" dirty="0">
              <a:solidFill>
                <a:srgbClr val="000000"/>
              </a:solidFill>
            </a:endParaRPr>
          </a:p>
          <a:p>
            <a:pPr marL="0" lvl="0" indent="0">
              <a:buNone/>
            </a:pPr>
            <a:r>
              <a:rPr lang="en-US" sz="2000" dirty="0">
                <a:solidFill>
                  <a:srgbClr val="000000"/>
                </a:solidFill>
              </a:rPr>
              <a:t>Note: If you are not using the Zoom application, you will not have access to the poll questions. In that case, please type your answer in the chat box.</a:t>
            </a:r>
          </a:p>
          <a:p>
            <a:endParaRPr lang="en-US" dirty="0"/>
          </a:p>
        </p:txBody>
      </p:sp>
    </p:spTree>
    <p:extLst>
      <p:ext uri="{BB962C8B-B14F-4D97-AF65-F5344CB8AC3E}">
        <p14:creationId xmlns:p14="http://schemas.microsoft.com/office/powerpoint/2010/main" val="23883262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Collective Reactions</a:t>
            </a:r>
          </a:p>
        </p:txBody>
      </p:sp>
      <p:sp>
        <p:nvSpPr>
          <p:cNvPr id="3" name="Content Placeholder 2"/>
          <p:cNvSpPr>
            <a:spLocks noGrp="1"/>
          </p:cNvSpPr>
          <p:nvPr>
            <p:ph idx="1"/>
          </p:nvPr>
        </p:nvSpPr>
        <p:spPr/>
        <p:txBody>
          <a:bodyPr>
            <a:normAutofit fontScale="85000" lnSpcReduction="20000"/>
          </a:bodyPr>
          <a:lstStyle/>
          <a:p>
            <a:pPr marL="0" indent="0">
              <a:lnSpc>
                <a:spcPct val="110000"/>
              </a:lnSpc>
              <a:spcAft>
                <a:spcPts val="100"/>
              </a:spcAft>
              <a:buNone/>
            </a:pPr>
            <a:r>
              <a:rPr lang="en-US" dirty="0"/>
              <a:t>Typical Phases of Disaster</a:t>
            </a:r>
          </a:p>
          <a:p>
            <a:pPr marL="571500" lvl="1">
              <a:lnSpc>
                <a:spcPct val="110000"/>
              </a:lnSpc>
              <a:spcAft>
                <a:spcPts val="100"/>
              </a:spcAft>
            </a:pPr>
            <a:r>
              <a:rPr lang="en-US" dirty="0"/>
              <a:t>Pre-disaster phase</a:t>
            </a:r>
          </a:p>
          <a:p>
            <a:pPr lvl="2" indent="-457200">
              <a:lnSpc>
                <a:spcPct val="110000"/>
              </a:lnSpc>
              <a:spcAft>
                <a:spcPts val="100"/>
              </a:spcAft>
              <a:buClr>
                <a:srgbClr val="000066"/>
              </a:buClr>
              <a:buFont typeface="Wingdings" panose="05000000000000000000" pitchFamily="2" charset="2"/>
              <a:buChar char="§"/>
            </a:pPr>
            <a:r>
              <a:rPr lang="en-US" dirty="0"/>
              <a:t>Disasters with no warning can cause feelings of vulnerability, lack of security, and loss of control; fear of future unpredicted tragedies; and inability to protect oneself and one’s family.</a:t>
            </a:r>
          </a:p>
          <a:p>
            <a:pPr lvl="2" indent="-457200">
              <a:lnSpc>
                <a:spcPct val="110000"/>
              </a:lnSpc>
              <a:spcAft>
                <a:spcPts val="100"/>
              </a:spcAft>
              <a:buClr>
                <a:srgbClr val="000066"/>
              </a:buClr>
              <a:buFont typeface="Wingdings" panose="05000000000000000000" pitchFamily="2" charset="2"/>
              <a:buChar char="§"/>
            </a:pPr>
            <a:r>
              <a:rPr lang="en-US" dirty="0"/>
              <a:t>Disasters with warning can cause guilt or self-blame for failure to heed warnings.</a:t>
            </a:r>
          </a:p>
          <a:p>
            <a:pPr marL="571500" lvl="1">
              <a:lnSpc>
                <a:spcPct val="110000"/>
              </a:lnSpc>
              <a:spcAft>
                <a:spcPts val="100"/>
              </a:spcAft>
            </a:pPr>
            <a:r>
              <a:rPr lang="en-US" dirty="0"/>
              <a:t>Impact phase</a:t>
            </a:r>
          </a:p>
          <a:p>
            <a:pPr lvl="2" indent="-457200">
              <a:lnSpc>
                <a:spcPct val="110000"/>
              </a:lnSpc>
              <a:spcAft>
                <a:spcPts val="100"/>
              </a:spcAft>
              <a:buClr>
                <a:srgbClr val="000066"/>
              </a:buClr>
              <a:buFont typeface="Wingdings" panose="05000000000000000000" pitchFamily="2" charset="2"/>
              <a:buChar char="§"/>
            </a:pPr>
            <a:r>
              <a:rPr lang="en-US" dirty="0"/>
              <a:t>Reactions can range from shock to overt panic.</a:t>
            </a:r>
          </a:p>
          <a:p>
            <a:pPr lvl="2" indent="-457200">
              <a:lnSpc>
                <a:spcPct val="110000"/>
              </a:lnSpc>
              <a:spcAft>
                <a:spcPts val="100"/>
              </a:spcAft>
              <a:buClr>
                <a:srgbClr val="000066"/>
              </a:buClr>
              <a:buFont typeface="Wingdings" panose="05000000000000000000" pitchFamily="2" charset="2"/>
              <a:buChar char="§"/>
            </a:pPr>
            <a:r>
              <a:rPr lang="en-US" dirty="0"/>
              <a:t>Initial confusion and disbelief are followed by a focus on self-preservation and family protection.</a:t>
            </a:r>
          </a:p>
          <a:p>
            <a:endParaRPr lang="en-US" dirty="0"/>
          </a:p>
        </p:txBody>
      </p:sp>
    </p:spTree>
    <p:extLst>
      <p:ext uri="{BB962C8B-B14F-4D97-AF65-F5344CB8AC3E}">
        <p14:creationId xmlns:p14="http://schemas.microsoft.com/office/powerpoint/2010/main" val="9285828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Collective Reactions (cont.)</a:t>
            </a:r>
          </a:p>
        </p:txBody>
      </p:sp>
      <p:sp>
        <p:nvSpPr>
          <p:cNvPr id="3" name="Content Placeholder 2"/>
          <p:cNvSpPr>
            <a:spLocks noGrp="1"/>
          </p:cNvSpPr>
          <p:nvPr>
            <p:ph idx="1"/>
          </p:nvPr>
        </p:nvSpPr>
        <p:spPr>
          <a:xfrm>
            <a:off x="609600" y="1371600"/>
            <a:ext cx="10515600" cy="5029200"/>
          </a:xfrm>
        </p:spPr>
        <p:txBody>
          <a:bodyPr>
            <a:normAutofit fontScale="85000" lnSpcReduction="20000"/>
          </a:bodyPr>
          <a:lstStyle/>
          <a:p>
            <a:pPr marL="0" indent="0">
              <a:lnSpc>
                <a:spcPct val="110000"/>
              </a:lnSpc>
            </a:pPr>
            <a:r>
              <a:rPr lang="en-US" dirty="0"/>
              <a:t>Typical Phases of Disaster (cont.)</a:t>
            </a:r>
          </a:p>
          <a:p>
            <a:pPr marL="800100" lvl="1" indent="-457200">
              <a:lnSpc>
                <a:spcPct val="110000"/>
              </a:lnSpc>
              <a:buClr>
                <a:srgbClr val="000066"/>
              </a:buClr>
              <a:buFont typeface="Wingdings" panose="05000000000000000000" pitchFamily="2" charset="2"/>
              <a:buChar char="§"/>
            </a:pPr>
            <a:r>
              <a:rPr lang="en-US" dirty="0"/>
              <a:t>Heroic phase</a:t>
            </a:r>
          </a:p>
          <a:p>
            <a:pPr marL="914400" lvl="2">
              <a:lnSpc>
                <a:spcPct val="110000"/>
              </a:lnSpc>
            </a:pPr>
            <a:r>
              <a:rPr lang="en-US" dirty="0"/>
              <a:t>Many survivors exhibit adrenaline-induced rescue behavior, as well as high activity with low productivity.</a:t>
            </a:r>
          </a:p>
          <a:p>
            <a:pPr marL="914400" lvl="2">
              <a:lnSpc>
                <a:spcPct val="110000"/>
              </a:lnSpc>
            </a:pPr>
            <a:r>
              <a:rPr lang="en-US" dirty="0"/>
              <a:t>Risk assessment may be impaired.</a:t>
            </a:r>
          </a:p>
          <a:p>
            <a:pPr marL="914400" lvl="2">
              <a:lnSpc>
                <a:spcPct val="110000"/>
              </a:lnSpc>
            </a:pPr>
            <a:r>
              <a:rPr lang="en-US" dirty="0"/>
              <a:t>There is a sense of altruism.</a:t>
            </a:r>
          </a:p>
          <a:p>
            <a:pPr marL="800100" lvl="1" indent="-457200">
              <a:lnSpc>
                <a:spcPct val="110000"/>
              </a:lnSpc>
              <a:buClr>
                <a:srgbClr val="000066"/>
              </a:buClr>
              <a:buFont typeface="Wingdings" panose="05000000000000000000" pitchFamily="2" charset="2"/>
              <a:buChar char="§"/>
            </a:pPr>
            <a:r>
              <a:rPr lang="en-US" dirty="0"/>
              <a:t>Honeymoon phase</a:t>
            </a:r>
          </a:p>
          <a:p>
            <a:pPr marL="914400" lvl="2">
              <a:lnSpc>
                <a:spcPct val="110000"/>
              </a:lnSpc>
            </a:pPr>
            <a:r>
              <a:rPr lang="en-US" dirty="0"/>
              <a:t>Disaster assistance is readily available.</a:t>
            </a:r>
          </a:p>
          <a:p>
            <a:pPr marL="914400" lvl="2">
              <a:lnSpc>
                <a:spcPct val="110000"/>
              </a:lnSpc>
            </a:pPr>
            <a:r>
              <a:rPr lang="en-US" dirty="0"/>
              <a:t>Community bonding occurs.</a:t>
            </a:r>
          </a:p>
          <a:p>
            <a:pPr marL="914400" lvl="2">
              <a:lnSpc>
                <a:spcPct val="110000"/>
              </a:lnSpc>
            </a:pPr>
            <a:r>
              <a:rPr lang="en-US" dirty="0"/>
              <a:t>Many are optimistic that everything will quickly return to normal.</a:t>
            </a:r>
          </a:p>
          <a:p>
            <a:pPr marL="914400" lvl="2">
              <a:lnSpc>
                <a:spcPct val="110000"/>
              </a:lnSpc>
            </a:pPr>
            <a:r>
              <a:rPr lang="en-US" dirty="0"/>
              <a:t>CCP staff can establish program identity, gain access to survivors, and build relationships with stakeholders.</a:t>
            </a:r>
          </a:p>
          <a:p>
            <a:endParaRPr lang="en-US" dirty="0"/>
          </a:p>
        </p:txBody>
      </p:sp>
    </p:spTree>
    <p:extLst>
      <p:ext uri="{BB962C8B-B14F-4D97-AF65-F5344CB8AC3E}">
        <p14:creationId xmlns:p14="http://schemas.microsoft.com/office/powerpoint/2010/main" val="24937571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2"/>
          <p:cNvSpPr>
            <a:spLocks noGrp="1" noChangeArrowheads="1"/>
          </p:cNvSpPr>
          <p:nvPr>
            <p:ph type="title"/>
          </p:nvPr>
        </p:nvSpPr>
        <p:spPr/>
        <p:txBody>
          <a:bodyPr/>
          <a:lstStyle/>
          <a:p>
            <a:pPr eaLnBrk="1" hangingPunct="1"/>
            <a:r>
              <a:rPr lang="en-US" dirty="0"/>
              <a:t>Collective Reactions (cont.)</a:t>
            </a:r>
          </a:p>
        </p:txBody>
      </p:sp>
      <p:sp>
        <p:nvSpPr>
          <p:cNvPr id="106500" name="Rectangle 3"/>
          <p:cNvSpPr>
            <a:spLocks noGrp="1" noChangeArrowheads="1"/>
          </p:cNvSpPr>
          <p:nvPr>
            <p:ph idx="1"/>
          </p:nvPr>
        </p:nvSpPr>
        <p:spPr>
          <a:xfrm>
            <a:off x="609600" y="1371600"/>
            <a:ext cx="10515600" cy="5257800"/>
          </a:xfrm>
        </p:spPr>
        <p:txBody>
          <a:bodyPr>
            <a:normAutofit fontScale="85000" lnSpcReduction="20000"/>
          </a:bodyPr>
          <a:lstStyle/>
          <a:p>
            <a:pPr marL="0" indent="0" eaLnBrk="1" hangingPunct="1">
              <a:lnSpc>
                <a:spcPct val="110000"/>
              </a:lnSpc>
            </a:pPr>
            <a:r>
              <a:rPr lang="en-US" dirty="0"/>
              <a:t>Typical Phases of Disaster (cont.)</a:t>
            </a:r>
          </a:p>
          <a:p>
            <a:pPr marL="800100" lvl="1" indent="-457200" eaLnBrk="1" hangingPunct="1">
              <a:lnSpc>
                <a:spcPct val="110000"/>
              </a:lnSpc>
              <a:buClr>
                <a:srgbClr val="000066"/>
              </a:buClr>
              <a:buFont typeface="Wingdings" panose="05000000000000000000" pitchFamily="2" charset="2"/>
              <a:buChar char="§"/>
            </a:pPr>
            <a:r>
              <a:rPr lang="en-US" dirty="0"/>
              <a:t>Disillusionment phase</a:t>
            </a:r>
          </a:p>
          <a:p>
            <a:pPr marL="914400" lvl="2" eaLnBrk="1" hangingPunct="1">
              <a:lnSpc>
                <a:spcPct val="110000"/>
              </a:lnSpc>
            </a:pPr>
            <a:r>
              <a:rPr lang="en-US" dirty="0"/>
              <a:t>Stress and fatigue take a toll. </a:t>
            </a:r>
          </a:p>
          <a:p>
            <a:pPr marL="914400" lvl="2" eaLnBrk="1" hangingPunct="1">
              <a:lnSpc>
                <a:spcPct val="110000"/>
              </a:lnSpc>
            </a:pPr>
            <a:r>
              <a:rPr lang="en-US" dirty="0"/>
              <a:t>Optimism turns into discouragement.</a:t>
            </a:r>
          </a:p>
          <a:p>
            <a:pPr marL="914400" lvl="2" eaLnBrk="1" hangingPunct="1">
              <a:lnSpc>
                <a:spcPct val="110000"/>
              </a:lnSpc>
            </a:pPr>
            <a:r>
              <a:rPr lang="en-US" dirty="0"/>
              <a:t>Need for substance use services may increase.</a:t>
            </a:r>
          </a:p>
          <a:p>
            <a:pPr marL="914400" lvl="2" eaLnBrk="1" hangingPunct="1">
              <a:lnSpc>
                <a:spcPct val="110000"/>
              </a:lnSpc>
            </a:pPr>
            <a:r>
              <a:rPr lang="en-US" dirty="0"/>
              <a:t>The larger community returns to business as usual.</a:t>
            </a:r>
          </a:p>
          <a:p>
            <a:pPr marL="914400" lvl="2" eaLnBrk="1" hangingPunct="1">
              <a:lnSpc>
                <a:spcPct val="110000"/>
              </a:lnSpc>
            </a:pPr>
            <a:r>
              <a:rPr lang="en-US" dirty="0"/>
              <a:t>Demand for CCP services may increase as individuals and communities become ready to accept support.</a:t>
            </a:r>
          </a:p>
          <a:p>
            <a:pPr marL="800100" lvl="1" indent="-457200" eaLnBrk="1" hangingPunct="1">
              <a:lnSpc>
                <a:spcPct val="110000"/>
              </a:lnSpc>
              <a:buClr>
                <a:srgbClr val="000066"/>
              </a:buClr>
              <a:buFont typeface="Wingdings" panose="05000000000000000000" pitchFamily="2" charset="2"/>
              <a:buChar char="§"/>
            </a:pPr>
            <a:r>
              <a:rPr lang="en-US" dirty="0"/>
              <a:t>Reconstruction phase</a:t>
            </a:r>
          </a:p>
          <a:p>
            <a:pPr marL="914400" lvl="2" eaLnBrk="1" hangingPunct="1">
              <a:lnSpc>
                <a:spcPct val="110000"/>
              </a:lnSpc>
            </a:pPr>
            <a:r>
              <a:rPr lang="en-US" dirty="0"/>
              <a:t>Individuals and communities begin to assume responsibility for rebuilding their lives.</a:t>
            </a:r>
          </a:p>
          <a:p>
            <a:pPr marL="914400" lvl="2" eaLnBrk="1" hangingPunct="1">
              <a:lnSpc>
                <a:spcPct val="110000"/>
              </a:lnSpc>
            </a:pPr>
            <a:r>
              <a:rPr lang="en-US" dirty="0"/>
              <a:t>People begin adjusting to new circumstances.</a:t>
            </a:r>
          </a:p>
          <a:p>
            <a:pPr marL="914400" lvl="2" eaLnBrk="1" hangingPunct="1">
              <a:lnSpc>
                <a:spcPct val="110000"/>
              </a:lnSpc>
            </a:pPr>
            <a:r>
              <a:rPr lang="en-US" dirty="0"/>
              <a:t>There is a recognition of growth and opportunity.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9"/>
          <p:cNvSpPr>
            <a:spLocks noGrp="1" noChangeArrowheads="1"/>
          </p:cNvSpPr>
          <p:nvPr>
            <p:ph type="title"/>
          </p:nvPr>
        </p:nvSpPr>
        <p:spPr/>
        <p:txBody>
          <a:bodyPr>
            <a:normAutofit/>
          </a:bodyPr>
          <a:lstStyle/>
          <a:p>
            <a:pPr eaLnBrk="1" hangingPunct="1">
              <a:lnSpc>
                <a:spcPct val="120000"/>
              </a:lnSpc>
            </a:pPr>
            <a:r>
              <a:rPr lang="en-US" sz="2800" dirty="0">
                <a:cs typeface="Arial" charset="0"/>
              </a:rPr>
              <a:t>Poll Question #3 (Risk Factors—Population Exposure Model)</a:t>
            </a:r>
            <a:endParaRPr lang="en-US" sz="2800" dirty="0"/>
          </a:p>
        </p:txBody>
      </p:sp>
      <p:sp>
        <p:nvSpPr>
          <p:cNvPr id="27653" name="Rectangle 10"/>
          <p:cNvSpPr>
            <a:spLocks noGrp="1" noChangeArrowheads="1"/>
          </p:cNvSpPr>
          <p:nvPr>
            <p:ph idx="1"/>
          </p:nvPr>
        </p:nvSpPr>
        <p:spPr/>
        <p:txBody>
          <a:bodyPr/>
          <a:lstStyle/>
          <a:p>
            <a:pPr marL="0" indent="0" eaLnBrk="1" hangingPunct="1">
              <a:buNone/>
            </a:pPr>
            <a:r>
              <a:rPr lang="en-US" sz="2400" dirty="0"/>
              <a:t>Select the three populations you have interacted with most since starting work on your current CCP.</a:t>
            </a:r>
          </a:p>
          <a:p>
            <a:pPr marL="457200" indent="-457200">
              <a:buFont typeface="+mj-lt"/>
              <a:buAutoNum type="alphaUcPeriod"/>
              <a:defRPr/>
            </a:pPr>
            <a:r>
              <a:rPr lang="en-US" sz="2000" dirty="0">
                <a:latin typeface="Arial" panose="020B0604020202020204" pitchFamily="34" charset="0"/>
                <a:cs typeface="Arial" panose="020B0604020202020204" pitchFamily="34" charset="0"/>
              </a:rPr>
              <a:t>Injured survivors, bereaved family members </a:t>
            </a:r>
          </a:p>
          <a:p>
            <a:pPr marL="457200" indent="-457200">
              <a:buFont typeface="+mj-lt"/>
              <a:buAutoNum type="alphaUcPeriod"/>
              <a:defRPr/>
            </a:pPr>
            <a:r>
              <a:rPr lang="en-US" sz="2000" dirty="0">
                <a:latin typeface="Arial" panose="020B0604020202020204" pitchFamily="34" charset="0"/>
                <a:cs typeface="Arial" panose="020B0604020202020204" pitchFamily="34" charset="0"/>
              </a:rPr>
              <a:t>Survivors with high exposure to disaster trauma,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or evacuated from disaster zones </a:t>
            </a:r>
          </a:p>
          <a:p>
            <a:pPr marL="457200" indent="-457200">
              <a:buFont typeface="+mj-lt"/>
              <a:buAutoNum type="alphaUcPeriod"/>
              <a:defRPr/>
            </a:pPr>
            <a:r>
              <a:rPr lang="en-US" sz="2000" dirty="0">
                <a:latin typeface="Arial" panose="020B0604020202020204" pitchFamily="34" charset="0"/>
                <a:cs typeface="Arial" panose="020B0604020202020204" pitchFamily="34" charset="0"/>
              </a:rPr>
              <a:t>Bereaved extended family and friends,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first responders </a:t>
            </a:r>
          </a:p>
          <a:p>
            <a:pPr marL="457200" indent="-457200">
              <a:buFont typeface="+mj-lt"/>
              <a:buAutoNum type="alphaUcPeriod"/>
              <a:defRPr/>
            </a:pPr>
            <a:r>
              <a:rPr lang="en-US" sz="2000" dirty="0">
                <a:latin typeface="Arial" panose="020B0604020202020204" pitchFamily="34" charset="0"/>
                <a:cs typeface="Arial" panose="020B0604020202020204" pitchFamily="34" charset="0"/>
              </a:rPr>
              <a:t>People who lost homes, jobs, and possessions;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people with preexisting trauma and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dysfunction; at-risk groups and other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disaster responders </a:t>
            </a:r>
          </a:p>
          <a:p>
            <a:pPr marL="457200" indent="-457200">
              <a:buFont typeface="+mj-lt"/>
              <a:buAutoNum type="alphaUcPeriod"/>
              <a:defRPr/>
            </a:pPr>
            <a:r>
              <a:rPr lang="en-US" sz="2000" dirty="0">
                <a:latin typeface="Arial" panose="020B0604020202020204" pitchFamily="34" charset="0"/>
                <a:cs typeface="Arial" panose="020B0604020202020204" pitchFamily="34" charset="0"/>
              </a:rPr>
              <a:t>Affected people from the larger community </a:t>
            </a:r>
          </a:p>
        </p:txBody>
      </p:sp>
      <p:pic>
        <p:nvPicPr>
          <p:cNvPr id="6146" name="Picture 2" descr="5 concentric circles gradually getting bigger, a label of A is given the smallest and center most circle. The circles gradually get bigger depending on the alphabetical order of their labels ending at E as the largest circl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29000" y="446942"/>
            <a:ext cx="11366923" cy="638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4" name="Rectangle 10"/>
          <p:cNvSpPr txBox="1">
            <a:spLocks noChangeArrowheads="1"/>
          </p:cNvSpPr>
          <p:nvPr/>
        </p:nvSpPr>
        <p:spPr bwMode="auto">
          <a:xfrm>
            <a:off x="685800" y="5853378"/>
            <a:ext cx="9296400" cy="589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533400" indent="-533400"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spcBef>
                <a:spcPct val="20000"/>
              </a:spcBef>
            </a:pPr>
            <a:r>
              <a:rPr lang="en-US" sz="1400" b="0" dirty="0"/>
              <a:t>Adapted from DeWolfe, 2002, as cited in SAMHSA, Center for Mental Health Services (CMHS). (2003). </a:t>
            </a:r>
            <a:r>
              <a:rPr lang="en-US" sz="1400" b="0" i="1" dirty="0"/>
              <a:t>Mental health all-hazards disaster planning guidance </a:t>
            </a:r>
            <a:r>
              <a:rPr lang="en-US" sz="1400" b="0" dirty="0"/>
              <a:t>(DHHS Pub. No. SMA 3829). Rockville, MD: SAMHSA, CMHS. </a:t>
            </a:r>
            <a:endParaRPr lang="en-US" sz="1200" b="0" dirty="0"/>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6"/>
          <p:cNvSpPr>
            <a:spLocks noGrp="1" noChangeArrowheads="1"/>
          </p:cNvSpPr>
          <p:nvPr>
            <p:ph type="title"/>
          </p:nvPr>
        </p:nvSpPr>
        <p:spPr/>
        <p:txBody>
          <a:bodyPr/>
          <a:lstStyle/>
          <a:p>
            <a:pPr eaLnBrk="1" hangingPunct="1"/>
            <a:r>
              <a:rPr lang="en-US" dirty="0"/>
              <a:t>What Individual Reactions Have We Seen? </a:t>
            </a:r>
          </a:p>
        </p:txBody>
      </p:sp>
      <p:sp>
        <p:nvSpPr>
          <p:cNvPr id="28675" name="Rectangle 3"/>
          <p:cNvSpPr>
            <a:spLocks noGrp="1" noChangeArrowheads="1"/>
          </p:cNvSpPr>
          <p:nvPr>
            <p:ph idx="1"/>
          </p:nvPr>
        </p:nvSpPr>
        <p:spPr>
          <a:xfrm>
            <a:off x="609600" y="1371600"/>
            <a:ext cx="5638800" cy="4724400"/>
          </a:xfrm>
        </p:spPr>
        <p:txBody>
          <a:bodyPr>
            <a:normAutofit lnSpcReduction="10000"/>
          </a:bodyPr>
          <a:lstStyle/>
          <a:p>
            <a:pPr marL="0" indent="0" eaLnBrk="1" hangingPunct="1">
              <a:buNone/>
            </a:pPr>
            <a:r>
              <a:rPr lang="en-US" dirty="0"/>
              <a:t>Types of individual reactions:</a:t>
            </a:r>
          </a:p>
          <a:p>
            <a:pPr lvl="1" eaLnBrk="1" hangingPunct="1">
              <a:lnSpc>
                <a:spcPct val="110000"/>
              </a:lnSpc>
              <a:spcBef>
                <a:spcPct val="100000"/>
              </a:spcBef>
            </a:pPr>
            <a:r>
              <a:rPr lang="en-US" dirty="0"/>
              <a:t>Physical</a:t>
            </a:r>
          </a:p>
          <a:p>
            <a:pPr lvl="1" eaLnBrk="1" hangingPunct="1">
              <a:lnSpc>
                <a:spcPct val="110000"/>
              </a:lnSpc>
            </a:pPr>
            <a:r>
              <a:rPr lang="en-US" dirty="0"/>
              <a:t>Emotional</a:t>
            </a:r>
          </a:p>
          <a:p>
            <a:pPr lvl="1" eaLnBrk="1" hangingPunct="1">
              <a:lnSpc>
                <a:spcPct val="110000"/>
              </a:lnSpc>
            </a:pPr>
            <a:r>
              <a:rPr lang="en-US" dirty="0"/>
              <a:t>Cognitive</a:t>
            </a:r>
          </a:p>
          <a:p>
            <a:pPr lvl="1" eaLnBrk="1" hangingPunct="1">
              <a:lnSpc>
                <a:spcPct val="110000"/>
              </a:lnSpc>
            </a:pPr>
            <a:r>
              <a:rPr lang="en-US" dirty="0"/>
              <a:t>Behavioral</a:t>
            </a:r>
          </a:p>
          <a:p>
            <a:pPr lvl="1" eaLnBrk="1" hangingPunct="1">
              <a:lnSpc>
                <a:spcPct val="110000"/>
              </a:lnSpc>
            </a:pPr>
            <a:r>
              <a:rPr lang="en-US" dirty="0"/>
              <a:t>Spiritual</a:t>
            </a:r>
          </a:p>
          <a:p>
            <a:pPr marL="0" lvl="1" indent="0" eaLnBrk="1" hangingPunct="1">
              <a:buNone/>
            </a:pPr>
            <a:endParaRPr lang="en-US" dirty="0">
              <a:ea typeface="+mn-ea"/>
              <a:cs typeface="+mn-cs"/>
            </a:endParaRPr>
          </a:p>
          <a:p>
            <a:pPr marL="0" lvl="1" indent="0" eaLnBrk="1" hangingPunct="1">
              <a:buNone/>
            </a:pPr>
            <a:r>
              <a:rPr lang="en-US" sz="2000" dirty="0">
                <a:ea typeface="+mn-ea"/>
                <a:cs typeface="+mn-cs"/>
              </a:rPr>
              <a:t>Please refer to page 8 of the</a:t>
            </a:r>
            <a:br>
              <a:rPr lang="en-US" sz="2000" dirty="0">
                <a:ea typeface="+mn-ea"/>
                <a:cs typeface="+mn-cs"/>
              </a:rPr>
            </a:br>
            <a:r>
              <a:rPr lang="en-US" sz="2000" dirty="0">
                <a:ea typeface="+mn-ea"/>
                <a:cs typeface="+mn-cs"/>
              </a:rPr>
              <a:t>Participant Workbook for a summary of </a:t>
            </a:r>
            <a:br>
              <a:rPr lang="en-US" sz="2000" dirty="0">
                <a:ea typeface="+mn-ea"/>
                <a:cs typeface="+mn-cs"/>
              </a:rPr>
            </a:br>
            <a:r>
              <a:rPr lang="en-US" sz="2000" dirty="0">
                <a:ea typeface="+mn-ea"/>
                <a:cs typeface="+mn-cs"/>
              </a:rPr>
              <a:t>the types of disaster reactions.</a:t>
            </a:r>
          </a:p>
        </p:txBody>
      </p:sp>
      <p:pic>
        <p:nvPicPr>
          <p:cNvPr id="6" name="Picture 5" descr="Hands cupping 5 smiley faces that gradually improve in their emotional display starting with a frown and ending with a full smile."/>
          <p:cNvPicPr/>
          <p:nvPr/>
        </p:nvPicPr>
        <p:blipFill>
          <a:blip r:embed="rId3" cstate="print">
            <a:extLst>
              <a:ext uri="{28A0092B-C50C-407E-A947-70E740481C1C}">
                <a14:useLocalDpi xmlns:a14="http://schemas.microsoft.com/office/drawing/2010/main" val="0"/>
              </a:ext>
            </a:extLst>
          </a:blip>
          <a:stretch>
            <a:fillRect/>
          </a:stretch>
        </p:blipFill>
        <p:spPr bwMode="auto">
          <a:xfrm>
            <a:off x="6554240" y="1533525"/>
            <a:ext cx="5078804" cy="3648075"/>
          </a:xfrm>
          <a:prstGeom prst="rect">
            <a:avLst/>
          </a:prstGeom>
          <a:noFill/>
          <a:ln>
            <a:solidFill>
              <a:schemeClr val="tx1"/>
            </a:solidFill>
          </a:ln>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3"/>
          <p:cNvSpPr>
            <a:spLocks noGrp="1" noChangeArrowheads="1"/>
          </p:cNvSpPr>
          <p:nvPr>
            <p:ph type="title"/>
          </p:nvPr>
        </p:nvSpPr>
        <p:spPr/>
        <p:txBody>
          <a:bodyPr/>
          <a:lstStyle/>
          <a:p>
            <a:pPr eaLnBrk="1" hangingPunct="1"/>
            <a:r>
              <a:rPr lang="en-US" dirty="0"/>
              <a:t>What Individual Reactions Have We Seen?  (cont.)</a:t>
            </a:r>
          </a:p>
        </p:txBody>
      </p:sp>
      <p:sp>
        <p:nvSpPr>
          <p:cNvPr id="29699" name="Rectangle 2"/>
          <p:cNvSpPr>
            <a:spLocks noGrp="1" noChangeArrowheads="1"/>
          </p:cNvSpPr>
          <p:nvPr>
            <p:ph idx="1"/>
          </p:nvPr>
        </p:nvSpPr>
        <p:spPr/>
        <p:txBody>
          <a:bodyPr/>
          <a:lstStyle/>
          <a:p>
            <a:pPr marL="0" indent="0" eaLnBrk="1" hangingPunct="1">
              <a:buNone/>
            </a:pPr>
            <a:r>
              <a:rPr lang="en-US" dirty="0"/>
              <a:t>In the Participant Workbook (page 9) or on your own paper:</a:t>
            </a:r>
          </a:p>
          <a:p>
            <a:pPr marL="347663" lvl="1" indent="-233363" eaLnBrk="1" hangingPunct="1">
              <a:lnSpc>
                <a:spcPct val="100000"/>
              </a:lnSpc>
            </a:pPr>
            <a:r>
              <a:rPr lang="en-US" dirty="0"/>
              <a:t>Draw a map of the phases of this disaster</a:t>
            </a:r>
            <a:r>
              <a:rPr lang="en-US" dirty="0">
                <a:cs typeface="Arial" charset="0"/>
              </a:rPr>
              <a:t>—</a:t>
            </a:r>
            <a:r>
              <a:rPr lang="en-US" dirty="0"/>
              <a:t>what you’ve observed to date and projecting into the future.</a:t>
            </a:r>
          </a:p>
          <a:p>
            <a:pPr marL="347663" lvl="1" indent="-233363" eaLnBrk="1" hangingPunct="1">
              <a:lnSpc>
                <a:spcPct val="100000"/>
              </a:lnSpc>
            </a:pPr>
            <a:r>
              <a:rPr lang="en-US" dirty="0"/>
              <a:t>Identify the typical individual reactions you’re seeing.</a:t>
            </a:r>
          </a:p>
          <a:p>
            <a:pPr marL="347663" lvl="1" indent="-233363" eaLnBrk="1" hangingPunct="1">
              <a:lnSpc>
                <a:spcPct val="100000"/>
              </a:lnSpc>
            </a:pPr>
            <a:r>
              <a:rPr lang="en-US" dirty="0"/>
              <a:t>Identify potential future trigger points.</a:t>
            </a:r>
          </a:p>
          <a:p>
            <a:pPr marL="0" indent="0" eaLnBrk="1" hangingPunct="1">
              <a:spcBef>
                <a:spcPct val="100000"/>
              </a:spcBef>
              <a:buNone/>
            </a:pPr>
            <a:r>
              <a:rPr lang="en-US" dirty="0"/>
              <a:t>You have 5 minutes.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p:txBody>
          <a:bodyPr/>
          <a:lstStyle/>
          <a:p>
            <a:pPr eaLnBrk="1" hangingPunct="1"/>
            <a:r>
              <a:rPr lang="en-US" dirty="0"/>
              <a:t>What Individual Reactions Have We Seen?  (cont.)</a:t>
            </a:r>
          </a:p>
        </p:txBody>
      </p:sp>
      <p:sp>
        <p:nvSpPr>
          <p:cNvPr id="31748" name="Rectangle 3"/>
          <p:cNvSpPr>
            <a:spLocks noGrp="1" noChangeArrowheads="1"/>
          </p:cNvSpPr>
          <p:nvPr>
            <p:ph idx="1"/>
          </p:nvPr>
        </p:nvSpPr>
        <p:spPr>
          <a:xfrm>
            <a:off x="609600" y="1371600"/>
            <a:ext cx="10515600" cy="4724400"/>
          </a:xfrm>
        </p:spPr>
        <p:txBody>
          <a:bodyPr/>
          <a:lstStyle/>
          <a:p>
            <a:pPr marL="114300" lvl="1" indent="0" eaLnBrk="1" hangingPunct="1">
              <a:buNone/>
            </a:pPr>
            <a:r>
              <a:rPr lang="en-US" dirty="0"/>
              <a:t>Severe reactions:</a:t>
            </a:r>
          </a:p>
          <a:p>
            <a:pPr marL="347663" lvl="1" indent="-233363" eaLnBrk="1" hangingPunct="1">
              <a:lnSpc>
                <a:spcPct val="100000"/>
              </a:lnSpc>
            </a:pPr>
            <a:r>
              <a:rPr lang="en-US" dirty="0"/>
              <a:t>The severity of reactions is affected by the type of exposure to the disaster, the level of exposure, and casualties associated with the disaster.</a:t>
            </a:r>
          </a:p>
          <a:p>
            <a:pPr marL="347663" lvl="1" indent="-233363" eaLnBrk="1" hangingPunct="1">
              <a:lnSpc>
                <a:spcPct val="100000"/>
              </a:lnSpc>
            </a:pPr>
            <a:r>
              <a:rPr lang="en-US" dirty="0"/>
              <a:t>Preexisting trauma may increase the risk of severe reactions.</a:t>
            </a:r>
          </a:p>
          <a:p>
            <a:pPr marL="347663" lvl="1" indent="-233363" eaLnBrk="1" hangingPunct="1">
              <a:lnSpc>
                <a:spcPct val="100000"/>
              </a:lnSpc>
            </a:pPr>
            <a:r>
              <a:rPr lang="en-US" dirty="0"/>
              <a:t>CCP staff members identify and refer for treatment anyone experiencing severe reactions.</a:t>
            </a:r>
          </a:p>
          <a:p>
            <a:pPr marL="347663" lvl="1" indent="-233363" eaLnBrk="1" hangingPunct="1">
              <a:lnSpc>
                <a:spcPct val="100000"/>
              </a:lnSpc>
            </a:pPr>
            <a:r>
              <a:rPr lang="en-US" dirty="0"/>
              <a:t>Preexisting levels of support will affect the severity of reactions.</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p:txBody>
          <a:bodyPr/>
          <a:lstStyle/>
          <a:p>
            <a:pPr eaLnBrk="1" hangingPunct="1"/>
            <a:r>
              <a:rPr lang="en-US" dirty="0"/>
              <a:t>What Individual Reactions Have We Seen?  (cont.)</a:t>
            </a:r>
          </a:p>
        </p:txBody>
      </p:sp>
      <p:sp>
        <p:nvSpPr>
          <p:cNvPr id="32772" name="Rectangle 3"/>
          <p:cNvSpPr>
            <a:spLocks noGrp="1" noChangeArrowheads="1"/>
          </p:cNvSpPr>
          <p:nvPr>
            <p:ph idx="1"/>
          </p:nvPr>
        </p:nvSpPr>
        <p:spPr>
          <a:xfrm>
            <a:off x="609600" y="1371600"/>
            <a:ext cx="10515600" cy="5029200"/>
          </a:xfrm>
        </p:spPr>
        <p:txBody>
          <a:bodyPr>
            <a:normAutofit lnSpcReduction="10000"/>
          </a:bodyPr>
          <a:lstStyle/>
          <a:p>
            <a:pPr marL="0" indent="0" eaLnBrk="1" hangingPunct="1">
              <a:buNone/>
            </a:pPr>
            <a:r>
              <a:rPr lang="en-US" dirty="0"/>
              <a:t>Severe reactions may be a sign of the following:</a:t>
            </a:r>
          </a:p>
          <a:p>
            <a:pPr lvl="1" eaLnBrk="1" hangingPunct="1">
              <a:lnSpc>
                <a:spcPct val="110000"/>
              </a:lnSpc>
            </a:pPr>
            <a:r>
              <a:rPr lang="en-US" dirty="0"/>
              <a:t>Depressive disorders</a:t>
            </a:r>
          </a:p>
          <a:p>
            <a:pPr lvl="1" eaLnBrk="1" hangingPunct="1">
              <a:lnSpc>
                <a:spcPct val="110000"/>
              </a:lnSpc>
            </a:pPr>
            <a:r>
              <a:rPr lang="en-US" dirty="0"/>
              <a:t>Substance use disorders</a:t>
            </a:r>
          </a:p>
          <a:p>
            <a:pPr lvl="1" eaLnBrk="1" hangingPunct="1">
              <a:lnSpc>
                <a:spcPct val="110000"/>
              </a:lnSpc>
            </a:pPr>
            <a:r>
              <a:rPr lang="en-US" dirty="0"/>
              <a:t>Suicidal thoughts, plans, or behavior</a:t>
            </a:r>
          </a:p>
          <a:p>
            <a:pPr lvl="1" eaLnBrk="1" hangingPunct="1">
              <a:lnSpc>
                <a:spcPct val="110000"/>
              </a:lnSpc>
            </a:pPr>
            <a:r>
              <a:rPr lang="en-US" dirty="0"/>
              <a:t>Acute stress disorder</a:t>
            </a:r>
          </a:p>
          <a:p>
            <a:pPr lvl="1" eaLnBrk="1" hangingPunct="1">
              <a:lnSpc>
                <a:spcPct val="110000"/>
              </a:lnSpc>
            </a:pPr>
            <a:r>
              <a:rPr lang="en-US" dirty="0"/>
              <a:t>Posttraumatic stress disorder (PTSD)</a:t>
            </a:r>
          </a:p>
          <a:p>
            <a:pPr lvl="1" eaLnBrk="1" hangingPunct="1">
              <a:lnSpc>
                <a:spcPct val="110000"/>
              </a:lnSpc>
            </a:pPr>
            <a:r>
              <a:rPr lang="en-US" dirty="0"/>
              <a:t>Dissociative disorders</a:t>
            </a:r>
          </a:p>
          <a:p>
            <a:pPr lvl="1" eaLnBrk="1" hangingPunct="1">
              <a:lnSpc>
                <a:spcPct val="110000"/>
              </a:lnSpc>
            </a:pPr>
            <a:r>
              <a:rPr lang="en-US" dirty="0"/>
              <a:t>Anxiety disorders</a:t>
            </a:r>
          </a:p>
          <a:p>
            <a:pPr lvl="1" eaLnBrk="1" hangingPunct="1">
              <a:lnSpc>
                <a:spcPct val="110000"/>
              </a:lnSpc>
            </a:pPr>
            <a:r>
              <a:rPr lang="en-US" dirty="0"/>
              <a:t>Paranoia</a:t>
            </a:r>
          </a:p>
          <a:p>
            <a:pPr lvl="1" eaLnBrk="1" hangingPunct="1">
              <a:lnSpc>
                <a:spcPct val="110000"/>
              </a:lnSpc>
            </a:pPr>
            <a:r>
              <a:rPr lang="en-US" dirty="0"/>
              <a:t>Social isolation</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p:txBody>
          <a:bodyPr/>
          <a:lstStyle/>
          <a:p>
            <a:pPr eaLnBrk="1" hangingPunct="1"/>
            <a:r>
              <a:rPr lang="en-US" dirty="0"/>
              <a:t>What Individual Reactions Have We Seen?  (cont.)</a:t>
            </a:r>
          </a:p>
        </p:txBody>
      </p:sp>
      <p:sp>
        <p:nvSpPr>
          <p:cNvPr id="33796" name="Rectangle 3"/>
          <p:cNvSpPr>
            <a:spLocks noGrp="1" noChangeArrowheads="1"/>
          </p:cNvSpPr>
          <p:nvPr>
            <p:ph idx="1"/>
          </p:nvPr>
        </p:nvSpPr>
        <p:spPr/>
        <p:txBody>
          <a:bodyPr/>
          <a:lstStyle/>
          <a:p>
            <a:pPr marL="0" indent="0" eaLnBrk="1" hangingPunct="1">
              <a:buNone/>
            </a:pPr>
            <a:r>
              <a:rPr lang="en-US" dirty="0"/>
              <a:t>A severe reaction:</a:t>
            </a:r>
          </a:p>
          <a:p>
            <a:pPr eaLnBrk="1" hangingPunct="1"/>
            <a:r>
              <a:rPr lang="en-US" dirty="0"/>
              <a:t>Has a significant impact on the person’s functioning</a:t>
            </a:r>
          </a:p>
          <a:p>
            <a:pPr eaLnBrk="1" hangingPunct="1"/>
            <a:r>
              <a:rPr lang="en-US" dirty="0"/>
              <a:t>Presents a health or safety risk</a:t>
            </a:r>
          </a:p>
          <a:p>
            <a:pPr eaLnBrk="1" hangingPunct="1"/>
            <a:r>
              <a:rPr lang="en-US" dirty="0"/>
              <a:t>Does not resolve or diminish over time</a:t>
            </a:r>
          </a:p>
          <a:p>
            <a:pPr marL="0" indent="0" eaLnBrk="1" hangingPunct="1">
              <a:buNone/>
            </a:pPr>
            <a:endParaRPr lang="en-US" dirty="0"/>
          </a:p>
          <a:p>
            <a:pPr marL="0" indent="0" eaLnBrk="1" hangingPunct="1">
              <a:buNone/>
            </a:pPr>
            <a:r>
              <a:rPr lang="en-US" dirty="0"/>
              <a:t>We will discuss severe reactions, assessment, and referral in greater depth later in this training</a:t>
            </a:r>
          </a:p>
        </p:txBody>
      </p:sp>
    </p:spTree>
    <p:extLst>
      <p:ext uri="{BB962C8B-B14F-4D97-AF65-F5344CB8AC3E}">
        <p14:creationId xmlns:p14="http://schemas.microsoft.com/office/powerpoint/2010/main" val="10971013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p:txBody>
          <a:bodyPr/>
          <a:lstStyle/>
          <a:p>
            <a:pPr eaLnBrk="1" hangingPunct="1"/>
            <a:r>
              <a:rPr lang="en-US" dirty="0"/>
              <a:t>What Strengths Have We Seen?</a:t>
            </a:r>
          </a:p>
        </p:txBody>
      </p:sp>
      <p:sp>
        <p:nvSpPr>
          <p:cNvPr id="34820" name="Rectangle 3"/>
          <p:cNvSpPr>
            <a:spLocks noGrp="1" noChangeArrowheads="1"/>
          </p:cNvSpPr>
          <p:nvPr>
            <p:ph idx="1"/>
          </p:nvPr>
        </p:nvSpPr>
        <p:spPr/>
        <p:txBody>
          <a:bodyPr/>
          <a:lstStyle/>
          <a:p>
            <a:pPr>
              <a:lnSpc>
                <a:spcPct val="100000"/>
              </a:lnSpc>
            </a:pPr>
            <a:r>
              <a:rPr lang="en-US" dirty="0"/>
              <a:t>What individual strengths have you seen?</a:t>
            </a:r>
          </a:p>
          <a:p>
            <a:pPr>
              <a:lnSpc>
                <a:spcPct val="100000"/>
              </a:lnSpc>
            </a:pPr>
            <a:r>
              <a:rPr lang="en-US" dirty="0"/>
              <a:t>What collective strengths have you seen?</a:t>
            </a:r>
          </a:p>
          <a:p>
            <a:pPr>
              <a:lnSpc>
                <a:spcPct val="100000"/>
              </a:lnSpc>
            </a:pPr>
            <a:r>
              <a:rPr lang="en-US" dirty="0"/>
              <a:t>What examples of personal growth have you seen?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a:lstStyle/>
          <a:p>
            <a:pPr eaLnBrk="1" hangingPunct="1"/>
            <a:r>
              <a:rPr lang="en-US" dirty="0"/>
              <a:t>How Are We Fostering Resilience?</a:t>
            </a:r>
          </a:p>
        </p:txBody>
      </p:sp>
      <p:sp>
        <p:nvSpPr>
          <p:cNvPr id="35844" name="Rectangle 3"/>
          <p:cNvSpPr>
            <a:spLocks noGrp="1" noChangeArrowheads="1"/>
          </p:cNvSpPr>
          <p:nvPr>
            <p:ph idx="1"/>
          </p:nvPr>
        </p:nvSpPr>
        <p:spPr>
          <a:xfrm>
            <a:off x="609600" y="2133599"/>
            <a:ext cx="10515600" cy="2971801"/>
          </a:xfrm>
        </p:spPr>
        <p:txBody>
          <a:bodyPr>
            <a:normAutofit/>
          </a:bodyPr>
          <a:lstStyle/>
          <a:p>
            <a:pPr marL="0" indent="0" eaLnBrk="1" hangingPunct="1">
              <a:buNone/>
            </a:pPr>
            <a:r>
              <a:rPr lang="en-US" sz="2400" dirty="0"/>
              <a:t>“ . . . Resilience [is] the process of </a:t>
            </a:r>
            <a:br>
              <a:rPr lang="en-US" sz="2400" dirty="0"/>
            </a:br>
            <a:r>
              <a:rPr lang="en-US" sz="2400" dirty="0"/>
              <a:t>adapting well in the face of adversity,</a:t>
            </a:r>
            <a:br>
              <a:rPr lang="en-US" sz="2400" dirty="0"/>
            </a:br>
            <a:r>
              <a:rPr lang="en-US" sz="2400" dirty="0"/>
              <a:t>trauma, tragedy, threats or significant</a:t>
            </a:r>
            <a:br>
              <a:rPr lang="en-US" sz="2400" dirty="0"/>
            </a:br>
            <a:r>
              <a:rPr lang="en-US" sz="2400" dirty="0"/>
              <a:t>sources of stress . . . .”</a:t>
            </a:r>
          </a:p>
          <a:p>
            <a:pPr marL="0" indent="0" eaLnBrk="1" hangingPunct="1">
              <a:buNone/>
            </a:pPr>
            <a:endParaRPr lang="en-US" sz="1600" dirty="0"/>
          </a:p>
          <a:p>
            <a:pPr marL="0" indent="0" eaLnBrk="1" hangingPunct="1">
              <a:buNone/>
            </a:pPr>
            <a:r>
              <a:rPr lang="en-US" sz="1600" dirty="0"/>
              <a:t>American Psychological Association (APA), (2012). </a:t>
            </a:r>
            <a:br>
              <a:rPr lang="en-US" sz="1600" dirty="0"/>
            </a:br>
            <a:r>
              <a:rPr lang="en-US" sz="1600" dirty="0"/>
              <a:t>Building your resilience. </a:t>
            </a:r>
            <a:br>
              <a:rPr lang="en-US" sz="1600" dirty="0"/>
            </a:br>
            <a:r>
              <a:rPr lang="en-US" sz="1600" dirty="0"/>
              <a:t>https://www.apa.org/topics/resilience </a:t>
            </a:r>
            <a:endParaRPr lang="en-US" dirty="0"/>
          </a:p>
        </p:txBody>
      </p:sp>
      <p:pic>
        <p:nvPicPr>
          <p:cNvPr id="6" name="Picture 5" descr="Emergency workers assessing and standing on top of a large amount of debris. Disabled vehicles are visible in the background. "/>
          <p:cNvPicPr/>
          <p:nvPr/>
        </p:nvPicPr>
        <p:blipFill>
          <a:blip r:embed="rId3" cstate="print">
            <a:extLst>
              <a:ext uri="{28A0092B-C50C-407E-A947-70E740481C1C}">
                <a14:useLocalDpi xmlns:a14="http://schemas.microsoft.com/office/drawing/2010/main" val="0"/>
              </a:ext>
            </a:extLst>
          </a:blip>
          <a:stretch>
            <a:fillRect/>
          </a:stretch>
        </p:blipFill>
        <p:spPr bwMode="auto">
          <a:xfrm>
            <a:off x="6781800" y="1753757"/>
            <a:ext cx="4781550" cy="3191684"/>
          </a:xfrm>
          <a:prstGeom prst="rect">
            <a:avLst/>
          </a:prstGeom>
          <a:noFill/>
          <a:ln>
            <a:solidFill>
              <a:schemeClr val="tx1"/>
            </a:solid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p:txBody>
          <a:bodyPr/>
          <a:lstStyle/>
          <a:p>
            <a:pPr marL="65088" eaLnBrk="1" hangingPunct="1"/>
            <a:r>
              <a:rPr lang="en-US" dirty="0"/>
              <a:t>How Are We Fostering Resilience?  (cont.)</a:t>
            </a:r>
          </a:p>
        </p:txBody>
      </p:sp>
      <p:sp>
        <p:nvSpPr>
          <p:cNvPr id="36868" name="Rectangle 3"/>
          <p:cNvSpPr>
            <a:spLocks noGrp="1" noChangeArrowheads="1"/>
          </p:cNvSpPr>
          <p:nvPr>
            <p:ph idx="1"/>
          </p:nvPr>
        </p:nvSpPr>
        <p:spPr/>
        <p:txBody>
          <a:bodyPr/>
          <a:lstStyle/>
          <a:p>
            <a:pPr marL="0" indent="0" eaLnBrk="1" hangingPunct="1">
              <a:buNone/>
            </a:pPr>
            <a:r>
              <a:rPr lang="en-US" dirty="0"/>
              <a:t>The APA identifies four core </a:t>
            </a:r>
            <a:br>
              <a:rPr lang="en-US" dirty="0"/>
            </a:br>
            <a:r>
              <a:rPr lang="en-US" dirty="0"/>
              <a:t>components of resilience:</a:t>
            </a:r>
          </a:p>
          <a:p>
            <a:pPr lvl="1" eaLnBrk="1" hangingPunct="1">
              <a:lnSpc>
                <a:spcPct val="100000"/>
              </a:lnSpc>
            </a:pPr>
            <a:r>
              <a:rPr lang="en-US" dirty="0"/>
              <a:t>Connection </a:t>
            </a:r>
          </a:p>
          <a:p>
            <a:pPr lvl="1" eaLnBrk="1" hangingPunct="1">
              <a:lnSpc>
                <a:spcPct val="100000"/>
              </a:lnSpc>
            </a:pPr>
            <a:r>
              <a:rPr lang="en-US" dirty="0"/>
              <a:t>Wellness</a:t>
            </a:r>
          </a:p>
          <a:p>
            <a:pPr lvl="1" eaLnBrk="1" hangingPunct="1">
              <a:lnSpc>
                <a:spcPct val="100000"/>
              </a:lnSpc>
            </a:pPr>
            <a:r>
              <a:rPr lang="en-US" dirty="0"/>
              <a:t>Healthy thinking </a:t>
            </a:r>
          </a:p>
          <a:p>
            <a:pPr lvl="1" eaLnBrk="1" hangingPunct="1">
              <a:lnSpc>
                <a:spcPct val="100000"/>
              </a:lnSpc>
            </a:pPr>
            <a:r>
              <a:rPr lang="en-US" dirty="0"/>
              <a:t>Meaning and purpose</a:t>
            </a:r>
          </a:p>
          <a:p>
            <a:pPr marL="457200" lvl="1" indent="0" eaLnBrk="1" hangingPunct="1">
              <a:buNone/>
            </a:pPr>
            <a:endParaRPr lang="en-US" dirty="0"/>
          </a:p>
          <a:p>
            <a:pPr marL="114300" lvl="1" indent="0" eaLnBrk="1" hangingPunct="1">
              <a:buNone/>
            </a:pPr>
            <a:r>
              <a:rPr lang="en-US" sz="1600" dirty="0"/>
              <a:t>APA, 2020, </a:t>
            </a:r>
            <a:r>
              <a:rPr lang="en-US" sz="1600" dirty="0">
                <a:hlinkClick r:id="rId3" tooltip="Article titled Building your resilience at A P A dot org"/>
              </a:rPr>
              <a:t>https://www.apa.org/topics/resilience</a:t>
            </a:r>
            <a:r>
              <a:rPr lang="en-US" sz="1600" dirty="0"/>
              <a:t> </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6790724" y="1753596"/>
            <a:ext cx="4791676" cy="3189264"/>
          </a:xfrm>
          <a:prstGeom prst="rect">
            <a:avLst/>
          </a:prstGeom>
          <a:noFill/>
          <a:ln>
            <a:solidFill>
              <a:schemeClr val="tx1"/>
            </a:solid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p:txBody>
          <a:bodyPr/>
          <a:lstStyle/>
          <a:p>
            <a:pPr eaLnBrk="1" hangingPunct="1"/>
            <a:r>
              <a:rPr lang="en-US" dirty="0"/>
              <a:t>How Are We Fostering Resilience?  (cont.)</a:t>
            </a:r>
          </a:p>
        </p:txBody>
      </p:sp>
      <p:sp>
        <p:nvSpPr>
          <p:cNvPr id="37892" name="Rectangle 3"/>
          <p:cNvSpPr>
            <a:spLocks noGrp="1" noChangeArrowheads="1"/>
          </p:cNvSpPr>
          <p:nvPr>
            <p:ph idx="1"/>
          </p:nvPr>
        </p:nvSpPr>
        <p:spPr>
          <a:xfrm>
            <a:off x="609600" y="1371600"/>
            <a:ext cx="10515600" cy="4876800"/>
          </a:xfrm>
        </p:spPr>
        <p:txBody>
          <a:bodyPr>
            <a:normAutofit lnSpcReduction="10000"/>
          </a:bodyPr>
          <a:lstStyle/>
          <a:p>
            <a:pPr marL="0" indent="0" eaLnBrk="1" hangingPunct="1">
              <a:buNone/>
            </a:pPr>
            <a:r>
              <a:rPr lang="en-US" dirty="0"/>
              <a:t>How have you helped survivors to:</a:t>
            </a:r>
          </a:p>
          <a:p>
            <a:pPr lvl="1" eaLnBrk="1" hangingPunct="1">
              <a:lnSpc>
                <a:spcPct val="110000"/>
              </a:lnSpc>
            </a:pPr>
            <a:r>
              <a:rPr lang="en-US" dirty="0"/>
              <a:t>Reach out to people they trust and care about (connection)? </a:t>
            </a:r>
          </a:p>
          <a:p>
            <a:pPr lvl="1" eaLnBrk="1" hangingPunct="1">
              <a:lnSpc>
                <a:spcPct val="110000"/>
              </a:lnSpc>
            </a:pPr>
            <a:r>
              <a:rPr lang="en-US" dirty="0"/>
              <a:t>Engage in self-care and mindfulness practices such as healthy eating, journal writing, yoga, prayer, or meditation (wellness)?</a:t>
            </a:r>
          </a:p>
          <a:p>
            <a:pPr lvl="1" eaLnBrk="1" hangingPunct="1">
              <a:lnSpc>
                <a:spcPct val="110000"/>
              </a:lnSpc>
            </a:pPr>
            <a:r>
              <a:rPr lang="en-US" dirty="0"/>
              <a:t>Maintain a hopeful outlook (healthy thinking)?</a:t>
            </a:r>
          </a:p>
          <a:p>
            <a:pPr lvl="1" eaLnBrk="1" hangingPunct="1">
              <a:lnSpc>
                <a:spcPct val="110000"/>
              </a:lnSpc>
            </a:pPr>
            <a:r>
              <a:rPr lang="en-US" dirty="0"/>
              <a:t>Set realistic goals and take steps to carry them out (meaning and purpose)?</a:t>
            </a:r>
          </a:p>
          <a:p>
            <a:pPr lvl="1" eaLnBrk="1" hangingPunct="1">
              <a:lnSpc>
                <a:spcPct val="110000"/>
              </a:lnSpc>
            </a:pPr>
            <a:r>
              <a:rPr lang="en-US" dirty="0"/>
              <a:t>Focus on finding solutions (meaning and purpose)?</a:t>
            </a:r>
          </a:p>
          <a:p>
            <a:pPr lvl="1" eaLnBrk="1" hangingPunct="1">
              <a:spcBef>
                <a:spcPct val="200000"/>
              </a:spcBef>
              <a:buNone/>
            </a:pPr>
            <a:r>
              <a:rPr lang="en-US" sz="1400" dirty="0"/>
              <a:t>APA, 2020, </a:t>
            </a:r>
            <a:r>
              <a:rPr lang="en-US" sz="1400" dirty="0">
                <a:hlinkClick r:id="rId3" tooltip="Article titled Building your resilience at A P A dot org"/>
              </a:rPr>
              <a:t>https://www.apa.org/topics/resilience</a:t>
            </a:r>
            <a:r>
              <a:rPr lang="en-US" sz="1400" dirty="0"/>
              <a:t> </a:t>
            </a:r>
            <a:r>
              <a:rPr lang="en-US" sz="1400" dirty="0">
                <a:hlinkClick r:id="rId4" tooltip="APA Website"/>
              </a:rPr>
              <a:t>  </a:t>
            </a:r>
            <a:endParaRPr lang="en-US" sz="1400" dirty="0"/>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bwMode="auto">
          <a:prstGeom prst="rect">
            <a:avLst/>
          </a:prstGeom>
          <a:noFill/>
          <a:ln>
            <a:noFill/>
          </a:ln>
        </p:spPr>
        <p:txBody>
          <a:bodyPr wrap="square" anchor="ctr">
            <a:normAutofit/>
          </a:bodyPr>
          <a:lstStyle/>
          <a:p>
            <a:r>
              <a:rPr lang="en-US" dirty="0"/>
              <a:t>Poll Question #4 (Fostering Resilience)</a:t>
            </a:r>
          </a:p>
        </p:txBody>
      </p:sp>
      <p:sp>
        <p:nvSpPr>
          <p:cNvPr id="6148" name="Rectangle 3"/>
          <p:cNvSpPr>
            <a:spLocks noGrp="1" noChangeArrowheads="1"/>
          </p:cNvSpPr>
          <p:nvPr>
            <p:ph idx="1"/>
          </p:nvPr>
        </p:nvSpPr>
        <p:spPr bwMode="auto">
          <a:xfrm>
            <a:off x="609600" y="1295400"/>
            <a:ext cx="10515600" cy="5105400"/>
          </a:xfrm>
          <a:prstGeom prst="rect">
            <a:avLst/>
          </a:prstGeom>
          <a:noFill/>
          <a:ln>
            <a:noFill/>
          </a:ln>
        </p:spPr>
        <p:txBody>
          <a:bodyPr wrap="square" anchor="t">
            <a:normAutofit fontScale="70000" lnSpcReduction="20000"/>
          </a:bodyPr>
          <a:lstStyle/>
          <a:p>
            <a:pPr marL="0" lvl="0" indent="0">
              <a:lnSpc>
                <a:spcPct val="90000"/>
              </a:lnSpc>
              <a:buNone/>
            </a:pPr>
            <a:r>
              <a:rPr lang="en-US" sz="3100" dirty="0"/>
              <a:t>Indicate which of the following tools you teach to survivors or help them to use. Please select as many as you teach or help survivors to use.</a:t>
            </a:r>
            <a:br>
              <a:rPr lang="en-US" sz="3100" dirty="0"/>
            </a:br>
            <a:endParaRPr lang="en-US" sz="3100" dirty="0"/>
          </a:p>
          <a:p>
            <a:pPr marL="457200" lvl="0" indent="-457200">
              <a:lnSpc>
                <a:spcPct val="120000"/>
              </a:lnSpc>
              <a:spcBef>
                <a:spcPts val="0"/>
              </a:spcBef>
              <a:spcAft>
                <a:spcPts val="0"/>
              </a:spcAft>
              <a:buFont typeface="Arial" panose="020B0604020202020204" pitchFamily="34" charset="0"/>
              <a:buChar char="•"/>
            </a:pPr>
            <a:r>
              <a:rPr lang="en-US" sz="2900" dirty="0">
                <a:ea typeface="Calibri" panose="020F0502020204030204" pitchFamily="34" charset="0"/>
              </a:rPr>
              <a:t>Make and prioritize connections.</a:t>
            </a:r>
          </a:p>
          <a:p>
            <a:pPr marL="457200" lvl="0" indent="-457200">
              <a:lnSpc>
                <a:spcPct val="120000"/>
              </a:lnSpc>
              <a:spcBef>
                <a:spcPts val="0"/>
              </a:spcBef>
              <a:spcAft>
                <a:spcPts val="0"/>
              </a:spcAft>
              <a:buFont typeface="Arial" panose="020B0604020202020204" pitchFamily="34" charset="0"/>
              <a:buChar char="•"/>
            </a:pPr>
            <a:r>
              <a:rPr lang="en-US" sz="2900" dirty="0">
                <a:ea typeface="Calibri" panose="020F0502020204030204" pitchFamily="34" charset="0"/>
              </a:rPr>
              <a:t>Practice effective self-care.</a:t>
            </a:r>
          </a:p>
          <a:p>
            <a:pPr marL="457200" lvl="0" indent="-457200">
              <a:lnSpc>
                <a:spcPct val="120000"/>
              </a:lnSpc>
              <a:spcBef>
                <a:spcPts val="0"/>
              </a:spcBef>
              <a:spcAft>
                <a:spcPts val="0"/>
              </a:spcAft>
              <a:buFont typeface="Arial" panose="020B0604020202020204" pitchFamily="34" charset="0"/>
              <a:buChar char="•"/>
            </a:pPr>
            <a:r>
              <a:rPr lang="en-US" sz="2900" dirty="0">
                <a:ea typeface="Calibri" panose="020F0502020204030204" pitchFamily="34" charset="0"/>
              </a:rPr>
              <a:t>Keep things in perspective.</a:t>
            </a:r>
          </a:p>
          <a:p>
            <a:pPr marL="457200" lvl="0" indent="-457200">
              <a:lnSpc>
                <a:spcPct val="120000"/>
              </a:lnSpc>
              <a:spcBef>
                <a:spcPts val="0"/>
              </a:spcBef>
              <a:spcAft>
                <a:spcPts val="0"/>
              </a:spcAft>
              <a:buFont typeface="Arial" panose="020B0604020202020204" pitchFamily="34" charset="0"/>
              <a:buChar char="•"/>
            </a:pPr>
            <a:r>
              <a:rPr lang="en-US" sz="2900" dirty="0">
                <a:ea typeface="Calibri" panose="020F0502020204030204" pitchFamily="34" charset="0"/>
              </a:rPr>
              <a:t>Accept change as a part of living.</a:t>
            </a:r>
          </a:p>
          <a:p>
            <a:pPr marL="457200" indent="-457200">
              <a:lnSpc>
                <a:spcPct val="120000"/>
              </a:lnSpc>
              <a:spcBef>
                <a:spcPts val="0"/>
              </a:spcBef>
              <a:spcAft>
                <a:spcPts val="0"/>
              </a:spcAft>
              <a:buFont typeface="Arial" panose="020B0604020202020204" pitchFamily="34" charset="0"/>
              <a:buChar char="•"/>
            </a:pPr>
            <a:r>
              <a:rPr lang="en-US" sz="2900" dirty="0">
                <a:ea typeface="Calibri" panose="020F0502020204030204" pitchFamily="34" charset="0"/>
              </a:rPr>
              <a:t>Maintain a hopeful outlook.</a:t>
            </a:r>
          </a:p>
          <a:p>
            <a:pPr marL="457200" lvl="0" indent="-457200">
              <a:lnSpc>
                <a:spcPct val="120000"/>
              </a:lnSpc>
              <a:spcBef>
                <a:spcPts val="0"/>
              </a:spcBef>
              <a:spcAft>
                <a:spcPts val="0"/>
              </a:spcAft>
              <a:buFont typeface="Arial" panose="020B0604020202020204" pitchFamily="34" charset="0"/>
              <a:buChar char="•"/>
            </a:pPr>
            <a:r>
              <a:rPr lang="en-US" sz="2900" dirty="0">
                <a:ea typeface="Calibri" panose="020F0502020204030204" pitchFamily="34" charset="0"/>
              </a:rPr>
              <a:t>Look back at who or what was helpful in previous episodes of distress for guidance on how to respond to the current situation.</a:t>
            </a:r>
          </a:p>
          <a:p>
            <a:pPr marL="457200" lvl="0" indent="-457200">
              <a:lnSpc>
                <a:spcPct val="120000"/>
              </a:lnSpc>
              <a:spcBef>
                <a:spcPts val="0"/>
              </a:spcBef>
              <a:spcAft>
                <a:spcPts val="0"/>
              </a:spcAft>
              <a:buFont typeface="Arial" panose="020B0604020202020204" pitchFamily="34" charset="0"/>
              <a:buChar char="•"/>
            </a:pPr>
            <a:r>
              <a:rPr lang="en-US" sz="2900" dirty="0">
                <a:ea typeface="Calibri" panose="020F0502020204030204" pitchFamily="34" charset="0"/>
              </a:rPr>
              <a:t>Consider what they can do about problems in their lives.</a:t>
            </a:r>
          </a:p>
          <a:p>
            <a:pPr marL="457200" lvl="0" indent="-457200">
              <a:lnSpc>
                <a:spcPct val="120000"/>
              </a:lnSpc>
              <a:spcBef>
                <a:spcPts val="0"/>
              </a:spcBef>
              <a:spcAft>
                <a:spcPts val="0"/>
              </a:spcAft>
              <a:buFont typeface="Arial" panose="020B0604020202020204" pitchFamily="34" charset="0"/>
              <a:buChar char="•"/>
            </a:pPr>
            <a:r>
              <a:rPr lang="en-US" sz="2900" dirty="0">
                <a:ea typeface="Calibri" panose="020F0502020204030204" pitchFamily="34" charset="0"/>
              </a:rPr>
              <a:t>Move toward goals.</a:t>
            </a:r>
          </a:p>
          <a:p>
            <a:pPr marL="457200" lvl="0" indent="-457200">
              <a:lnSpc>
                <a:spcPct val="120000"/>
              </a:lnSpc>
              <a:spcBef>
                <a:spcPts val="0"/>
              </a:spcBef>
              <a:spcAft>
                <a:spcPts val="0"/>
              </a:spcAft>
              <a:buFont typeface="Arial" panose="020B0604020202020204" pitchFamily="34" charset="0"/>
              <a:buChar char="•"/>
            </a:pPr>
            <a:r>
              <a:rPr lang="en-US" sz="2900" dirty="0">
                <a:ea typeface="Calibri" panose="020F0502020204030204" pitchFamily="34" charset="0"/>
              </a:rPr>
              <a:t>Look for opportunities for self-discovery.</a:t>
            </a:r>
          </a:p>
          <a:p>
            <a:pPr marL="0" indent="0" algn="r">
              <a:spcBef>
                <a:spcPts val="0"/>
              </a:spcBef>
              <a:spcAft>
                <a:spcPts val="0"/>
              </a:spcAft>
              <a:buNone/>
            </a:pPr>
            <a:r>
              <a:rPr lang="en-US" sz="2300" dirty="0"/>
              <a:t>APA, 2020, </a:t>
            </a:r>
            <a:r>
              <a:rPr lang="en-US" sz="2300" dirty="0">
                <a:hlinkClick r:id="rId3" tooltip="Article titled Building your resilience at A P A dot org"/>
              </a:rPr>
              <a:t>https://www.apa.org/topics/resilience</a:t>
            </a:r>
            <a:r>
              <a:rPr lang="en-US" sz="2300" dirty="0"/>
              <a:t> </a:t>
            </a:r>
          </a:p>
          <a:p>
            <a:pPr marL="0" lvl="0" indent="0">
              <a:lnSpc>
                <a:spcPct val="90000"/>
              </a:lnSpc>
              <a:buNone/>
            </a:pPr>
            <a:endParaRPr lang="en-US" dirty="0">
              <a:solidFill>
                <a:srgbClr val="000000"/>
              </a:solidFill>
            </a:endParaRPr>
          </a:p>
          <a:p>
            <a:pPr marL="0" lvl="0" indent="0">
              <a:lnSpc>
                <a:spcPct val="90000"/>
              </a:lnSpc>
              <a:buNone/>
            </a:pPr>
            <a:r>
              <a:rPr lang="en-US" sz="2300" dirty="0">
                <a:solidFill>
                  <a:srgbClr val="000000"/>
                </a:solidFill>
              </a:rPr>
              <a:t>Note: If you are not using the Zoom application, you will not have access to the poll questions. In that case, please type your answers in the chat box.</a:t>
            </a:r>
          </a:p>
        </p:txBody>
      </p:sp>
    </p:spTree>
    <p:extLst>
      <p:ext uri="{BB962C8B-B14F-4D97-AF65-F5344CB8AC3E}">
        <p14:creationId xmlns:p14="http://schemas.microsoft.com/office/powerpoint/2010/main" val="26282865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p:txBody>
          <a:bodyPr>
            <a:normAutofit/>
          </a:bodyPr>
          <a:lstStyle/>
          <a:p>
            <a:pPr eaLnBrk="1" hangingPunct="1"/>
            <a:r>
              <a:rPr lang="en-US" dirty="0"/>
              <a:t>Section 3</a:t>
            </a:r>
            <a:r>
              <a:rPr lang="en-US" dirty="0">
                <a:cs typeface="Arial" charset="0"/>
              </a:rPr>
              <a:t>—</a:t>
            </a:r>
            <a:r>
              <a:rPr lang="en-US" dirty="0"/>
              <a:t>Services, Interventions, and Skills</a:t>
            </a:r>
          </a:p>
        </p:txBody>
      </p:sp>
      <p:sp>
        <p:nvSpPr>
          <p:cNvPr id="40964" name="Rectangle 3"/>
          <p:cNvSpPr>
            <a:spLocks noGrp="1" noChangeArrowheads="1"/>
          </p:cNvSpPr>
          <p:nvPr>
            <p:ph idx="1"/>
          </p:nvPr>
        </p:nvSpPr>
        <p:spPr/>
        <p:txBody>
          <a:bodyPr/>
          <a:lstStyle/>
          <a:p>
            <a:pPr lvl="1" eaLnBrk="1" hangingPunct="1">
              <a:lnSpc>
                <a:spcPct val="100000"/>
              </a:lnSpc>
              <a:buFont typeface="Arial" charset="0"/>
              <a:buChar char="•"/>
            </a:pPr>
            <a:r>
              <a:rPr lang="en-US" dirty="0"/>
              <a:t>Needs Assessment and Outreach</a:t>
            </a:r>
          </a:p>
          <a:p>
            <a:pPr lvl="1" eaLnBrk="1" hangingPunct="1">
              <a:lnSpc>
                <a:spcPct val="100000"/>
              </a:lnSpc>
              <a:buFont typeface="Arial" charset="0"/>
              <a:buChar char="•"/>
            </a:pPr>
            <a:r>
              <a:rPr lang="en-US" dirty="0"/>
              <a:t>Range of Crisis Counseling Services</a:t>
            </a:r>
          </a:p>
          <a:p>
            <a:pPr lvl="1" eaLnBrk="1" hangingPunct="1">
              <a:lnSpc>
                <a:spcPct val="100000"/>
              </a:lnSpc>
              <a:buFont typeface="Arial" charset="0"/>
              <a:buChar char="•"/>
            </a:pPr>
            <a:r>
              <a:rPr lang="en-US" dirty="0"/>
              <a:t>Individuals/Families</a:t>
            </a:r>
          </a:p>
          <a:p>
            <a:pPr lvl="1" eaLnBrk="1" hangingPunct="1">
              <a:lnSpc>
                <a:spcPct val="100000"/>
              </a:lnSpc>
              <a:buFont typeface="Arial" charset="0"/>
              <a:buChar char="•"/>
            </a:pPr>
            <a:r>
              <a:rPr lang="en-US" dirty="0"/>
              <a:t>Groups</a:t>
            </a:r>
          </a:p>
          <a:p>
            <a:pPr lvl="1" eaLnBrk="1" hangingPunct="1">
              <a:lnSpc>
                <a:spcPct val="100000"/>
              </a:lnSpc>
              <a:buFont typeface="Arial" charset="0"/>
              <a:buChar char="•"/>
            </a:pPr>
            <a:r>
              <a:rPr lang="en-US" dirty="0"/>
              <a:t>CCP Services Discussions</a:t>
            </a:r>
          </a:p>
          <a:p>
            <a:pPr lvl="1" eaLnBrk="1" hangingPunct="1">
              <a:lnSpc>
                <a:spcPct val="100000"/>
              </a:lnSpc>
              <a:buFont typeface="Arial" charset="0"/>
              <a:buChar char="•"/>
            </a:pPr>
            <a:r>
              <a:rPr lang="en-US" dirty="0"/>
              <a:t>Public Education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p:txBody>
          <a:bodyPr/>
          <a:lstStyle/>
          <a:p>
            <a:pPr eaLnBrk="1" hangingPunct="1"/>
            <a:r>
              <a:rPr lang="en-US" dirty="0"/>
              <a:t>Needs Assessment and Outreach</a:t>
            </a:r>
          </a:p>
        </p:txBody>
      </p:sp>
      <p:sp>
        <p:nvSpPr>
          <p:cNvPr id="43012" name="Rectangle 3"/>
          <p:cNvSpPr>
            <a:spLocks noGrp="1" noChangeArrowheads="1"/>
          </p:cNvSpPr>
          <p:nvPr>
            <p:ph idx="1"/>
          </p:nvPr>
        </p:nvSpPr>
        <p:spPr>
          <a:xfrm>
            <a:off x="609600" y="1371600"/>
            <a:ext cx="10515600" cy="4953000"/>
          </a:xfrm>
        </p:spPr>
        <p:txBody>
          <a:bodyPr>
            <a:normAutofit fontScale="92500" lnSpcReduction="10000"/>
          </a:bodyPr>
          <a:lstStyle/>
          <a:p>
            <a:pPr marL="0" indent="0" eaLnBrk="1" hangingPunct="1">
              <a:buNone/>
            </a:pPr>
            <a:r>
              <a:rPr lang="en-US" dirty="0"/>
              <a:t>Needs assessment:</a:t>
            </a:r>
          </a:p>
          <a:p>
            <a:pPr lvl="1" eaLnBrk="1" hangingPunct="1">
              <a:lnSpc>
                <a:spcPct val="110000"/>
              </a:lnSpc>
            </a:pPr>
            <a:r>
              <a:rPr lang="en-US" dirty="0"/>
              <a:t>The foundation of outreach and the entire CCP</a:t>
            </a:r>
          </a:p>
          <a:p>
            <a:pPr lvl="1" eaLnBrk="1" hangingPunct="1">
              <a:lnSpc>
                <a:spcPct val="110000"/>
              </a:lnSpc>
            </a:pPr>
            <a:r>
              <a:rPr lang="en-US" dirty="0"/>
              <a:t>An ongoing process to guide adjustments to outreach and services</a:t>
            </a:r>
          </a:p>
          <a:p>
            <a:pPr marL="0" lvl="1" indent="0" eaLnBrk="1" hangingPunct="1">
              <a:lnSpc>
                <a:spcPct val="110000"/>
              </a:lnSpc>
              <a:buNone/>
            </a:pPr>
            <a:r>
              <a:rPr lang="en-US" dirty="0">
                <a:ea typeface="+mn-ea"/>
                <a:cs typeface="+mn-cs"/>
              </a:rPr>
              <a:t>Sources of information on community needs:</a:t>
            </a:r>
          </a:p>
          <a:p>
            <a:pPr lvl="1" eaLnBrk="1" hangingPunct="1">
              <a:lnSpc>
                <a:spcPct val="110000"/>
              </a:lnSpc>
            </a:pPr>
            <a:r>
              <a:rPr lang="en-US" dirty="0"/>
              <a:t>Federal Emergency Management Agency (FEMA) preliminary damage assessment or registration information (if applicable)</a:t>
            </a:r>
          </a:p>
          <a:p>
            <a:pPr lvl="1" eaLnBrk="1" hangingPunct="1">
              <a:lnSpc>
                <a:spcPct val="110000"/>
              </a:lnSpc>
            </a:pPr>
            <a:r>
              <a:rPr lang="en-US" dirty="0"/>
              <a:t>State emergency management agency</a:t>
            </a:r>
          </a:p>
          <a:p>
            <a:pPr lvl="1" eaLnBrk="1" hangingPunct="1">
              <a:lnSpc>
                <a:spcPct val="110000"/>
              </a:lnSpc>
            </a:pPr>
            <a:r>
              <a:rPr lang="en-US" dirty="0"/>
              <a:t>Voluntary agencies such as the American Red Cross</a:t>
            </a:r>
          </a:p>
          <a:p>
            <a:pPr lvl="1" eaLnBrk="1" hangingPunct="1">
              <a:lnSpc>
                <a:spcPct val="110000"/>
              </a:lnSpc>
            </a:pPr>
            <a:r>
              <a:rPr lang="en-US" dirty="0"/>
              <a:t>Media</a:t>
            </a:r>
          </a:p>
          <a:p>
            <a:pPr lvl="1" eaLnBrk="1" hangingPunct="1">
              <a:lnSpc>
                <a:spcPct val="110000"/>
              </a:lnSpc>
            </a:pPr>
            <a:r>
              <a:rPr lang="en-US" dirty="0"/>
              <a:t>Crisis counselors and other workers deployed by state agencies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p:txBody>
          <a:bodyPr/>
          <a:lstStyle/>
          <a:p>
            <a:pPr eaLnBrk="1" hangingPunct="1"/>
            <a:r>
              <a:rPr lang="en-US" dirty="0"/>
              <a:t>Breakout Groups</a:t>
            </a:r>
          </a:p>
        </p:txBody>
      </p:sp>
      <p:sp>
        <p:nvSpPr>
          <p:cNvPr id="43012" name="Rectangle 3"/>
          <p:cNvSpPr>
            <a:spLocks noGrp="1" noChangeArrowheads="1"/>
          </p:cNvSpPr>
          <p:nvPr>
            <p:ph idx="1"/>
          </p:nvPr>
        </p:nvSpPr>
        <p:spPr>
          <a:xfrm>
            <a:off x="609600" y="1371600"/>
            <a:ext cx="10515600" cy="4800600"/>
          </a:xfrm>
        </p:spPr>
        <p:txBody>
          <a:bodyPr>
            <a:normAutofit fontScale="92500" lnSpcReduction="20000"/>
          </a:bodyPr>
          <a:lstStyle/>
          <a:p>
            <a:pPr marL="0" indent="0" eaLnBrk="1" hangingPunct="1">
              <a:lnSpc>
                <a:spcPct val="100000"/>
              </a:lnSpc>
              <a:buNone/>
            </a:pPr>
            <a:r>
              <a:rPr lang="en-US" dirty="0"/>
              <a:t>Needs assessment:</a:t>
            </a:r>
          </a:p>
          <a:p>
            <a:pPr lvl="1" eaLnBrk="1" hangingPunct="1">
              <a:lnSpc>
                <a:spcPct val="100000"/>
              </a:lnSpc>
              <a:spcBef>
                <a:spcPts val="1200"/>
              </a:spcBef>
            </a:pPr>
            <a:r>
              <a:rPr lang="en-US" dirty="0"/>
              <a:t>Which populations have you targeted and reached?</a:t>
            </a:r>
          </a:p>
          <a:p>
            <a:pPr lvl="1" eaLnBrk="1" hangingPunct="1">
              <a:lnSpc>
                <a:spcPct val="100000"/>
              </a:lnSpc>
              <a:spcBef>
                <a:spcPts val="1200"/>
              </a:spcBef>
            </a:pPr>
            <a:r>
              <a:rPr lang="en-US" dirty="0"/>
              <a:t>Which populations have not been reached?</a:t>
            </a:r>
          </a:p>
          <a:p>
            <a:pPr lvl="1" eaLnBrk="1" hangingPunct="1">
              <a:lnSpc>
                <a:spcPct val="100000"/>
              </a:lnSpc>
              <a:spcBef>
                <a:spcPts val="1200"/>
              </a:spcBef>
            </a:pPr>
            <a:r>
              <a:rPr lang="en-US" dirty="0"/>
              <a:t>Which new populations need to be targeted?</a:t>
            </a:r>
          </a:p>
          <a:p>
            <a:pPr marL="4763" lvl="1" indent="-4763" eaLnBrk="1" hangingPunct="1">
              <a:lnSpc>
                <a:spcPct val="100000"/>
              </a:lnSpc>
              <a:spcBef>
                <a:spcPct val="100000"/>
              </a:spcBef>
              <a:buFontTx/>
              <a:buNone/>
            </a:pPr>
            <a:r>
              <a:rPr lang="en-US" dirty="0">
                <a:ea typeface="+mn-ea"/>
                <a:cs typeface="+mn-cs"/>
              </a:rPr>
              <a:t>Outreach</a:t>
            </a:r>
            <a:r>
              <a:rPr lang="en-US" dirty="0"/>
              <a:t>:</a:t>
            </a:r>
          </a:p>
          <a:p>
            <a:pPr lvl="1" eaLnBrk="1" hangingPunct="1">
              <a:lnSpc>
                <a:spcPct val="100000"/>
              </a:lnSpc>
              <a:spcBef>
                <a:spcPts val="1200"/>
              </a:spcBef>
            </a:pPr>
            <a:r>
              <a:rPr lang="en-US" dirty="0"/>
              <a:t>What are your outreach strategies?</a:t>
            </a:r>
          </a:p>
          <a:p>
            <a:pPr lvl="1" eaLnBrk="1" hangingPunct="1">
              <a:lnSpc>
                <a:spcPct val="100000"/>
              </a:lnSpc>
              <a:spcBef>
                <a:spcPts val="1200"/>
              </a:spcBef>
            </a:pPr>
            <a:r>
              <a:rPr lang="en-US" dirty="0"/>
              <a:t>How successful have they been?</a:t>
            </a:r>
          </a:p>
          <a:p>
            <a:pPr lvl="1" eaLnBrk="1" hangingPunct="1">
              <a:lnSpc>
                <a:spcPct val="100000"/>
              </a:lnSpc>
              <a:spcBef>
                <a:spcPts val="1200"/>
              </a:spcBef>
            </a:pPr>
            <a:r>
              <a:rPr lang="en-US" dirty="0"/>
              <a:t>What new strategies could you use?</a:t>
            </a:r>
          </a:p>
          <a:p>
            <a:pPr marL="457200" lvl="1" indent="0" eaLnBrk="1" hangingPunct="1">
              <a:lnSpc>
                <a:spcPct val="100000"/>
              </a:lnSpc>
              <a:spcBef>
                <a:spcPts val="1200"/>
              </a:spcBef>
              <a:buNone/>
            </a:pPr>
            <a:endParaRPr lang="en-US" dirty="0"/>
          </a:p>
          <a:p>
            <a:pPr marL="114300" lvl="1" indent="0">
              <a:buNone/>
            </a:pPr>
            <a:r>
              <a:rPr lang="en-US" sz="2200" dirty="0">
                <a:solidFill>
                  <a:prstClr val="black"/>
                </a:solidFill>
              </a:rPr>
              <a:t>The Participant Workbook (page 14) includes space where you can make notes.</a:t>
            </a:r>
          </a:p>
        </p:txBody>
      </p:sp>
    </p:spTree>
    <p:extLst>
      <p:ext uri="{BB962C8B-B14F-4D97-AF65-F5344CB8AC3E}">
        <p14:creationId xmlns:p14="http://schemas.microsoft.com/office/powerpoint/2010/main" val="13367775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pPr eaLnBrk="1" hangingPunct="1"/>
            <a:r>
              <a:rPr lang="en-US" dirty="0"/>
              <a:t>Range of Crisis Counseling Services</a:t>
            </a:r>
          </a:p>
        </p:txBody>
      </p:sp>
      <p:sp>
        <p:nvSpPr>
          <p:cNvPr id="22532" name="Rectangle 5"/>
          <p:cNvSpPr>
            <a:spLocks noGrp="1" noChangeArrowheads="1"/>
          </p:cNvSpPr>
          <p:nvPr>
            <p:ph sz="half" idx="1"/>
          </p:nvPr>
        </p:nvSpPr>
        <p:spPr/>
        <p:txBody>
          <a:bodyPr/>
          <a:lstStyle/>
          <a:p>
            <a:pPr marL="0" indent="0" eaLnBrk="1" hangingPunct="1">
              <a:buNone/>
            </a:pPr>
            <a:r>
              <a:rPr lang="en-US" dirty="0"/>
              <a:t>What services are you </a:t>
            </a:r>
            <a:br>
              <a:rPr lang="en-US" dirty="0"/>
            </a:br>
            <a:r>
              <a:rPr lang="en-US" dirty="0"/>
              <a:t>currently providing?</a:t>
            </a:r>
          </a:p>
        </p:txBody>
      </p:sp>
      <p:pic>
        <p:nvPicPr>
          <p:cNvPr id="6" name="Picture 5" descr="Reach of Services graphic which depicts a vertical scale which starts at &quot;Higher-Intensity/Lower-Volume Services&quot; and rises to &quot;Lower-Intensity/Higher-Volume Services&quot;&#10;&#10;Primary Services  identified as follows:&#10;-Public Education Presentations &#10;-Community Networking &#10;-Support Groups &#10;-Brief Educational or Supportive Contact &#10;-Assessment, Referral, and Resource Linkage &#10;-Individual/Family Crisis Counseling &#10;&#10;Secondary Services identified as follows:&#10;-Media and Public Service Announcements &#10;-Distribution of Educational Material &#10;&#10;">
            <a:extLst>
              <a:ext uri="{FF2B5EF4-FFF2-40B4-BE49-F238E27FC236}">
                <a16:creationId xmlns:a16="http://schemas.microsoft.com/office/drawing/2014/main" id="{A773779C-F277-4BB1-BDC5-341C3188492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2600" y="1371600"/>
            <a:ext cx="54102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59263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p:txBody>
          <a:bodyPr/>
          <a:lstStyle/>
          <a:p>
            <a:pPr eaLnBrk="1" hangingPunct="1"/>
            <a:r>
              <a:rPr lang="en-US" dirty="0"/>
              <a:t>Individuals/Families</a:t>
            </a:r>
          </a:p>
        </p:txBody>
      </p:sp>
      <p:sp>
        <p:nvSpPr>
          <p:cNvPr id="46084" name="Rectangle 3"/>
          <p:cNvSpPr>
            <a:spLocks noGrp="1" noChangeArrowheads="1"/>
          </p:cNvSpPr>
          <p:nvPr>
            <p:ph idx="1"/>
          </p:nvPr>
        </p:nvSpPr>
        <p:spPr>
          <a:xfrm>
            <a:off x="609600" y="1371600"/>
            <a:ext cx="10515600" cy="5105400"/>
          </a:xfrm>
        </p:spPr>
        <p:txBody>
          <a:bodyPr>
            <a:normAutofit lnSpcReduction="10000"/>
          </a:bodyPr>
          <a:lstStyle/>
          <a:p>
            <a:pPr marL="0" indent="0" eaLnBrk="1" hangingPunct="1">
              <a:buNone/>
            </a:pPr>
            <a:r>
              <a:rPr lang="en-US" sz="2900" dirty="0"/>
              <a:t>Goals of individual/family crisis counseling</a:t>
            </a:r>
            <a:r>
              <a:rPr lang="en-US" sz="2900" dirty="0">
                <a:cs typeface="Arial" charset="0"/>
              </a:rPr>
              <a:t>—a</a:t>
            </a:r>
            <a:r>
              <a:rPr lang="en-US" sz="2900" dirty="0"/>
              <a:t>ssist participant(s) in doing the following:</a:t>
            </a:r>
          </a:p>
          <a:p>
            <a:pPr lvl="1" eaLnBrk="1" hangingPunct="1">
              <a:spcBef>
                <a:spcPts val="1200"/>
              </a:spcBef>
            </a:pPr>
            <a:r>
              <a:rPr lang="en-US" dirty="0"/>
              <a:t>Understanding their situations and reactions</a:t>
            </a:r>
          </a:p>
          <a:p>
            <a:pPr lvl="1" eaLnBrk="1" hangingPunct="1">
              <a:spcBef>
                <a:spcPts val="1200"/>
              </a:spcBef>
            </a:pPr>
            <a:r>
              <a:rPr lang="en-US" dirty="0"/>
              <a:t>Regaining a sense of mastery and control</a:t>
            </a:r>
          </a:p>
          <a:p>
            <a:pPr lvl="1" eaLnBrk="1" hangingPunct="1">
              <a:spcBef>
                <a:spcPts val="1200"/>
              </a:spcBef>
            </a:pPr>
            <a:r>
              <a:rPr lang="en-US" dirty="0"/>
              <a:t>Identifying, labeling, and expressing emotions</a:t>
            </a:r>
          </a:p>
          <a:p>
            <a:pPr lvl="1" eaLnBrk="1" hangingPunct="1">
              <a:spcBef>
                <a:spcPts val="1200"/>
              </a:spcBef>
            </a:pPr>
            <a:r>
              <a:rPr lang="en-US" dirty="0"/>
              <a:t>Adjusting to the disaster and losses</a:t>
            </a:r>
          </a:p>
          <a:p>
            <a:pPr lvl="1" eaLnBrk="1" hangingPunct="1">
              <a:spcBef>
                <a:spcPts val="1200"/>
              </a:spcBef>
            </a:pPr>
            <a:r>
              <a:rPr lang="en-US" dirty="0"/>
              <a:t>Managing stress</a:t>
            </a:r>
          </a:p>
          <a:p>
            <a:pPr lvl="1" eaLnBrk="1" hangingPunct="1">
              <a:spcBef>
                <a:spcPts val="1200"/>
              </a:spcBef>
            </a:pPr>
            <a:r>
              <a:rPr lang="en-US" dirty="0"/>
              <a:t>Making decisions and taking action</a:t>
            </a:r>
          </a:p>
          <a:p>
            <a:pPr lvl="1" eaLnBrk="1" hangingPunct="1">
              <a:spcBef>
                <a:spcPts val="1200"/>
              </a:spcBef>
            </a:pPr>
            <a:r>
              <a:rPr lang="en-US" dirty="0"/>
              <a:t>Developing coping strategies</a:t>
            </a:r>
          </a:p>
          <a:p>
            <a:pPr lvl="1" eaLnBrk="1" hangingPunct="1">
              <a:spcBef>
                <a:spcPts val="1200"/>
              </a:spcBef>
            </a:pPr>
            <a:r>
              <a:rPr lang="en-US" dirty="0"/>
              <a:t>Using community resources</a:t>
            </a:r>
          </a:p>
          <a:p>
            <a:pPr marL="114300" lvl="1" indent="0" eaLnBrk="1" hangingPunct="1">
              <a:buNone/>
            </a:pP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p:txBody>
          <a:bodyPr/>
          <a:lstStyle/>
          <a:p>
            <a:pPr eaLnBrk="1" hangingPunct="1"/>
            <a:r>
              <a:rPr lang="en-US" dirty="0"/>
              <a:t>Individuals/Families (cont.)</a:t>
            </a:r>
          </a:p>
        </p:txBody>
      </p:sp>
      <p:sp>
        <p:nvSpPr>
          <p:cNvPr id="46084" name="Rectangle 3"/>
          <p:cNvSpPr>
            <a:spLocks noGrp="1" noChangeArrowheads="1"/>
          </p:cNvSpPr>
          <p:nvPr>
            <p:ph idx="1"/>
          </p:nvPr>
        </p:nvSpPr>
        <p:spPr>
          <a:xfrm>
            <a:off x="609600" y="1371600"/>
            <a:ext cx="10515600" cy="5029200"/>
          </a:xfrm>
        </p:spPr>
        <p:txBody>
          <a:bodyPr>
            <a:normAutofit fontScale="92500" lnSpcReduction="10000"/>
          </a:bodyPr>
          <a:lstStyle/>
          <a:p>
            <a:pPr marL="0" indent="0" eaLnBrk="1" hangingPunct="1">
              <a:buNone/>
            </a:pPr>
            <a:r>
              <a:rPr lang="en-US" sz="3000" dirty="0"/>
              <a:t>What are some tips or techniques for assisting survivors in the following? You can make notes in the Participant Workbook (page 17).</a:t>
            </a:r>
          </a:p>
          <a:p>
            <a:pPr lvl="1" eaLnBrk="1" hangingPunct="1">
              <a:spcBef>
                <a:spcPts val="1200"/>
              </a:spcBef>
            </a:pPr>
            <a:r>
              <a:rPr lang="en-US" dirty="0"/>
              <a:t>Understanding their situations and reactions</a:t>
            </a:r>
          </a:p>
          <a:p>
            <a:pPr lvl="1" eaLnBrk="1" hangingPunct="1">
              <a:spcBef>
                <a:spcPts val="1200"/>
              </a:spcBef>
            </a:pPr>
            <a:r>
              <a:rPr lang="en-US" dirty="0"/>
              <a:t>Regaining a sense of mastery and control</a:t>
            </a:r>
          </a:p>
          <a:p>
            <a:pPr lvl="1" eaLnBrk="1" hangingPunct="1">
              <a:spcBef>
                <a:spcPts val="1200"/>
              </a:spcBef>
            </a:pPr>
            <a:r>
              <a:rPr lang="en-US" dirty="0"/>
              <a:t>Identifying, labeling, and expressing emotions</a:t>
            </a:r>
          </a:p>
          <a:p>
            <a:pPr lvl="1" eaLnBrk="1" hangingPunct="1">
              <a:spcBef>
                <a:spcPts val="1200"/>
              </a:spcBef>
            </a:pPr>
            <a:r>
              <a:rPr lang="en-US" dirty="0"/>
              <a:t>Adjusting to the disaster and losses</a:t>
            </a:r>
          </a:p>
          <a:p>
            <a:pPr lvl="1" eaLnBrk="1" hangingPunct="1">
              <a:spcBef>
                <a:spcPts val="1200"/>
              </a:spcBef>
            </a:pPr>
            <a:r>
              <a:rPr lang="en-US" dirty="0"/>
              <a:t>Managing stress</a:t>
            </a:r>
          </a:p>
          <a:p>
            <a:pPr lvl="1" eaLnBrk="1" hangingPunct="1">
              <a:spcBef>
                <a:spcPts val="1200"/>
              </a:spcBef>
            </a:pPr>
            <a:r>
              <a:rPr lang="en-US" dirty="0"/>
              <a:t>Making decisions and taking action</a:t>
            </a:r>
          </a:p>
          <a:p>
            <a:pPr lvl="1" eaLnBrk="1" hangingPunct="1">
              <a:spcBef>
                <a:spcPts val="1200"/>
              </a:spcBef>
            </a:pPr>
            <a:r>
              <a:rPr lang="en-US" dirty="0"/>
              <a:t>Developing coping strategies</a:t>
            </a:r>
          </a:p>
          <a:p>
            <a:pPr lvl="1" eaLnBrk="1" hangingPunct="1">
              <a:spcBef>
                <a:spcPts val="1200"/>
              </a:spcBef>
            </a:pPr>
            <a:r>
              <a:rPr lang="en-US" dirty="0"/>
              <a:t>Using community resources</a:t>
            </a:r>
          </a:p>
          <a:p>
            <a:pPr marL="114300" lvl="1" indent="0" eaLnBrk="1" hangingPunct="1">
              <a:buNone/>
            </a:pPr>
            <a:endParaRPr lang="en-US" dirty="0"/>
          </a:p>
        </p:txBody>
      </p:sp>
    </p:spTree>
    <p:extLst>
      <p:ext uri="{BB962C8B-B14F-4D97-AF65-F5344CB8AC3E}">
        <p14:creationId xmlns:p14="http://schemas.microsoft.com/office/powerpoint/2010/main" val="20686251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ChangeArrowheads="1"/>
          </p:cNvSpPr>
          <p:nvPr>
            <p:ph type="title"/>
          </p:nvPr>
        </p:nvSpPr>
        <p:spPr/>
        <p:txBody>
          <a:bodyPr/>
          <a:lstStyle/>
          <a:p>
            <a:pPr eaLnBrk="1" hangingPunct="1"/>
            <a:r>
              <a:rPr lang="en-US" dirty="0"/>
              <a:t>Groups</a:t>
            </a:r>
          </a:p>
        </p:txBody>
      </p:sp>
      <p:sp>
        <p:nvSpPr>
          <p:cNvPr id="47108" name="Rectangle 3"/>
          <p:cNvSpPr>
            <a:spLocks noGrp="1" noChangeArrowheads="1"/>
          </p:cNvSpPr>
          <p:nvPr>
            <p:ph idx="1"/>
          </p:nvPr>
        </p:nvSpPr>
        <p:spPr>
          <a:xfrm>
            <a:off x="609600" y="1371600"/>
            <a:ext cx="10515600" cy="5029200"/>
          </a:xfrm>
        </p:spPr>
        <p:txBody>
          <a:bodyPr>
            <a:normAutofit/>
          </a:bodyPr>
          <a:lstStyle/>
          <a:p>
            <a:pPr marL="0" indent="0" eaLnBrk="1" hangingPunct="1">
              <a:buNone/>
            </a:pPr>
            <a:r>
              <a:rPr lang="en-US" dirty="0"/>
              <a:t>Where are we now?</a:t>
            </a:r>
          </a:p>
          <a:p>
            <a:pPr lvl="1" eaLnBrk="1" hangingPunct="1">
              <a:spcBef>
                <a:spcPts val="1200"/>
              </a:spcBef>
            </a:pPr>
            <a:r>
              <a:rPr lang="en-US" dirty="0"/>
              <a:t>What types of groups are you providing?</a:t>
            </a:r>
          </a:p>
          <a:p>
            <a:pPr lvl="1" eaLnBrk="1" hangingPunct="1">
              <a:spcBef>
                <a:spcPts val="1200"/>
              </a:spcBef>
            </a:pPr>
            <a:r>
              <a:rPr lang="en-US" dirty="0"/>
              <a:t>What are the common themes?</a:t>
            </a:r>
          </a:p>
          <a:p>
            <a:pPr lvl="1" eaLnBrk="1" hangingPunct="1">
              <a:spcBef>
                <a:spcPts val="1200"/>
              </a:spcBef>
            </a:pPr>
            <a:r>
              <a:rPr lang="en-US" dirty="0"/>
              <a:t>What’s working well about these groups?</a:t>
            </a:r>
          </a:p>
          <a:p>
            <a:pPr lvl="1" eaLnBrk="1" hangingPunct="1">
              <a:spcBef>
                <a:spcPts val="1200"/>
              </a:spcBef>
            </a:pPr>
            <a:r>
              <a:rPr lang="en-US" dirty="0"/>
              <a:t>What’s been challenging?</a:t>
            </a:r>
          </a:p>
          <a:p>
            <a:pPr marL="0" indent="0" eaLnBrk="1" hangingPunct="1">
              <a:spcBef>
                <a:spcPct val="100000"/>
              </a:spcBef>
              <a:buNone/>
            </a:pPr>
            <a:r>
              <a:rPr lang="en-US" dirty="0"/>
              <a:t>How are we providing groups?</a:t>
            </a:r>
          </a:p>
          <a:p>
            <a:pPr lvl="1" eaLnBrk="1" hangingPunct="1">
              <a:spcBef>
                <a:spcPts val="1200"/>
              </a:spcBef>
            </a:pPr>
            <a:r>
              <a:rPr lang="en-US" dirty="0"/>
              <a:t>What technology are you using? Is it working well?</a:t>
            </a:r>
          </a:p>
          <a:p>
            <a:pPr lvl="1" eaLnBrk="1" hangingPunct="1">
              <a:spcBef>
                <a:spcPts val="1200"/>
              </a:spcBef>
            </a:pPr>
            <a:r>
              <a:rPr lang="en-US" dirty="0"/>
              <a:t>Have you encountered challenges related to the technology you’re using?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ChangeArrowheads="1"/>
          </p:cNvSpPr>
          <p:nvPr>
            <p:ph type="title"/>
          </p:nvPr>
        </p:nvSpPr>
        <p:spPr/>
        <p:txBody>
          <a:bodyPr/>
          <a:lstStyle/>
          <a:p>
            <a:pPr eaLnBrk="1" hangingPunct="1"/>
            <a:r>
              <a:rPr lang="en-US" dirty="0"/>
              <a:t>Groups (cont.)</a:t>
            </a:r>
          </a:p>
        </p:txBody>
      </p:sp>
      <p:sp>
        <p:nvSpPr>
          <p:cNvPr id="47108" name="Rectangle 3"/>
          <p:cNvSpPr>
            <a:spLocks noGrp="1" noChangeArrowheads="1"/>
          </p:cNvSpPr>
          <p:nvPr>
            <p:ph idx="1"/>
          </p:nvPr>
        </p:nvSpPr>
        <p:spPr/>
        <p:txBody>
          <a:bodyPr/>
          <a:lstStyle/>
          <a:p>
            <a:pPr marL="0" indent="0" eaLnBrk="1" hangingPunct="1">
              <a:spcBef>
                <a:spcPct val="100000"/>
              </a:spcBef>
              <a:buNone/>
            </a:pPr>
            <a:r>
              <a:rPr lang="en-US" dirty="0"/>
              <a:t>Where are we going?</a:t>
            </a:r>
          </a:p>
          <a:p>
            <a:pPr lvl="1" eaLnBrk="1" hangingPunct="1">
              <a:spcBef>
                <a:spcPts val="1200"/>
              </a:spcBef>
            </a:pPr>
            <a:r>
              <a:rPr lang="en-US" dirty="0"/>
              <a:t>What communities have emerged that would benefit from forming a group? </a:t>
            </a:r>
          </a:p>
        </p:txBody>
      </p:sp>
    </p:spTree>
    <p:extLst>
      <p:ext uri="{BB962C8B-B14F-4D97-AF65-F5344CB8AC3E}">
        <p14:creationId xmlns:p14="http://schemas.microsoft.com/office/powerpoint/2010/main" val="86323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ChangeArrowheads="1"/>
          </p:cNvSpPr>
          <p:nvPr>
            <p:ph type="title"/>
          </p:nvPr>
        </p:nvSpPr>
        <p:spPr/>
        <p:txBody>
          <a:bodyPr/>
          <a:lstStyle/>
          <a:p>
            <a:pPr eaLnBrk="1" hangingPunct="1"/>
            <a:r>
              <a:rPr lang="en-US" dirty="0"/>
              <a:t>Groups (cont.)</a:t>
            </a:r>
          </a:p>
        </p:txBody>
      </p:sp>
      <p:sp>
        <p:nvSpPr>
          <p:cNvPr id="48132" name="Rectangle 3"/>
          <p:cNvSpPr>
            <a:spLocks noGrp="1" noChangeArrowheads="1"/>
          </p:cNvSpPr>
          <p:nvPr>
            <p:ph idx="1"/>
          </p:nvPr>
        </p:nvSpPr>
        <p:spPr>
          <a:xfrm>
            <a:off x="609600" y="1371600"/>
            <a:ext cx="10515600" cy="4800600"/>
          </a:xfrm>
        </p:spPr>
        <p:txBody>
          <a:bodyPr/>
          <a:lstStyle/>
          <a:p>
            <a:pPr marL="0" indent="0" eaLnBrk="1" hangingPunct="1">
              <a:lnSpc>
                <a:spcPct val="90000"/>
              </a:lnSpc>
              <a:buNone/>
            </a:pPr>
            <a:r>
              <a:rPr lang="en-US" dirty="0"/>
              <a:t>Goals of group crisis counseling</a:t>
            </a:r>
            <a:r>
              <a:rPr lang="en-US" dirty="0">
                <a:cs typeface="Arial" charset="0"/>
              </a:rPr>
              <a:t>—</a:t>
            </a:r>
            <a:r>
              <a:rPr lang="en-US" dirty="0"/>
              <a:t>assist group members in doing the following: </a:t>
            </a:r>
          </a:p>
          <a:p>
            <a:pPr lvl="1" eaLnBrk="1" hangingPunct="1">
              <a:lnSpc>
                <a:spcPct val="90000"/>
              </a:lnSpc>
              <a:spcBef>
                <a:spcPts val="1200"/>
              </a:spcBef>
            </a:pPr>
            <a:r>
              <a:rPr lang="en-US" dirty="0"/>
              <a:t>Understanding their current situations and reactions to the disaster</a:t>
            </a:r>
          </a:p>
          <a:p>
            <a:pPr lvl="1" eaLnBrk="1" hangingPunct="1">
              <a:lnSpc>
                <a:spcPct val="90000"/>
              </a:lnSpc>
              <a:spcBef>
                <a:spcPts val="1200"/>
              </a:spcBef>
            </a:pPr>
            <a:r>
              <a:rPr lang="en-US" dirty="0"/>
              <a:t>Achieving mutual support</a:t>
            </a:r>
          </a:p>
          <a:p>
            <a:pPr lvl="1" eaLnBrk="1" hangingPunct="1">
              <a:lnSpc>
                <a:spcPct val="90000"/>
              </a:lnSpc>
              <a:spcBef>
                <a:spcPts val="1200"/>
              </a:spcBef>
            </a:pPr>
            <a:r>
              <a:rPr lang="en-US" dirty="0"/>
              <a:t>Developing skills related to stress management, coping with triggers, expressing emotions, and problem solving</a:t>
            </a:r>
          </a:p>
          <a:p>
            <a:pPr lvl="1" eaLnBrk="1" hangingPunct="1">
              <a:lnSpc>
                <a:spcPct val="90000"/>
              </a:lnSpc>
              <a:spcBef>
                <a:spcPts val="1200"/>
              </a:spcBef>
            </a:pPr>
            <a:r>
              <a:rPr lang="en-US" dirty="0"/>
              <a:t>Becoming knowledgeable about available community resources</a:t>
            </a:r>
          </a:p>
          <a:p>
            <a:pPr lvl="1" eaLnBrk="1" hangingPunct="1">
              <a:lnSpc>
                <a:spcPct val="90000"/>
              </a:lnSpc>
              <a:spcBef>
                <a:spcPts val="1200"/>
              </a:spcBef>
            </a:pPr>
            <a:r>
              <a:rPr lang="en-US" dirty="0"/>
              <a:t>Developing and implementing personal and group goals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p:txBody>
          <a:bodyPr/>
          <a:lstStyle/>
          <a:p>
            <a:pPr eaLnBrk="1" hangingPunct="1"/>
            <a:r>
              <a:rPr lang="en-US" dirty="0"/>
              <a:t>Groups (cont.)</a:t>
            </a:r>
          </a:p>
        </p:txBody>
      </p:sp>
      <p:sp>
        <p:nvSpPr>
          <p:cNvPr id="49156" name="Rectangle 3"/>
          <p:cNvSpPr>
            <a:spLocks noGrp="1" noChangeArrowheads="1"/>
          </p:cNvSpPr>
          <p:nvPr>
            <p:ph idx="1"/>
          </p:nvPr>
        </p:nvSpPr>
        <p:spPr>
          <a:xfrm>
            <a:off x="609600" y="1371600"/>
            <a:ext cx="10515600" cy="4724400"/>
          </a:xfrm>
        </p:spPr>
        <p:txBody>
          <a:bodyPr>
            <a:normAutofit fontScale="92500" lnSpcReduction="10000"/>
          </a:bodyPr>
          <a:lstStyle/>
          <a:p>
            <a:pPr marL="0" indent="0" eaLnBrk="1" hangingPunct="1">
              <a:buNone/>
            </a:pPr>
            <a:r>
              <a:rPr lang="en-US" sz="3000" dirty="0"/>
              <a:t>Factors that affect the group process:</a:t>
            </a:r>
          </a:p>
          <a:p>
            <a:pPr lvl="1" eaLnBrk="1" hangingPunct="1">
              <a:spcBef>
                <a:spcPts val="1200"/>
              </a:spcBef>
            </a:pPr>
            <a:r>
              <a:rPr lang="en-US" sz="3000" dirty="0"/>
              <a:t>Co-facilitation of the group</a:t>
            </a:r>
          </a:p>
          <a:p>
            <a:pPr lvl="1" eaLnBrk="1" hangingPunct="1">
              <a:spcBef>
                <a:spcPts val="1200"/>
              </a:spcBef>
            </a:pPr>
            <a:r>
              <a:rPr lang="en-US" sz="3000" dirty="0"/>
              <a:t>Knowledge and skills of group leaders</a:t>
            </a:r>
          </a:p>
          <a:p>
            <a:pPr lvl="1" eaLnBrk="1" hangingPunct="1">
              <a:spcBef>
                <a:spcPts val="1200"/>
              </a:spcBef>
            </a:pPr>
            <a:r>
              <a:rPr lang="en-US" sz="3000" dirty="0"/>
              <a:t>Group leaders’ awareness of their own values and beliefs and how these affect the group</a:t>
            </a:r>
          </a:p>
          <a:p>
            <a:pPr lvl="1" eaLnBrk="1" hangingPunct="1">
              <a:spcBef>
                <a:spcPts val="1200"/>
              </a:spcBef>
            </a:pPr>
            <a:r>
              <a:rPr lang="en-US" sz="3000" dirty="0"/>
              <a:t>Respect for confidentiality</a:t>
            </a:r>
          </a:p>
          <a:p>
            <a:pPr lvl="1" eaLnBrk="1" hangingPunct="1">
              <a:spcBef>
                <a:spcPts val="1200"/>
              </a:spcBef>
            </a:pPr>
            <a:r>
              <a:rPr lang="en-US" sz="3000" dirty="0"/>
              <a:t>Utilization of evaluation (formal and informal) by leaders of the group</a:t>
            </a:r>
          </a:p>
          <a:p>
            <a:pPr marL="0" indent="0" eaLnBrk="1" hangingPunct="1">
              <a:spcBef>
                <a:spcPct val="200000"/>
              </a:spcBef>
              <a:buNone/>
            </a:pPr>
            <a:endParaRPr lang="en-US" sz="1200" dirty="0"/>
          </a:p>
          <a:p>
            <a:pPr marL="0" indent="0" eaLnBrk="1" hangingPunct="1">
              <a:spcBef>
                <a:spcPct val="200000"/>
              </a:spcBef>
              <a:buNone/>
            </a:pPr>
            <a:r>
              <a:rPr lang="en-US" sz="1200" dirty="0"/>
              <a:t>Thomas, R. V., &amp; Pender, D. A. (2008). Association for Specialists in Group Work: Best practice guidelines 2007 revisions. </a:t>
            </a:r>
            <a:r>
              <a:rPr lang="en-US" sz="1200" i="1" dirty="0"/>
              <a:t>The Journal for Specialists in Group Work, </a:t>
            </a:r>
            <a:r>
              <a:rPr lang="en-US" sz="1200" dirty="0"/>
              <a:t>33(2), 111–117. </a:t>
            </a:r>
            <a:r>
              <a:rPr lang="en-US" sz="1200" dirty="0">
                <a:hlinkClick r:id="rId3" tooltip="8 Page PDF titled Association for Specialists in Group Work: Best Practice Guidelines 2007 Revisions at files u s r dot com"/>
              </a:rPr>
              <a:t>https://c3c51c6c-8c32-4f6a-9af6-0d715ac3a752.filesusr.com/ugd/513c96_93df348d51134a08b789df5374b6dfb7.pdf</a:t>
            </a:r>
            <a:r>
              <a:rPr lang="en-US" sz="1200" dirty="0"/>
              <a:t>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p:txBody>
          <a:bodyPr/>
          <a:lstStyle/>
          <a:p>
            <a:pPr eaLnBrk="1" hangingPunct="1"/>
            <a:r>
              <a:rPr lang="en-US" dirty="0"/>
              <a:t>Groups (cont.)</a:t>
            </a:r>
          </a:p>
        </p:txBody>
      </p:sp>
      <p:sp>
        <p:nvSpPr>
          <p:cNvPr id="50180" name="Rectangle 3"/>
          <p:cNvSpPr>
            <a:spLocks noGrp="1" noChangeArrowheads="1"/>
          </p:cNvSpPr>
          <p:nvPr>
            <p:ph idx="1"/>
          </p:nvPr>
        </p:nvSpPr>
        <p:spPr/>
        <p:txBody>
          <a:bodyPr/>
          <a:lstStyle/>
          <a:p>
            <a:pPr marL="0" indent="0" eaLnBrk="1" hangingPunct="1">
              <a:spcBef>
                <a:spcPts val="1200"/>
              </a:spcBef>
              <a:buNone/>
            </a:pPr>
            <a:r>
              <a:rPr lang="en-US" dirty="0"/>
              <a:t>Group crisis counseling skills:</a:t>
            </a:r>
          </a:p>
          <a:p>
            <a:pPr lvl="1" eaLnBrk="1" hangingPunct="1">
              <a:spcBef>
                <a:spcPts val="1200"/>
              </a:spcBef>
            </a:pPr>
            <a:r>
              <a:rPr lang="en-US" dirty="0"/>
              <a:t>Promoting safety and comfort</a:t>
            </a:r>
          </a:p>
          <a:p>
            <a:pPr lvl="1" eaLnBrk="1" hangingPunct="1">
              <a:spcBef>
                <a:spcPts val="1200"/>
              </a:spcBef>
            </a:pPr>
            <a:r>
              <a:rPr lang="en-US" dirty="0"/>
              <a:t>Listening</a:t>
            </a:r>
          </a:p>
          <a:p>
            <a:pPr lvl="1" eaLnBrk="1" hangingPunct="1">
              <a:spcBef>
                <a:spcPts val="1200"/>
              </a:spcBef>
            </a:pPr>
            <a:r>
              <a:rPr lang="en-US" dirty="0"/>
              <a:t>Modeling effective communication skills</a:t>
            </a:r>
          </a:p>
          <a:p>
            <a:pPr lvl="1" eaLnBrk="1" hangingPunct="1">
              <a:spcBef>
                <a:spcPts val="1200"/>
              </a:spcBef>
            </a:pPr>
            <a:r>
              <a:rPr lang="en-US" dirty="0"/>
              <a:t>Facilitating group interaction</a:t>
            </a:r>
          </a:p>
          <a:p>
            <a:pPr lvl="1" eaLnBrk="1" hangingPunct="1">
              <a:spcBef>
                <a:spcPts val="1200"/>
              </a:spcBef>
            </a:pPr>
            <a:r>
              <a:rPr lang="en-US" dirty="0"/>
              <a:t>Facilitating the group process</a:t>
            </a:r>
          </a:p>
          <a:p>
            <a:pPr lvl="1" eaLnBrk="1" hangingPunct="1">
              <a:spcBef>
                <a:spcPts val="1200"/>
              </a:spcBef>
            </a:pPr>
            <a:r>
              <a:rPr lang="en-US" dirty="0"/>
              <a:t>Dealing with difficult group members and situations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2"/>
          <p:cNvSpPr>
            <a:spLocks noGrp="1" noChangeArrowheads="1"/>
          </p:cNvSpPr>
          <p:nvPr>
            <p:ph type="title"/>
          </p:nvPr>
        </p:nvSpPr>
        <p:spPr/>
        <p:txBody>
          <a:bodyPr/>
          <a:lstStyle/>
          <a:p>
            <a:pPr eaLnBrk="1" hangingPunct="1"/>
            <a:r>
              <a:rPr lang="en-US" dirty="0"/>
              <a:t>Groups (cont.)</a:t>
            </a:r>
          </a:p>
        </p:txBody>
      </p:sp>
      <p:sp>
        <p:nvSpPr>
          <p:cNvPr id="51204" name="Rectangle 3"/>
          <p:cNvSpPr>
            <a:spLocks noGrp="1" noChangeArrowheads="1"/>
          </p:cNvSpPr>
          <p:nvPr>
            <p:ph idx="1"/>
          </p:nvPr>
        </p:nvSpPr>
        <p:spPr/>
        <p:txBody>
          <a:bodyPr>
            <a:normAutofit lnSpcReduction="10000"/>
          </a:bodyPr>
          <a:lstStyle/>
          <a:p>
            <a:pPr marL="0" indent="0" eaLnBrk="1" hangingPunct="1">
              <a:buNone/>
            </a:pPr>
            <a:r>
              <a:rPr lang="en-US" dirty="0"/>
              <a:t>Group crisis counseling skills:</a:t>
            </a:r>
          </a:p>
          <a:p>
            <a:pPr lvl="1" eaLnBrk="1" hangingPunct="1">
              <a:spcBef>
                <a:spcPts val="1200"/>
              </a:spcBef>
            </a:pPr>
            <a:r>
              <a:rPr lang="en-US" dirty="0"/>
              <a:t>Handling difficult subject matter</a:t>
            </a:r>
          </a:p>
          <a:p>
            <a:pPr lvl="1" eaLnBrk="1" hangingPunct="1">
              <a:spcBef>
                <a:spcPts val="1200"/>
              </a:spcBef>
            </a:pPr>
            <a:r>
              <a:rPr lang="en-US" dirty="0"/>
              <a:t>Identifying and interpreting shared reactions and experiences</a:t>
            </a:r>
            <a:endParaRPr lang="en-US" sz="2200" dirty="0"/>
          </a:p>
          <a:p>
            <a:pPr lvl="1" eaLnBrk="1" hangingPunct="1">
              <a:spcBef>
                <a:spcPts val="1200"/>
              </a:spcBef>
            </a:pPr>
            <a:r>
              <a:rPr lang="en-US" dirty="0"/>
              <a:t>Assessing and responding to group needs</a:t>
            </a:r>
          </a:p>
          <a:p>
            <a:pPr lvl="1" eaLnBrk="1" hangingPunct="1">
              <a:spcBef>
                <a:spcPts val="1200"/>
              </a:spcBef>
            </a:pPr>
            <a:r>
              <a:rPr lang="en-US" dirty="0"/>
              <a:t>Educating members about common reactions, stress management, and effective coping skills</a:t>
            </a:r>
          </a:p>
          <a:p>
            <a:pPr lvl="1" eaLnBrk="1" hangingPunct="1">
              <a:spcBef>
                <a:spcPts val="1200"/>
              </a:spcBef>
            </a:pPr>
            <a:r>
              <a:rPr lang="en-US" dirty="0"/>
              <a:t>Identifying and responding to other educational needs</a:t>
            </a:r>
          </a:p>
          <a:p>
            <a:pPr lvl="1" eaLnBrk="1" hangingPunct="1">
              <a:spcBef>
                <a:spcPts val="1200"/>
              </a:spcBef>
            </a:pPr>
            <a:r>
              <a:rPr lang="en-US" dirty="0"/>
              <a:t>Facilitating group cohesiveness</a:t>
            </a:r>
            <a:endParaRPr lang="en-US" sz="22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ChangeArrowheads="1"/>
          </p:cNvSpPr>
          <p:nvPr>
            <p:ph type="title"/>
          </p:nvPr>
        </p:nvSpPr>
        <p:spPr/>
        <p:txBody>
          <a:bodyPr/>
          <a:lstStyle/>
          <a:p>
            <a:pPr eaLnBrk="1" hangingPunct="1"/>
            <a:r>
              <a:rPr lang="en-US" dirty="0"/>
              <a:t>Groups (cont.)</a:t>
            </a:r>
          </a:p>
        </p:txBody>
      </p:sp>
      <p:sp>
        <p:nvSpPr>
          <p:cNvPr id="52228" name="Rectangle 3"/>
          <p:cNvSpPr>
            <a:spLocks noGrp="1" noChangeArrowheads="1"/>
          </p:cNvSpPr>
          <p:nvPr>
            <p:ph idx="1"/>
          </p:nvPr>
        </p:nvSpPr>
        <p:spPr/>
        <p:txBody>
          <a:bodyPr>
            <a:normAutofit lnSpcReduction="10000"/>
          </a:bodyPr>
          <a:lstStyle/>
          <a:p>
            <a:pPr marL="0" indent="0" eaLnBrk="1" hangingPunct="1">
              <a:buNone/>
            </a:pPr>
            <a:r>
              <a:rPr lang="en-US" dirty="0"/>
              <a:t>Preparation for practice:</a:t>
            </a:r>
          </a:p>
          <a:p>
            <a:pPr lvl="1" eaLnBrk="1" hangingPunct="1">
              <a:spcBef>
                <a:spcPts val="1200"/>
              </a:spcBef>
            </a:pPr>
            <a:r>
              <a:rPr lang="en-US" dirty="0"/>
              <a:t>Think about survivors you have worked with individually or in groups.</a:t>
            </a:r>
          </a:p>
          <a:p>
            <a:pPr lvl="1" eaLnBrk="1" hangingPunct="1">
              <a:spcBef>
                <a:spcPts val="1200"/>
              </a:spcBef>
            </a:pPr>
            <a:r>
              <a:rPr lang="en-US" dirty="0"/>
              <a:t>Based on your experience, write a description of a fictional survivor whose role you’ll play in the group. Please be careful to maintain confidentiality of actual survivors.</a:t>
            </a:r>
          </a:p>
          <a:p>
            <a:pPr lvl="1" eaLnBrk="1" hangingPunct="1">
              <a:spcBef>
                <a:spcPts val="1200"/>
              </a:spcBef>
            </a:pPr>
            <a:r>
              <a:rPr lang="en-US" dirty="0"/>
              <a:t>This survivor role should fit in with the type of group that has been selected.</a:t>
            </a:r>
          </a:p>
          <a:p>
            <a:pPr marL="114300" lvl="1" indent="0" eaLnBrk="1" hangingPunct="1">
              <a:buNone/>
            </a:pPr>
            <a:endParaRPr lang="en-US" sz="2200" dirty="0"/>
          </a:p>
          <a:p>
            <a:pPr marL="114300" lvl="1" indent="0" eaLnBrk="1" hangingPunct="1">
              <a:buNone/>
            </a:pPr>
            <a:r>
              <a:rPr lang="en-US" sz="2200" dirty="0"/>
              <a:t>The Participant Workbook (page 21) includes space where you can make notes on the survivor role you’re developing.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p:txBody>
          <a:bodyPr/>
          <a:lstStyle/>
          <a:p>
            <a:pPr eaLnBrk="1" hangingPunct="1"/>
            <a:r>
              <a:rPr lang="en-US" dirty="0"/>
              <a:t>Groups (cont.)</a:t>
            </a:r>
          </a:p>
        </p:txBody>
      </p:sp>
      <p:sp>
        <p:nvSpPr>
          <p:cNvPr id="53252" name="Rectangle 3"/>
          <p:cNvSpPr>
            <a:spLocks noGrp="1" noChangeArrowheads="1"/>
          </p:cNvSpPr>
          <p:nvPr>
            <p:ph idx="1"/>
          </p:nvPr>
        </p:nvSpPr>
        <p:spPr/>
        <p:txBody>
          <a:bodyPr/>
          <a:lstStyle/>
          <a:p>
            <a:pPr marL="0" indent="0" algn="ctr" eaLnBrk="1" hangingPunct="1">
              <a:buNone/>
            </a:pPr>
            <a:r>
              <a:rPr lang="en-US" dirty="0"/>
              <a:t>Group Counseling Demonstration</a:t>
            </a:r>
          </a:p>
        </p:txBody>
      </p:sp>
      <p:pic>
        <p:nvPicPr>
          <p:cNvPr id="5" name="Picture 4" descr="People in a Group counseling session"/>
          <p:cNvPicPr/>
          <p:nvPr/>
        </p:nvPicPr>
        <p:blipFill>
          <a:blip r:embed="rId3" cstate="print">
            <a:extLst>
              <a:ext uri="{28A0092B-C50C-407E-A947-70E740481C1C}">
                <a14:useLocalDpi xmlns:a14="http://schemas.microsoft.com/office/drawing/2010/main" val="0"/>
              </a:ext>
            </a:extLst>
          </a:blip>
          <a:stretch>
            <a:fillRect/>
          </a:stretch>
        </p:blipFill>
        <p:spPr bwMode="auto">
          <a:xfrm>
            <a:off x="2441566" y="2066681"/>
            <a:ext cx="7298862" cy="4105519"/>
          </a:xfrm>
          <a:prstGeom prst="rect">
            <a:avLst/>
          </a:prstGeom>
          <a:noFill/>
          <a:ln>
            <a:solidFill>
              <a:schemeClr val="tx1"/>
            </a:solid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ChangeArrowheads="1"/>
          </p:cNvSpPr>
          <p:nvPr>
            <p:ph type="title"/>
          </p:nvPr>
        </p:nvSpPr>
        <p:spPr/>
        <p:txBody>
          <a:bodyPr/>
          <a:lstStyle/>
          <a:p>
            <a:pPr eaLnBrk="1" hangingPunct="1"/>
            <a:r>
              <a:rPr lang="en-US" dirty="0"/>
              <a:t>CCP Services Discussions</a:t>
            </a:r>
          </a:p>
        </p:txBody>
      </p:sp>
      <p:sp>
        <p:nvSpPr>
          <p:cNvPr id="61444" name="Rectangle 3"/>
          <p:cNvSpPr>
            <a:spLocks noGrp="1" noChangeArrowheads="1"/>
          </p:cNvSpPr>
          <p:nvPr>
            <p:ph idx="1"/>
          </p:nvPr>
        </p:nvSpPr>
        <p:spPr/>
        <p:txBody>
          <a:bodyPr/>
          <a:lstStyle/>
          <a:p>
            <a:pPr marL="0" indent="0" eaLnBrk="1" hangingPunct="1">
              <a:buNone/>
            </a:pPr>
            <a:r>
              <a:rPr lang="en-US" dirty="0"/>
              <a:t>Topics:</a:t>
            </a:r>
          </a:p>
          <a:p>
            <a:pPr lvl="1" eaLnBrk="1" hangingPunct="1"/>
            <a:r>
              <a:rPr lang="en-US" dirty="0"/>
              <a:t>Community Support and Networking</a:t>
            </a:r>
          </a:p>
          <a:p>
            <a:pPr lvl="1" eaLnBrk="1" hangingPunct="1"/>
            <a:r>
              <a:rPr lang="en-US" dirty="0"/>
              <a:t>Public Education and Media Messaging</a:t>
            </a:r>
          </a:p>
          <a:p>
            <a:pPr lvl="1" eaLnBrk="1" hangingPunct="1"/>
            <a:r>
              <a:rPr lang="en-US" dirty="0"/>
              <a:t>Cultural Awareness</a:t>
            </a:r>
          </a:p>
          <a:p>
            <a:pPr marL="0" indent="0" eaLnBrk="1" hangingPunct="1">
              <a:spcBef>
                <a:spcPct val="100000"/>
              </a:spcBef>
              <a:buNone/>
            </a:pPr>
            <a:r>
              <a:rPr lang="en-US" dirty="0"/>
              <a:t>Focus of discussion:</a:t>
            </a:r>
          </a:p>
          <a:p>
            <a:pPr lvl="1" eaLnBrk="1" hangingPunct="1"/>
            <a:r>
              <a:rPr lang="en-US" dirty="0"/>
              <a:t>What are we doing now?</a:t>
            </a:r>
          </a:p>
          <a:p>
            <a:pPr lvl="1" eaLnBrk="1" hangingPunct="1"/>
            <a:r>
              <a:rPr lang="en-US" dirty="0"/>
              <a:t>Where do we go from here?</a:t>
            </a:r>
            <a:endParaRPr lang="en-US" sz="22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2"/>
          <p:cNvSpPr>
            <a:spLocks noGrp="1" noChangeArrowheads="1"/>
          </p:cNvSpPr>
          <p:nvPr>
            <p:ph type="title"/>
          </p:nvPr>
        </p:nvSpPr>
        <p:spPr/>
        <p:txBody>
          <a:bodyPr/>
          <a:lstStyle/>
          <a:p>
            <a:pPr eaLnBrk="1" hangingPunct="1"/>
            <a:r>
              <a:rPr lang="en-US" dirty="0"/>
              <a:t>CCP Services Discussions: Breakout Groups</a:t>
            </a:r>
          </a:p>
        </p:txBody>
      </p:sp>
      <p:sp>
        <p:nvSpPr>
          <p:cNvPr id="62468" name="Rectangle 3"/>
          <p:cNvSpPr>
            <a:spLocks noGrp="1" noChangeArrowheads="1"/>
          </p:cNvSpPr>
          <p:nvPr>
            <p:ph sz="half" idx="1"/>
          </p:nvPr>
        </p:nvSpPr>
        <p:spPr>
          <a:xfrm>
            <a:off x="838200" y="1524000"/>
            <a:ext cx="5181600" cy="4351338"/>
          </a:xfrm>
        </p:spPr>
        <p:txBody>
          <a:bodyPr>
            <a:normAutofit lnSpcReduction="10000"/>
          </a:bodyPr>
          <a:lstStyle/>
          <a:p>
            <a:pPr marL="0" indent="0" eaLnBrk="1" hangingPunct="1">
              <a:buNone/>
            </a:pPr>
            <a:r>
              <a:rPr lang="en-US" sz="2000" b="1" dirty="0"/>
              <a:t>Community Support and Networking</a:t>
            </a:r>
          </a:p>
          <a:p>
            <a:pPr eaLnBrk="1" hangingPunct="1"/>
            <a:r>
              <a:rPr lang="en-US" sz="2000" dirty="0"/>
              <a:t>What is your program doing to provide community support and networking? </a:t>
            </a:r>
          </a:p>
          <a:p>
            <a:pPr eaLnBrk="1" hangingPunct="1"/>
            <a:r>
              <a:rPr lang="en-US" sz="2000" dirty="0"/>
              <a:t>What are the emerging community needs?</a:t>
            </a:r>
          </a:p>
          <a:p>
            <a:pPr eaLnBrk="1" hangingPunct="1"/>
            <a:r>
              <a:rPr lang="en-US" sz="2000" dirty="0"/>
              <a:t>What opportunities for further outreach exist? </a:t>
            </a:r>
          </a:p>
          <a:p>
            <a:pPr marL="0" indent="0" eaLnBrk="1" hangingPunct="1">
              <a:buNone/>
            </a:pPr>
            <a:endParaRPr lang="en-US" sz="2000" dirty="0"/>
          </a:p>
          <a:p>
            <a:pPr marL="0" indent="0" eaLnBrk="1" hangingPunct="1">
              <a:buNone/>
            </a:pPr>
            <a:r>
              <a:rPr lang="en-US" sz="2000" b="1" dirty="0"/>
              <a:t>Public Education and Media Messaging</a:t>
            </a:r>
          </a:p>
          <a:p>
            <a:pPr eaLnBrk="1" hangingPunct="1"/>
            <a:r>
              <a:rPr lang="en-US" sz="2000" dirty="0"/>
              <a:t>What is the program doing in public education and media messaging? 	</a:t>
            </a:r>
          </a:p>
          <a:p>
            <a:pPr eaLnBrk="1" hangingPunct="1"/>
            <a:r>
              <a:rPr lang="en-US" sz="2000" dirty="0"/>
              <a:t>How are needs for public education and media messaging changing over time? </a:t>
            </a:r>
          </a:p>
          <a:p>
            <a:pPr marL="0" indent="0" eaLnBrk="1" hangingPunct="1">
              <a:buNone/>
            </a:pPr>
            <a:endParaRPr lang="en-US" sz="2000" dirty="0"/>
          </a:p>
        </p:txBody>
      </p:sp>
      <p:sp>
        <p:nvSpPr>
          <p:cNvPr id="2" name="Content Placeholder 1">
            <a:extLst>
              <a:ext uri="{FF2B5EF4-FFF2-40B4-BE49-F238E27FC236}">
                <a16:creationId xmlns:a16="http://schemas.microsoft.com/office/drawing/2014/main" id="{9058E04D-993C-4707-8C7F-12F65ACEC1BF}"/>
              </a:ext>
            </a:extLst>
          </p:cNvPr>
          <p:cNvSpPr>
            <a:spLocks noGrp="1"/>
          </p:cNvSpPr>
          <p:nvPr>
            <p:ph sz="half" idx="2"/>
          </p:nvPr>
        </p:nvSpPr>
        <p:spPr>
          <a:xfrm>
            <a:off x="6172200" y="1524000"/>
            <a:ext cx="5181600" cy="4351338"/>
          </a:xfrm>
        </p:spPr>
        <p:txBody>
          <a:bodyPr>
            <a:normAutofit lnSpcReduction="10000"/>
          </a:bodyPr>
          <a:lstStyle/>
          <a:p>
            <a:pPr marL="0" indent="0" eaLnBrk="1" hangingPunct="1">
              <a:buNone/>
            </a:pPr>
            <a:r>
              <a:rPr lang="en-US" sz="2000" b="1" dirty="0"/>
              <a:t>Public Education and Media Messaging (cont.)</a:t>
            </a:r>
          </a:p>
          <a:p>
            <a:pPr eaLnBrk="1" hangingPunct="1"/>
            <a:r>
              <a:rPr lang="en-US" sz="2000" dirty="0"/>
              <a:t>What opportunities exist for extending the reach of your public education activities and media messaging?  </a:t>
            </a:r>
          </a:p>
          <a:p>
            <a:pPr marL="0" indent="0" eaLnBrk="1" hangingPunct="1">
              <a:buNone/>
            </a:pPr>
            <a:endParaRPr lang="en-US" sz="2000" dirty="0"/>
          </a:p>
          <a:p>
            <a:pPr marL="0" indent="0" eaLnBrk="1" hangingPunct="1">
              <a:buNone/>
            </a:pPr>
            <a:r>
              <a:rPr lang="en-US" sz="2000" b="1" dirty="0"/>
              <a:t>Cultural Awareness</a:t>
            </a:r>
          </a:p>
          <a:p>
            <a:pPr eaLnBrk="1" hangingPunct="1"/>
            <a:r>
              <a:rPr lang="en-US" sz="2000" dirty="0"/>
              <a:t>How are your program’s services culturally appropriate?</a:t>
            </a:r>
          </a:p>
          <a:p>
            <a:pPr eaLnBrk="1" hangingPunct="1"/>
            <a:r>
              <a:rPr lang="en-US" sz="2000" dirty="0"/>
              <a:t>What opportunities exist to increase the cultural awareness and appropriateness of the program?</a:t>
            </a:r>
          </a:p>
          <a:p>
            <a:pPr marL="0" indent="0">
              <a:buNone/>
            </a:pPr>
            <a:endParaRPr lang="en-US" sz="20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p:txBody>
          <a:bodyPr/>
          <a:lstStyle/>
          <a:p>
            <a:pPr eaLnBrk="1" hangingPunct="1"/>
            <a:r>
              <a:rPr lang="en-US" dirty="0">
                <a:solidFill>
                  <a:schemeClr val="bg1"/>
                </a:solidFill>
              </a:rPr>
              <a:t>Public Education</a:t>
            </a:r>
          </a:p>
        </p:txBody>
      </p:sp>
      <p:sp>
        <p:nvSpPr>
          <p:cNvPr id="34820" name="Rectangle 3"/>
          <p:cNvSpPr>
            <a:spLocks noGrp="1" noChangeArrowheads="1"/>
          </p:cNvSpPr>
          <p:nvPr>
            <p:ph idx="1"/>
          </p:nvPr>
        </p:nvSpPr>
        <p:spPr/>
        <p:txBody>
          <a:bodyPr/>
          <a:lstStyle/>
          <a:p>
            <a:pPr marL="0" indent="0" eaLnBrk="1" hangingPunct="1">
              <a:buNone/>
              <a:tabLst>
                <a:tab pos="1028700" algn="l"/>
              </a:tabLst>
            </a:pPr>
            <a:r>
              <a:rPr lang="en-US" sz="2800" dirty="0"/>
              <a:t>Effective presentations require that you:</a:t>
            </a:r>
          </a:p>
          <a:p>
            <a:pPr lvl="1" eaLnBrk="1" hangingPunct="1">
              <a:buFontTx/>
              <a:buChar char="•"/>
              <a:tabLst>
                <a:tab pos="1028700" algn="l"/>
              </a:tabLst>
            </a:pPr>
            <a:r>
              <a:rPr lang="en-US" sz="2500" dirty="0"/>
              <a:t>Know your audience</a:t>
            </a:r>
          </a:p>
          <a:p>
            <a:pPr lvl="1" eaLnBrk="1" hangingPunct="1">
              <a:buFontTx/>
              <a:buChar char="•"/>
              <a:tabLst>
                <a:tab pos="1028700" algn="l"/>
              </a:tabLst>
            </a:pPr>
            <a:r>
              <a:rPr lang="en-US" sz="2500" dirty="0"/>
              <a:t>Plan your presentation</a:t>
            </a:r>
          </a:p>
          <a:p>
            <a:pPr lvl="1" eaLnBrk="1" hangingPunct="1">
              <a:buFontTx/>
              <a:buChar char="•"/>
              <a:tabLst>
                <a:tab pos="1028700" algn="l"/>
              </a:tabLst>
            </a:pPr>
            <a:r>
              <a:rPr lang="en-US" sz="2500" dirty="0"/>
              <a:t>Deliver an effective message</a:t>
            </a:r>
          </a:p>
        </p:txBody>
      </p:sp>
      <p:pic>
        <p:nvPicPr>
          <p:cNvPr id="5" name="Picture 4" descr="Light bulb illuminating the words Best Practice"/>
          <p:cNvPicPr/>
          <p:nvPr/>
        </p:nvPicPr>
        <p:blipFill>
          <a:blip r:embed="rId3" cstate="print">
            <a:extLst>
              <a:ext uri="{28A0092B-C50C-407E-A947-70E740481C1C}">
                <a14:useLocalDpi xmlns:a14="http://schemas.microsoft.com/office/drawing/2010/main" val="0"/>
              </a:ext>
            </a:extLst>
          </a:blip>
          <a:stretch>
            <a:fillRect/>
          </a:stretch>
        </p:blipFill>
        <p:spPr bwMode="auto">
          <a:xfrm>
            <a:off x="2121539" y="3733800"/>
            <a:ext cx="7948921" cy="2207593"/>
          </a:xfrm>
          <a:prstGeom prst="rect">
            <a:avLst/>
          </a:prstGeom>
          <a:noFill/>
          <a:ln>
            <a:noFill/>
          </a:ln>
        </p:spPr>
      </p:pic>
    </p:spTree>
    <p:extLst>
      <p:ext uri="{BB962C8B-B14F-4D97-AF65-F5344CB8AC3E}">
        <p14:creationId xmlns:p14="http://schemas.microsoft.com/office/powerpoint/2010/main" val="7440709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a:lstStyle/>
          <a:p>
            <a:pPr eaLnBrk="1" hangingPunct="1"/>
            <a:r>
              <a:rPr lang="en-US" dirty="0">
                <a:solidFill>
                  <a:schemeClr val="bg1"/>
                </a:solidFill>
              </a:rPr>
              <a:t>Public Education (cont.)</a:t>
            </a:r>
          </a:p>
        </p:txBody>
      </p:sp>
      <p:sp>
        <p:nvSpPr>
          <p:cNvPr id="35844" name="Rectangle 3"/>
          <p:cNvSpPr>
            <a:spLocks noGrp="1" noChangeArrowheads="1"/>
          </p:cNvSpPr>
          <p:nvPr>
            <p:ph idx="1"/>
          </p:nvPr>
        </p:nvSpPr>
        <p:spPr/>
        <p:txBody>
          <a:bodyPr/>
          <a:lstStyle/>
          <a:p>
            <a:pPr eaLnBrk="1" hangingPunct="1">
              <a:tabLst>
                <a:tab pos="1028700" algn="l"/>
              </a:tabLst>
            </a:pPr>
            <a:r>
              <a:rPr lang="en-US" dirty="0"/>
              <a:t>Know your audience:</a:t>
            </a:r>
          </a:p>
          <a:p>
            <a:pPr lvl="1" eaLnBrk="1" hangingPunct="1">
              <a:buClr>
                <a:srgbClr val="000066"/>
              </a:buClr>
              <a:buFont typeface="Wingdings" panose="05000000000000000000" pitchFamily="2" charset="2"/>
              <a:buChar char="§"/>
              <a:tabLst>
                <a:tab pos="1028700" algn="l"/>
              </a:tabLst>
            </a:pPr>
            <a:r>
              <a:rPr lang="en-US" dirty="0"/>
              <a:t>General information:</a:t>
            </a:r>
          </a:p>
          <a:p>
            <a:pPr marL="1028700" lvl="2" indent="-228600" eaLnBrk="1" hangingPunct="1">
              <a:tabLst>
                <a:tab pos="1028700" algn="l"/>
              </a:tabLst>
            </a:pPr>
            <a:r>
              <a:rPr lang="en-US" dirty="0"/>
              <a:t>Age, gender, education level, economic status, ethnic makeup</a:t>
            </a:r>
          </a:p>
          <a:p>
            <a:pPr lvl="1" eaLnBrk="1" hangingPunct="1">
              <a:buClr>
                <a:srgbClr val="000066"/>
              </a:buClr>
              <a:buFont typeface="Wingdings" panose="05000000000000000000" pitchFamily="2" charset="2"/>
              <a:buChar char="§"/>
              <a:tabLst>
                <a:tab pos="1028700" algn="l"/>
              </a:tabLst>
            </a:pPr>
            <a:r>
              <a:rPr lang="en-US" dirty="0"/>
              <a:t>Their interests and needs:</a:t>
            </a:r>
          </a:p>
          <a:p>
            <a:pPr marL="1028700" lvl="2" indent="-228600" eaLnBrk="1" hangingPunct="1">
              <a:tabLst>
                <a:tab pos="1028700" algn="l"/>
              </a:tabLst>
            </a:pPr>
            <a:r>
              <a:rPr lang="en-US" dirty="0"/>
              <a:t>Knowledge of subject</a:t>
            </a:r>
          </a:p>
          <a:p>
            <a:pPr marL="1028700" lvl="2" indent="-228600" eaLnBrk="1" hangingPunct="1">
              <a:tabLst>
                <a:tab pos="1028700" algn="l"/>
              </a:tabLst>
            </a:pPr>
            <a:r>
              <a:rPr lang="en-US" dirty="0"/>
              <a:t>Attitude toward subject</a:t>
            </a:r>
          </a:p>
          <a:p>
            <a:pPr marL="1028700" lvl="2" indent="-228600" eaLnBrk="1" hangingPunct="1">
              <a:tabLst>
                <a:tab pos="1028700" algn="l"/>
              </a:tabLst>
            </a:pPr>
            <a:r>
              <a:rPr lang="en-US" dirty="0"/>
              <a:t>What they want to know  </a:t>
            </a:r>
          </a:p>
          <a:p>
            <a:pPr marL="1028700" lvl="2" indent="-228600" eaLnBrk="1" hangingPunct="1">
              <a:tabLst>
                <a:tab pos="1028700" algn="l"/>
              </a:tabLst>
            </a:pPr>
            <a:r>
              <a:rPr lang="en-US" dirty="0"/>
              <a:t>What they care about</a:t>
            </a:r>
          </a:p>
        </p:txBody>
      </p:sp>
    </p:spTree>
    <p:extLst>
      <p:ext uri="{BB962C8B-B14F-4D97-AF65-F5344CB8AC3E}">
        <p14:creationId xmlns:p14="http://schemas.microsoft.com/office/powerpoint/2010/main" val="10133948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p:txBody>
          <a:bodyPr/>
          <a:lstStyle/>
          <a:p>
            <a:pPr eaLnBrk="1" hangingPunct="1"/>
            <a:r>
              <a:rPr lang="en-US" dirty="0">
                <a:solidFill>
                  <a:schemeClr val="bg1"/>
                </a:solidFill>
              </a:rPr>
              <a:t>Public Education (cont.)</a:t>
            </a:r>
          </a:p>
        </p:txBody>
      </p:sp>
      <p:sp>
        <p:nvSpPr>
          <p:cNvPr id="36868" name="Rectangle 3"/>
          <p:cNvSpPr>
            <a:spLocks noGrp="1" noChangeArrowheads="1"/>
          </p:cNvSpPr>
          <p:nvPr>
            <p:ph idx="1"/>
          </p:nvPr>
        </p:nvSpPr>
        <p:spPr/>
        <p:txBody>
          <a:bodyPr/>
          <a:lstStyle/>
          <a:p>
            <a:pPr eaLnBrk="1" hangingPunct="1">
              <a:tabLst>
                <a:tab pos="1028700" algn="l"/>
              </a:tabLst>
            </a:pPr>
            <a:r>
              <a:rPr lang="en-US" sz="2800" dirty="0"/>
              <a:t>Plan your presentation:</a:t>
            </a:r>
          </a:p>
          <a:p>
            <a:pPr lvl="1" eaLnBrk="1" hangingPunct="1">
              <a:buClr>
                <a:srgbClr val="000066"/>
              </a:buClr>
              <a:buFont typeface="Wingdings" panose="05000000000000000000" pitchFamily="2" charset="2"/>
              <a:buChar char="§"/>
              <a:tabLst>
                <a:tab pos="1028700" algn="l"/>
              </a:tabLst>
            </a:pPr>
            <a:r>
              <a:rPr lang="en-US" sz="2500" dirty="0"/>
              <a:t>Determine your key message.</a:t>
            </a:r>
          </a:p>
          <a:p>
            <a:pPr lvl="1" eaLnBrk="1" hangingPunct="1">
              <a:buClr>
                <a:srgbClr val="000066"/>
              </a:buClr>
              <a:buFont typeface="Wingdings" panose="05000000000000000000" pitchFamily="2" charset="2"/>
              <a:buChar char="§"/>
              <a:tabLst>
                <a:tab pos="1028700" algn="l"/>
              </a:tabLst>
            </a:pPr>
            <a:r>
              <a:rPr lang="en-US" sz="2500" dirty="0"/>
              <a:t>Decide on the top three points of your message.</a:t>
            </a:r>
          </a:p>
          <a:p>
            <a:pPr lvl="1" eaLnBrk="1" hangingPunct="1">
              <a:buClr>
                <a:srgbClr val="000066"/>
              </a:buClr>
              <a:buFont typeface="Wingdings" panose="05000000000000000000" pitchFamily="2" charset="2"/>
              <a:buChar char="§"/>
              <a:tabLst>
                <a:tab pos="1028700" algn="l"/>
              </a:tabLst>
            </a:pPr>
            <a:r>
              <a:rPr lang="en-US" sz="2500" dirty="0"/>
              <a:t>Identify supporting facts, examples, and stories.</a:t>
            </a:r>
          </a:p>
          <a:p>
            <a:pPr lvl="1" eaLnBrk="1" hangingPunct="1">
              <a:buClr>
                <a:srgbClr val="000066"/>
              </a:buClr>
              <a:buFont typeface="Wingdings" panose="05000000000000000000" pitchFamily="2" charset="2"/>
              <a:buChar char="§"/>
              <a:tabLst>
                <a:tab pos="1028700" algn="l"/>
              </a:tabLst>
            </a:pPr>
            <a:r>
              <a:rPr lang="en-US" sz="2500" dirty="0"/>
              <a:t>Craft a strong opening and closing statement.</a:t>
            </a:r>
          </a:p>
          <a:p>
            <a:pPr lvl="1" eaLnBrk="1" hangingPunct="1">
              <a:buClr>
                <a:srgbClr val="000066"/>
              </a:buClr>
              <a:buFont typeface="Wingdings" panose="05000000000000000000" pitchFamily="2" charset="2"/>
              <a:buChar char="§"/>
              <a:tabLst>
                <a:tab pos="1028700" algn="l"/>
              </a:tabLst>
            </a:pPr>
            <a:r>
              <a:rPr lang="en-US" sz="2500" dirty="0"/>
              <a:t>Develop supporting</a:t>
            </a:r>
            <a:r>
              <a:rPr lang="en-US" dirty="0"/>
              <a:t> </a:t>
            </a:r>
            <a:r>
              <a:rPr lang="en-US" sz="2500" dirty="0"/>
              <a:t>materials</a:t>
            </a:r>
            <a:r>
              <a:rPr lang="en-US" sz="2500" dirty="0">
                <a:cs typeface="Arial" charset="0"/>
              </a:rPr>
              <a:t>—</a:t>
            </a:r>
            <a:r>
              <a:rPr lang="en-US" sz="2500" dirty="0"/>
              <a:t>visual aids, handouts, etc.</a:t>
            </a:r>
          </a:p>
        </p:txBody>
      </p:sp>
    </p:spTree>
    <p:extLst>
      <p:ext uri="{BB962C8B-B14F-4D97-AF65-F5344CB8AC3E}">
        <p14:creationId xmlns:p14="http://schemas.microsoft.com/office/powerpoint/2010/main" val="5042422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p:txBody>
          <a:bodyPr/>
          <a:lstStyle/>
          <a:p>
            <a:pPr eaLnBrk="1" hangingPunct="1"/>
            <a:r>
              <a:rPr lang="en-US" dirty="0">
                <a:solidFill>
                  <a:schemeClr val="bg1"/>
                </a:solidFill>
              </a:rPr>
              <a:t>Public Education (cont.)</a:t>
            </a:r>
          </a:p>
        </p:txBody>
      </p:sp>
      <p:sp>
        <p:nvSpPr>
          <p:cNvPr id="37892" name="Rectangle 3"/>
          <p:cNvSpPr>
            <a:spLocks noGrp="1" noChangeArrowheads="1"/>
          </p:cNvSpPr>
          <p:nvPr>
            <p:ph idx="1"/>
          </p:nvPr>
        </p:nvSpPr>
        <p:spPr/>
        <p:txBody>
          <a:bodyPr/>
          <a:lstStyle/>
          <a:p>
            <a:pPr eaLnBrk="1" hangingPunct="1">
              <a:tabLst>
                <a:tab pos="1028700" algn="l"/>
              </a:tabLst>
            </a:pPr>
            <a:r>
              <a:rPr lang="en-US" dirty="0"/>
              <a:t>Deliver an effective message:</a:t>
            </a:r>
          </a:p>
          <a:p>
            <a:pPr lvl="1" eaLnBrk="1" hangingPunct="1">
              <a:buClr>
                <a:srgbClr val="000066"/>
              </a:buClr>
              <a:buFont typeface="Wingdings" panose="05000000000000000000" pitchFamily="2" charset="2"/>
              <a:buChar char="§"/>
              <a:tabLst>
                <a:tab pos="1028700" algn="l"/>
              </a:tabLst>
            </a:pPr>
            <a:r>
              <a:rPr lang="en-US" dirty="0"/>
              <a:t>Voice tone and speaking style:</a:t>
            </a:r>
          </a:p>
          <a:p>
            <a:pPr marL="1028700" lvl="2" indent="-228600" eaLnBrk="1" hangingPunct="1">
              <a:tabLst>
                <a:tab pos="1028700" algn="l"/>
              </a:tabLst>
            </a:pPr>
            <a:r>
              <a:rPr lang="en-US" dirty="0"/>
              <a:t>Speak loudly and clearly—use your voice for emphasis.</a:t>
            </a:r>
          </a:p>
          <a:p>
            <a:pPr marL="1028700" lvl="2" indent="-228600" eaLnBrk="1" hangingPunct="1">
              <a:tabLst>
                <a:tab pos="1028700" algn="l"/>
              </a:tabLst>
            </a:pPr>
            <a:r>
              <a:rPr lang="en-US" dirty="0"/>
              <a:t>Avoid talking in a monotone.</a:t>
            </a:r>
          </a:p>
          <a:p>
            <a:pPr lvl="1" eaLnBrk="1" hangingPunct="1">
              <a:buClr>
                <a:srgbClr val="000066"/>
              </a:buClr>
              <a:buFont typeface="Wingdings" panose="05000000000000000000" pitchFamily="2" charset="2"/>
              <a:buChar char="§"/>
              <a:tabLst>
                <a:tab pos="1028700" algn="l"/>
              </a:tabLst>
            </a:pPr>
            <a:r>
              <a:rPr lang="en-US" dirty="0"/>
              <a:t>Body language:</a:t>
            </a:r>
          </a:p>
          <a:p>
            <a:pPr marL="1028700" lvl="2" indent="-228600" eaLnBrk="1" hangingPunct="1">
              <a:tabLst>
                <a:tab pos="1028700" algn="l"/>
              </a:tabLst>
            </a:pPr>
            <a:r>
              <a:rPr lang="en-US" dirty="0"/>
              <a:t>Gestures</a:t>
            </a:r>
            <a:r>
              <a:rPr lang="en-US" dirty="0">
                <a:cs typeface="Arial" charset="0"/>
              </a:rPr>
              <a:t>—</a:t>
            </a:r>
            <a:r>
              <a:rPr lang="en-US" dirty="0"/>
              <a:t>maintain an open body posture.</a:t>
            </a:r>
          </a:p>
          <a:p>
            <a:pPr marL="1028700" lvl="2" indent="-228600" eaLnBrk="1" hangingPunct="1">
              <a:tabLst>
                <a:tab pos="1028700" algn="l"/>
              </a:tabLst>
            </a:pPr>
            <a:r>
              <a:rPr lang="en-US" dirty="0"/>
              <a:t>Facial expressions</a:t>
            </a:r>
            <a:r>
              <a:rPr lang="en-US" dirty="0">
                <a:cs typeface="Arial" charset="0"/>
              </a:rPr>
              <a:t>—these should be </a:t>
            </a:r>
            <a:r>
              <a:rPr lang="en-US" dirty="0"/>
              <a:t>appropriate to content.</a:t>
            </a:r>
          </a:p>
          <a:p>
            <a:pPr marL="1028700" lvl="2" indent="-228600" eaLnBrk="1" hangingPunct="1">
              <a:tabLst>
                <a:tab pos="1028700" algn="l"/>
              </a:tabLst>
            </a:pPr>
            <a:r>
              <a:rPr lang="en-US" dirty="0"/>
              <a:t>Eye contact</a:t>
            </a:r>
            <a:r>
              <a:rPr lang="en-US" dirty="0">
                <a:cs typeface="Arial" charset="0"/>
              </a:rPr>
              <a:t>—</a:t>
            </a:r>
            <a:r>
              <a:rPr lang="en-US" dirty="0"/>
              <a:t>look for an “ally” in the group.</a:t>
            </a:r>
          </a:p>
        </p:txBody>
      </p:sp>
    </p:spTree>
    <p:extLst>
      <p:ext uri="{BB962C8B-B14F-4D97-AF65-F5344CB8AC3E}">
        <p14:creationId xmlns:p14="http://schemas.microsoft.com/office/powerpoint/2010/main" val="29609226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p:txBody>
          <a:bodyPr/>
          <a:lstStyle/>
          <a:p>
            <a:pPr eaLnBrk="1" hangingPunct="1"/>
            <a:r>
              <a:rPr lang="en-US" dirty="0">
                <a:solidFill>
                  <a:schemeClr val="bg1"/>
                </a:solidFill>
              </a:rPr>
              <a:t>Public Education (cont.)</a:t>
            </a:r>
          </a:p>
        </p:txBody>
      </p:sp>
      <p:sp>
        <p:nvSpPr>
          <p:cNvPr id="33796" name="Rectangle 3"/>
          <p:cNvSpPr>
            <a:spLocks noGrp="1" noChangeArrowheads="1"/>
          </p:cNvSpPr>
          <p:nvPr>
            <p:ph idx="1"/>
          </p:nvPr>
        </p:nvSpPr>
        <p:spPr>
          <a:xfrm>
            <a:off x="609600" y="1371600"/>
            <a:ext cx="5105400" cy="4351338"/>
          </a:xfrm>
        </p:spPr>
        <p:txBody>
          <a:bodyPr/>
          <a:lstStyle/>
          <a:p>
            <a:pPr eaLnBrk="1" hangingPunct="1">
              <a:buFontTx/>
              <a:buChar char="•"/>
              <a:tabLst>
                <a:tab pos="1028700" algn="l"/>
              </a:tabLst>
            </a:pPr>
            <a:r>
              <a:rPr lang="en-US" sz="2500" dirty="0"/>
              <a:t>Where do you currently provide public education?  </a:t>
            </a:r>
          </a:p>
          <a:p>
            <a:pPr eaLnBrk="1" hangingPunct="1">
              <a:buFontTx/>
              <a:buChar char="•"/>
              <a:tabLst>
                <a:tab pos="1028700" algn="l"/>
              </a:tabLst>
            </a:pPr>
            <a:r>
              <a:rPr lang="en-US" sz="2500" dirty="0"/>
              <a:t>What are some additional venues or audiences where/for whom you could provide public education and information?</a:t>
            </a:r>
          </a:p>
          <a:p>
            <a:pPr eaLnBrk="1" hangingPunct="1">
              <a:buFontTx/>
              <a:buChar char="•"/>
              <a:tabLst>
                <a:tab pos="1028700" algn="l"/>
              </a:tabLst>
            </a:pPr>
            <a:r>
              <a:rPr lang="en-US" sz="2500" dirty="0"/>
              <a:t>What makes for an effective public education presentation?</a:t>
            </a:r>
          </a:p>
        </p:txBody>
      </p:sp>
      <p:pic>
        <p:nvPicPr>
          <p:cNvPr id="5" name="Picture 4" descr="Close up of Microphone on stand"/>
          <p:cNvPicPr/>
          <p:nvPr/>
        </p:nvPicPr>
        <p:blipFill>
          <a:blip r:embed="rId3" cstate="print">
            <a:extLst>
              <a:ext uri="{28A0092B-C50C-407E-A947-70E740481C1C}">
                <a14:useLocalDpi xmlns:a14="http://schemas.microsoft.com/office/drawing/2010/main" val="0"/>
              </a:ext>
            </a:extLst>
          </a:blip>
          <a:stretch>
            <a:fillRect/>
          </a:stretch>
        </p:blipFill>
        <p:spPr bwMode="auto">
          <a:xfrm>
            <a:off x="6248400" y="1448913"/>
            <a:ext cx="5338853" cy="3350574"/>
          </a:xfrm>
          <a:prstGeom prst="rect">
            <a:avLst/>
          </a:prstGeom>
          <a:noFill/>
          <a:ln>
            <a:solidFill>
              <a:schemeClr val="tx1"/>
            </a:solidFill>
          </a:ln>
        </p:spPr>
      </p:pic>
    </p:spTree>
    <p:extLst>
      <p:ext uri="{BB962C8B-B14F-4D97-AF65-F5344CB8AC3E}">
        <p14:creationId xmlns:p14="http://schemas.microsoft.com/office/powerpoint/2010/main" val="4289163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2"/>
          <p:cNvSpPr>
            <a:spLocks noGrp="1" noChangeArrowheads="1"/>
          </p:cNvSpPr>
          <p:nvPr>
            <p:ph type="title"/>
          </p:nvPr>
        </p:nvSpPr>
        <p:spPr/>
        <p:txBody>
          <a:bodyPr>
            <a:normAutofit/>
          </a:bodyPr>
          <a:lstStyle/>
          <a:p>
            <a:pPr eaLnBrk="1" hangingPunct="1"/>
            <a:r>
              <a:rPr lang="en-US" dirty="0"/>
              <a:t>Section 4</a:t>
            </a:r>
            <a:r>
              <a:rPr lang="en-US" dirty="0">
                <a:cs typeface="Arial" charset="0"/>
              </a:rPr>
              <a:t>—</a:t>
            </a:r>
            <a:r>
              <a:rPr lang="en-US" dirty="0"/>
              <a:t>Data Collection and Program Evaluation</a:t>
            </a:r>
          </a:p>
        </p:txBody>
      </p:sp>
      <p:sp>
        <p:nvSpPr>
          <p:cNvPr id="63492" name="Rectangle 3"/>
          <p:cNvSpPr>
            <a:spLocks noGrp="1" noChangeArrowheads="1"/>
          </p:cNvSpPr>
          <p:nvPr>
            <p:ph idx="1"/>
          </p:nvPr>
        </p:nvSpPr>
        <p:spPr/>
        <p:txBody>
          <a:bodyPr>
            <a:normAutofit/>
          </a:bodyPr>
          <a:lstStyle/>
          <a:p>
            <a:pPr marL="341313" indent="-341313" eaLnBrk="1" hangingPunct="1">
              <a:tabLst>
                <a:tab pos="341313" algn="l"/>
              </a:tabLst>
            </a:pPr>
            <a:r>
              <a:rPr lang="en-US" dirty="0"/>
              <a:t>Data Collection and Program Evaluation</a:t>
            </a:r>
          </a:p>
          <a:p>
            <a:pPr marL="341313" indent="-341313" eaLnBrk="1" hangingPunct="1">
              <a:tabLst>
                <a:tab pos="341313" algn="l"/>
              </a:tabLst>
            </a:pPr>
            <a:r>
              <a:rPr lang="en-US" dirty="0"/>
              <a:t>Data Collection Tools</a:t>
            </a:r>
          </a:p>
        </p:txBody>
      </p:sp>
      <p:pic>
        <p:nvPicPr>
          <p:cNvPr id="5" name="Picture 4" descr="The word Evaluation is displayed large and bold with 6 trails of dotted lines leading off of it. The first line leads to the word assessment with an icon of a person standing by a checkmark. The second line leads to the word Analysis next to an icon of a magnifying glass over a bar graph. The third line leads to the word Performance next to an icon of a speedometer. The next line leads to the word improvement next to an icon of an arrow pointing upwards. The next line points to the word Results next to an icon of a pencil checking off a list. The last line leads to the word Feedback next to an icon of a person surrounded by stars."/>
          <p:cNvPicPr/>
          <p:nvPr/>
        </p:nvPicPr>
        <p:blipFill>
          <a:blip r:embed="rId3" cstate="print">
            <a:extLst>
              <a:ext uri="{28A0092B-C50C-407E-A947-70E740481C1C}">
                <a14:useLocalDpi xmlns:a14="http://schemas.microsoft.com/office/drawing/2010/main" val="0"/>
              </a:ext>
            </a:extLst>
          </a:blip>
          <a:stretch>
            <a:fillRect/>
          </a:stretch>
        </p:blipFill>
        <p:spPr bwMode="auto">
          <a:xfrm>
            <a:off x="2217756" y="3547269"/>
            <a:ext cx="7756487" cy="2392985"/>
          </a:xfrm>
          <a:prstGeom prst="rect">
            <a:avLst/>
          </a:prstGeom>
          <a:noFill/>
          <a:ln>
            <a:noFill/>
          </a:ln>
        </p:spPr>
      </p:pic>
    </p:spTree>
    <p:extLst>
      <p:ext uri="{BB962C8B-B14F-4D97-AF65-F5344CB8AC3E}">
        <p14:creationId xmlns:p14="http://schemas.microsoft.com/office/powerpoint/2010/main" val="8871772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bwMode="auto">
          <a:xfrm>
            <a:off x="609600" y="-152400"/>
            <a:ext cx="11430000" cy="1325563"/>
          </a:xfrm>
          <a:prstGeom prst="rect">
            <a:avLst/>
          </a:prstGeom>
          <a:noFill/>
          <a:ln>
            <a:noFill/>
          </a:ln>
        </p:spPr>
        <p:txBody>
          <a:bodyPr wrap="square" anchor="ctr">
            <a:normAutofit/>
          </a:bodyPr>
          <a:lstStyle/>
          <a:p>
            <a:r>
              <a:rPr lang="en-US" dirty="0"/>
              <a:t>Poll Question #5 (Data Collection and Program Evaluation)</a:t>
            </a:r>
          </a:p>
        </p:txBody>
      </p:sp>
      <p:sp>
        <p:nvSpPr>
          <p:cNvPr id="6148" name="Rectangle 3"/>
          <p:cNvSpPr>
            <a:spLocks noGrp="1" noChangeArrowheads="1"/>
          </p:cNvSpPr>
          <p:nvPr>
            <p:ph idx="1"/>
          </p:nvPr>
        </p:nvSpPr>
        <p:spPr bwMode="auto">
          <a:xfrm>
            <a:off x="609600" y="1371600"/>
            <a:ext cx="10515600" cy="4648200"/>
          </a:xfrm>
          <a:prstGeom prst="rect">
            <a:avLst/>
          </a:prstGeom>
          <a:noFill/>
          <a:ln>
            <a:noFill/>
          </a:ln>
        </p:spPr>
        <p:txBody>
          <a:bodyPr wrap="square" anchor="t">
            <a:normAutofit/>
          </a:bodyPr>
          <a:lstStyle/>
          <a:p>
            <a:pPr marL="0" lvl="0" indent="0">
              <a:lnSpc>
                <a:spcPct val="100000"/>
              </a:lnSpc>
              <a:buNone/>
            </a:pPr>
            <a:r>
              <a:rPr lang="en-US" dirty="0"/>
              <a:t>How comfortable are you with data collection at this point in your program? </a:t>
            </a:r>
          </a:p>
          <a:p>
            <a:pPr marL="0" lvl="0" indent="0">
              <a:lnSpc>
                <a:spcPct val="100000"/>
              </a:lnSpc>
              <a:buNone/>
            </a:pPr>
            <a:r>
              <a:rPr lang="en-US" dirty="0"/>
              <a:t>Choose the number that matches your comfort level on a scale of 1 to 5, where 1 is completely uncomfortable and 5 is completely comfortable.</a:t>
            </a:r>
          </a:p>
          <a:p>
            <a:pPr marL="0" lvl="0" indent="0">
              <a:lnSpc>
                <a:spcPct val="90000"/>
              </a:lnSpc>
              <a:buNone/>
            </a:pPr>
            <a:endParaRPr lang="en-US" dirty="0">
              <a:solidFill>
                <a:srgbClr val="000000"/>
              </a:solidFill>
            </a:endParaRPr>
          </a:p>
          <a:p>
            <a:pPr marL="0" lvl="0" indent="0">
              <a:lnSpc>
                <a:spcPct val="90000"/>
              </a:lnSpc>
              <a:buNone/>
            </a:pPr>
            <a:r>
              <a:rPr lang="en-US" sz="2000" dirty="0">
                <a:solidFill>
                  <a:srgbClr val="000000"/>
                </a:solidFill>
              </a:rPr>
              <a:t>Note: If you are not using the Zoom application, you will not have access to the poll questions. In that case, please type your answers in the chat box.</a:t>
            </a:r>
          </a:p>
        </p:txBody>
      </p:sp>
    </p:spTree>
    <p:extLst>
      <p:ext uri="{BB962C8B-B14F-4D97-AF65-F5344CB8AC3E}">
        <p14:creationId xmlns:p14="http://schemas.microsoft.com/office/powerpoint/2010/main" val="13174845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2"/>
          <p:cNvSpPr>
            <a:spLocks noGrp="1" noChangeArrowheads="1"/>
          </p:cNvSpPr>
          <p:nvPr>
            <p:ph type="title"/>
          </p:nvPr>
        </p:nvSpPr>
        <p:spPr/>
        <p:txBody>
          <a:bodyPr/>
          <a:lstStyle/>
          <a:p>
            <a:pPr eaLnBrk="1" hangingPunct="1"/>
            <a:r>
              <a:rPr lang="en-US" dirty="0"/>
              <a:t>Data Collection Tools</a:t>
            </a:r>
          </a:p>
        </p:txBody>
      </p:sp>
      <p:sp>
        <p:nvSpPr>
          <p:cNvPr id="68612" name="Rectangle 10"/>
          <p:cNvSpPr>
            <a:spLocks noGrp="1" noChangeArrowheads="1"/>
          </p:cNvSpPr>
          <p:nvPr>
            <p:ph idx="1"/>
          </p:nvPr>
        </p:nvSpPr>
        <p:spPr/>
        <p:txBody>
          <a:bodyPr/>
          <a:lstStyle/>
          <a:p>
            <a:pPr marL="0" indent="0" eaLnBrk="1" hangingPunct="1">
              <a:lnSpc>
                <a:spcPct val="90000"/>
              </a:lnSpc>
              <a:buNone/>
            </a:pPr>
            <a:r>
              <a:rPr lang="en-US" sz="2400" dirty="0"/>
              <a:t>Individual/Family Crisis Counseling </a:t>
            </a:r>
            <a:br>
              <a:rPr lang="en-US" sz="2400" dirty="0"/>
            </a:br>
            <a:r>
              <a:rPr lang="en-US" sz="2400" dirty="0"/>
              <a:t>Services Encounter Logs:</a:t>
            </a:r>
          </a:p>
          <a:p>
            <a:r>
              <a:rPr lang="en-US" sz="2000" dirty="0"/>
              <a:t>Document interactions with individuals</a:t>
            </a:r>
            <a:br>
              <a:rPr lang="en-US" sz="2000" dirty="0"/>
            </a:br>
            <a:r>
              <a:rPr lang="en-US" sz="2000" dirty="0"/>
              <a:t>or families lasting at least 15 minutes </a:t>
            </a:r>
            <a:br>
              <a:rPr lang="en-US" sz="2000" dirty="0"/>
            </a:br>
            <a:r>
              <a:rPr lang="en-US" sz="2000" dirty="0"/>
              <a:t>and involving participant disclosure</a:t>
            </a:r>
          </a:p>
          <a:p>
            <a:r>
              <a:rPr lang="en-US" sz="2000" dirty="0"/>
              <a:t>Capture visit type, demographic information, </a:t>
            </a:r>
            <a:br>
              <a:rPr lang="en-US" sz="2000" dirty="0"/>
            </a:br>
            <a:r>
              <a:rPr lang="en-US" sz="2000" dirty="0"/>
              <a:t>number of people involved in encounter, </a:t>
            </a:r>
            <a:br>
              <a:rPr lang="en-US" sz="2000" dirty="0"/>
            </a:br>
            <a:r>
              <a:rPr lang="en-US" sz="2000" dirty="0"/>
              <a:t>location, risk categories, event reactions, </a:t>
            </a:r>
            <a:br>
              <a:rPr lang="en-US" sz="2000" dirty="0"/>
            </a:br>
            <a:r>
              <a:rPr lang="en-US" sz="2000" dirty="0"/>
              <a:t>focus of encounter, materials provided, </a:t>
            </a:r>
            <a:br>
              <a:rPr lang="en-US" sz="2000" dirty="0"/>
            </a:br>
            <a:r>
              <a:rPr lang="en-US" sz="2000" dirty="0"/>
              <a:t>and referrals</a:t>
            </a:r>
          </a:p>
          <a:p>
            <a:r>
              <a:rPr lang="en-US" sz="2000" dirty="0"/>
              <a:t>Are completed by the crisis counselor after </a:t>
            </a:r>
            <a:br>
              <a:rPr lang="en-US" sz="2000" dirty="0"/>
            </a:br>
            <a:r>
              <a:rPr lang="en-US" sz="2000" dirty="0"/>
              <a:t>the encounter ends but before moving to </a:t>
            </a:r>
            <a:br>
              <a:rPr lang="en-US" sz="2000" dirty="0"/>
            </a:br>
            <a:r>
              <a:rPr lang="en-US" sz="2000" dirty="0"/>
              <a:t>the next activity</a:t>
            </a:r>
            <a:endParaRPr lang="en-US" sz="2100" dirty="0"/>
          </a:p>
        </p:txBody>
      </p:sp>
      <p:pic>
        <p:nvPicPr>
          <p:cNvPr id="68613" name="Picture 1" descr="Example of the Individual/Family Crisis Counseling Services Encounter Lo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0400" y="1223168"/>
            <a:ext cx="3667991" cy="472043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97316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9"/>
          <p:cNvSpPr>
            <a:spLocks noGrp="1" noChangeArrowheads="1"/>
          </p:cNvSpPr>
          <p:nvPr>
            <p:ph type="title"/>
          </p:nvPr>
        </p:nvSpPr>
        <p:spPr/>
        <p:txBody>
          <a:bodyPr/>
          <a:lstStyle/>
          <a:p>
            <a:pPr eaLnBrk="1" hangingPunct="1"/>
            <a:r>
              <a:rPr lang="en-US" dirty="0"/>
              <a:t>Data Collection Tools (cont.)</a:t>
            </a:r>
          </a:p>
        </p:txBody>
      </p:sp>
      <p:sp>
        <p:nvSpPr>
          <p:cNvPr id="69636" name="Rectangle 10"/>
          <p:cNvSpPr>
            <a:spLocks noGrp="1" noChangeArrowheads="1"/>
          </p:cNvSpPr>
          <p:nvPr>
            <p:ph idx="1"/>
          </p:nvPr>
        </p:nvSpPr>
        <p:spPr/>
        <p:txBody>
          <a:bodyPr/>
          <a:lstStyle/>
          <a:p>
            <a:pPr marL="0" indent="0" eaLnBrk="1" hangingPunct="1">
              <a:lnSpc>
                <a:spcPct val="90000"/>
              </a:lnSpc>
              <a:buNone/>
            </a:pPr>
            <a:r>
              <a:rPr lang="en-US" sz="2400" dirty="0"/>
              <a:t>Group Encounter Logs:</a:t>
            </a:r>
          </a:p>
          <a:p>
            <a:r>
              <a:rPr lang="en-US" sz="2000" dirty="0"/>
              <a:t>Document group crisis counseling (in which </a:t>
            </a:r>
            <a:br>
              <a:rPr lang="en-US" sz="2000" dirty="0"/>
            </a:br>
            <a:r>
              <a:rPr lang="en-US" sz="2000" dirty="0"/>
              <a:t>participants do most of the talking) and public </a:t>
            </a:r>
            <a:br>
              <a:rPr lang="en-US" sz="2000" dirty="0"/>
            </a:br>
            <a:r>
              <a:rPr lang="en-US" sz="2000" dirty="0"/>
              <a:t>education (in which the counselor does most </a:t>
            </a:r>
            <a:br>
              <a:rPr lang="en-US" sz="2000" dirty="0"/>
            </a:br>
            <a:r>
              <a:rPr lang="en-US" sz="2000" dirty="0"/>
              <a:t>of the talking)</a:t>
            </a:r>
          </a:p>
          <a:p>
            <a:r>
              <a:rPr lang="en-US" sz="2000" dirty="0"/>
              <a:t>Measure encounter characteristics, group </a:t>
            </a:r>
            <a:br>
              <a:rPr lang="en-US" sz="2000" dirty="0"/>
            </a:br>
            <a:r>
              <a:rPr lang="en-US" sz="2000" dirty="0"/>
              <a:t>identities, and focus</a:t>
            </a:r>
          </a:p>
          <a:p>
            <a:r>
              <a:rPr lang="en-US" sz="2000" dirty="0"/>
              <a:t>Are completed by the crisis counselor after </a:t>
            </a:r>
            <a:br>
              <a:rPr lang="en-US" sz="2000" dirty="0"/>
            </a:br>
            <a:r>
              <a:rPr lang="en-US" sz="2000" dirty="0"/>
              <a:t>the encounter ends but before moving to </a:t>
            </a:r>
            <a:br>
              <a:rPr lang="en-US" sz="2000" dirty="0"/>
            </a:br>
            <a:r>
              <a:rPr lang="en-US" sz="2000" dirty="0"/>
              <a:t>the next activity </a:t>
            </a:r>
            <a:endParaRPr lang="en-US" sz="2100" dirty="0"/>
          </a:p>
        </p:txBody>
      </p:sp>
      <p:pic>
        <p:nvPicPr>
          <p:cNvPr id="69637" name="Picture 1" descr="Example of the Group Encounter Lo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1219200"/>
            <a:ext cx="3657600" cy="473261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43414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9"/>
          <p:cNvSpPr>
            <a:spLocks noGrp="1" noChangeArrowheads="1"/>
          </p:cNvSpPr>
          <p:nvPr>
            <p:ph type="title"/>
          </p:nvPr>
        </p:nvSpPr>
        <p:spPr/>
        <p:txBody>
          <a:bodyPr/>
          <a:lstStyle/>
          <a:p>
            <a:pPr eaLnBrk="1" hangingPunct="1"/>
            <a:r>
              <a:rPr lang="en-US" dirty="0"/>
              <a:t>Data Collection Tools (cont.)</a:t>
            </a:r>
          </a:p>
        </p:txBody>
      </p:sp>
      <p:sp>
        <p:nvSpPr>
          <p:cNvPr id="70660" name="Rectangle 10"/>
          <p:cNvSpPr>
            <a:spLocks noGrp="1" noChangeArrowheads="1"/>
          </p:cNvSpPr>
          <p:nvPr>
            <p:ph idx="1"/>
          </p:nvPr>
        </p:nvSpPr>
        <p:spPr/>
        <p:txBody>
          <a:bodyPr/>
          <a:lstStyle/>
          <a:p>
            <a:pPr marL="0" indent="0" eaLnBrk="1" hangingPunct="1">
              <a:lnSpc>
                <a:spcPct val="80000"/>
              </a:lnSpc>
              <a:spcAft>
                <a:spcPts val="600"/>
              </a:spcAft>
              <a:buNone/>
            </a:pPr>
            <a:r>
              <a:rPr lang="en-US" sz="2300" dirty="0"/>
              <a:t>Weekly Tally Sheets:</a:t>
            </a:r>
          </a:p>
          <a:p>
            <a:pPr>
              <a:lnSpc>
                <a:spcPct val="80000"/>
              </a:lnSpc>
            </a:pPr>
            <a:r>
              <a:rPr lang="en-US" sz="2000" dirty="0"/>
              <a:t>Document brief educational and supportive </a:t>
            </a:r>
            <a:br>
              <a:rPr lang="en-US" sz="2000" dirty="0"/>
            </a:br>
            <a:r>
              <a:rPr lang="en-US" sz="2000" dirty="0"/>
              <a:t>contacts (less than 15 minutes), telephone </a:t>
            </a:r>
            <a:br>
              <a:rPr lang="en-US" sz="2000" dirty="0"/>
            </a:br>
            <a:r>
              <a:rPr lang="en-US" sz="2000" dirty="0"/>
              <a:t>calls, emails, and material distribution</a:t>
            </a:r>
          </a:p>
          <a:p>
            <a:pPr>
              <a:lnSpc>
                <a:spcPct val="80000"/>
              </a:lnSpc>
            </a:pPr>
            <a:r>
              <a:rPr lang="en-US" sz="2000" dirty="0"/>
              <a:t>Include information for 1 week (beginning </a:t>
            </a:r>
            <a:br>
              <a:rPr lang="en-US" sz="2000" dirty="0"/>
            </a:br>
            <a:r>
              <a:rPr lang="en-US" sz="2000" dirty="0"/>
              <a:t>Sunday)</a:t>
            </a:r>
          </a:p>
          <a:p>
            <a:pPr>
              <a:lnSpc>
                <a:spcPct val="80000"/>
              </a:lnSpc>
            </a:pPr>
            <a:r>
              <a:rPr lang="en-US" sz="2000" dirty="0"/>
              <a:t>Tally services at the county level, using </a:t>
            </a:r>
            <a:br>
              <a:rPr lang="en-US" sz="2000" dirty="0"/>
            </a:br>
            <a:r>
              <a:rPr lang="en-US" sz="2000" dirty="0"/>
              <a:t>three-digit county code</a:t>
            </a:r>
          </a:p>
          <a:p>
            <a:pPr>
              <a:lnSpc>
                <a:spcPct val="80000"/>
              </a:lnSpc>
            </a:pPr>
            <a:r>
              <a:rPr lang="en-US" sz="2000" dirty="0"/>
              <a:t>Should be completed by crisis counselors </a:t>
            </a:r>
            <a:br>
              <a:rPr lang="en-US" sz="2000" dirty="0"/>
            </a:br>
            <a:r>
              <a:rPr lang="en-US" sz="2000" dirty="0"/>
              <a:t>or designated staff for each county in </a:t>
            </a:r>
            <a:br>
              <a:rPr lang="en-US" sz="2000" dirty="0"/>
            </a:br>
            <a:r>
              <a:rPr lang="en-US" sz="2000" dirty="0"/>
              <a:t>which they work (one sheet for each county) </a:t>
            </a:r>
            <a:endParaRPr lang="en-US" sz="2100" dirty="0"/>
          </a:p>
        </p:txBody>
      </p:sp>
      <p:pic>
        <p:nvPicPr>
          <p:cNvPr id="70661" name="Picture 1" descr="Example of the Weekly Tally Sheet"/>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0400" y="1219200"/>
            <a:ext cx="3657600" cy="473300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97663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2"/>
          <p:cNvSpPr>
            <a:spLocks noGrp="1" noChangeArrowheads="1"/>
          </p:cNvSpPr>
          <p:nvPr>
            <p:ph type="title"/>
          </p:nvPr>
        </p:nvSpPr>
        <p:spPr/>
        <p:txBody>
          <a:bodyPr/>
          <a:lstStyle/>
          <a:p>
            <a:pPr eaLnBrk="1" hangingPunct="1"/>
            <a:r>
              <a:rPr lang="en-US" dirty="0"/>
              <a:t>Data Collection Tools (cont.)</a:t>
            </a:r>
          </a:p>
        </p:txBody>
      </p:sp>
      <p:sp>
        <p:nvSpPr>
          <p:cNvPr id="71684" name="Rectangle 3"/>
          <p:cNvSpPr>
            <a:spLocks noGrp="1" noChangeArrowheads="1"/>
          </p:cNvSpPr>
          <p:nvPr>
            <p:ph idx="1"/>
          </p:nvPr>
        </p:nvSpPr>
        <p:spPr>
          <a:xfrm>
            <a:off x="609600" y="1371600"/>
            <a:ext cx="10515600" cy="5029200"/>
          </a:xfrm>
        </p:spPr>
        <p:txBody>
          <a:bodyPr/>
          <a:lstStyle/>
          <a:p>
            <a:pPr marL="0" indent="0" eaLnBrk="1" hangingPunct="1">
              <a:lnSpc>
                <a:spcPct val="100000"/>
              </a:lnSpc>
              <a:buNone/>
            </a:pPr>
            <a:r>
              <a:rPr lang="en-US" dirty="0"/>
              <a:t>Assessment and Referral Tools:</a:t>
            </a:r>
          </a:p>
          <a:p>
            <a:pPr lvl="1" eaLnBrk="1" hangingPunct="1">
              <a:lnSpc>
                <a:spcPct val="100000"/>
              </a:lnSpc>
            </a:pPr>
            <a:r>
              <a:rPr lang="en-US" sz="2400" dirty="0"/>
              <a:t>The Child/Youth Assessment and Referral Tool and the Adult Assessment and Referral Tool should both be used in the ISP and the RSP, as needed.</a:t>
            </a:r>
          </a:p>
          <a:p>
            <a:pPr lvl="1" eaLnBrk="1" hangingPunct="1">
              <a:lnSpc>
                <a:spcPct val="100000"/>
              </a:lnSpc>
            </a:pPr>
            <a:r>
              <a:rPr lang="en-US" sz="2400" dirty="0"/>
              <a:t>These tools can be used to help staff assess severe reactions and to help them decide whether referral is needed.  </a:t>
            </a:r>
          </a:p>
          <a:p>
            <a:pPr lvl="1" eaLnBrk="1" hangingPunct="1">
              <a:lnSpc>
                <a:spcPct val="100000"/>
              </a:lnSpc>
            </a:pPr>
            <a:r>
              <a:rPr lang="en-US" sz="2400" dirty="0"/>
              <a:t>The questions are supposed to be read aloud to the child or the parent during the encounter.</a:t>
            </a:r>
          </a:p>
          <a:p>
            <a:pPr lvl="1" eaLnBrk="1" hangingPunct="1">
              <a:lnSpc>
                <a:spcPct val="100000"/>
              </a:lnSpc>
            </a:pPr>
            <a:r>
              <a:rPr lang="en-US" sz="2400" dirty="0"/>
              <a:t>Staff should be provided separate training on employer’s protocol for how to respond to severe reactions and should have identified at least one referral agency that can assist.</a:t>
            </a:r>
          </a:p>
        </p:txBody>
      </p:sp>
    </p:spTree>
    <p:extLst>
      <p:ext uri="{BB962C8B-B14F-4D97-AF65-F5344CB8AC3E}">
        <p14:creationId xmlns:p14="http://schemas.microsoft.com/office/powerpoint/2010/main" val="11362917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p:txBody>
          <a:bodyPr/>
          <a:lstStyle/>
          <a:p>
            <a:pPr eaLnBrk="1" hangingPunct="1"/>
            <a:r>
              <a:rPr lang="en-US" dirty="0"/>
              <a:t>Assessment and Referral (cont.)</a:t>
            </a:r>
          </a:p>
        </p:txBody>
      </p:sp>
      <p:sp>
        <p:nvSpPr>
          <p:cNvPr id="29700" name="Rectangle 3"/>
          <p:cNvSpPr>
            <a:spLocks noGrp="1" noChangeArrowheads="1"/>
          </p:cNvSpPr>
          <p:nvPr>
            <p:ph idx="1"/>
          </p:nvPr>
        </p:nvSpPr>
        <p:spPr>
          <a:xfrm>
            <a:off x="609600" y="1371600"/>
            <a:ext cx="5486400" cy="5181600"/>
          </a:xfrm>
        </p:spPr>
        <p:txBody>
          <a:bodyPr>
            <a:normAutofit lnSpcReduction="10000"/>
          </a:bodyPr>
          <a:lstStyle/>
          <a:p>
            <a:pPr marL="0" indent="0" eaLnBrk="1" hangingPunct="1">
              <a:lnSpc>
                <a:spcPct val="100000"/>
              </a:lnSpc>
              <a:buNone/>
            </a:pPr>
            <a:r>
              <a:rPr lang="en-US" sz="2400" dirty="0"/>
              <a:t>Adult Assessment and Referral Tool:</a:t>
            </a:r>
          </a:p>
          <a:p>
            <a:pPr lvl="1" eaLnBrk="1" hangingPunct="1">
              <a:lnSpc>
                <a:spcPct val="100000"/>
              </a:lnSpc>
            </a:pPr>
            <a:r>
              <a:rPr lang="en-US" sz="2100" dirty="0"/>
              <a:t>It is used to facilitate referrals to more intensive mental health or substance use disorder treatment services. </a:t>
            </a:r>
          </a:p>
          <a:p>
            <a:pPr lvl="1" eaLnBrk="1" hangingPunct="1">
              <a:lnSpc>
                <a:spcPct val="100000"/>
              </a:lnSpc>
            </a:pPr>
            <a:r>
              <a:rPr lang="en-US" sz="2100" dirty="0"/>
              <a:t>It is typically used during a third encounter but can be used at any time to assess those who may be experiencing severe reactions.</a:t>
            </a:r>
          </a:p>
          <a:p>
            <a:pPr lvl="1" eaLnBrk="1" hangingPunct="1">
              <a:lnSpc>
                <a:spcPct val="100000"/>
              </a:lnSpc>
            </a:pPr>
            <a:r>
              <a:rPr lang="en-US" sz="2100" dirty="0"/>
              <a:t>It measures risk categories and event reactions using a structured interview approach. </a:t>
            </a:r>
          </a:p>
          <a:p>
            <a:pPr lvl="1" eaLnBrk="1" hangingPunct="1">
              <a:lnSpc>
                <a:spcPct val="100000"/>
              </a:lnSpc>
            </a:pPr>
            <a:r>
              <a:rPr lang="en-US" sz="2100" dirty="0"/>
              <a:t>If a person scores 3 or more “intense” reactions (ones scored 4 or 5), then referral for more intensive services should be discussed.</a:t>
            </a:r>
          </a:p>
        </p:txBody>
      </p:sp>
      <p:pic>
        <p:nvPicPr>
          <p:cNvPr id="29701" name="Picture 1" descr="Example of the Adult Assessment and Referral Tool."/>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85892" y="1219200"/>
            <a:ext cx="3532460" cy="45720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pic>
        <p:nvPicPr>
          <p:cNvPr id="29702" name="Picture 5" descr="Example of the Adult Assessment and Referral Tool Response Card."/>
          <p:cNvPicPr>
            <a:picLocks noChangeAspect="1"/>
          </p:cNvPicPr>
          <p:nvPr/>
        </p:nvPicPr>
        <p:blipFill>
          <a:blip r:embed="rId4" cstate="print">
            <a:extLst>
              <a:ext uri="{28A0092B-C50C-407E-A947-70E740481C1C}">
                <a14:useLocalDpi xmlns:a14="http://schemas.microsoft.com/office/drawing/2010/main" val="0"/>
              </a:ext>
            </a:extLst>
          </a:blip>
          <a:srcRect l="4668" t="3333" r="8617" b="36993"/>
          <a:stretch>
            <a:fillRect/>
          </a:stretch>
        </p:blipFill>
        <p:spPr bwMode="auto">
          <a:xfrm>
            <a:off x="7846552" y="4373880"/>
            <a:ext cx="3094505" cy="164592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185933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p:txBody>
          <a:bodyPr/>
          <a:lstStyle/>
          <a:p>
            <a:pPr eaLnBrk="1" hangingPunct="1"/>
            <a:r>
              <a:rPr lang="en-US" dirty="0"/>
              <a:t>Assessment and Referral (cont.)</a:t>
            </a:r>
          </a:p>
        </p:txBody>
      </p:sp>
      <p:sp>
        <p:nvSpPr>
          <p:cNvPr id="30724" name="Rectangle 7"/>
          <p:cNvSpPr>
            <a:spLocks noGrp="1" noChangeArrowheads="1"/>
          </p:cNvSpPr>
          <p:nvPr>
            <p:ph idx="1"/>
          </p:nvPr>
        </p:nvSpPr>
        <p:spPr>
          <a:xfrm>
            <a:off x="609600" y="1371600"/>
            <a:ext cx="5791200" cy="53340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marL="0" indent="0" eaLnBrk="1" hangingPunct="1">
              <a:lnSpc>
                <a:spcPct val="100000"/>
              </a:lnSpc>
              <a:buNone/>
              <a:tabLst>
                <a:tab pos="1028700" algn="l"/>
              </a:tabLst>
            </a:pPr>
            <a:r>
              <a:rPr lang="en-US" sz="2500" dirty="0"/>
              <a:t>Child/Youth Assessment and Referral Tool and Response Card:</a:t>
            </a:r>
          </a:p>
          <a:p>
            <a:pPr lvl="1" eaLnBrk="1" hangingPunct="1">
              <a:lnSpc>
                <a:spcPct val="100000"/>
              </a:lnSpc>
              <a:tabLst>
                <a:tab pos="1028700" algn="l"/>
              </a:tabLst>
            </a:pPr>
            <a:r>
              <a:rPr lang="en-US" sz="1900" dirty="0"/>
              <a:t>These tools are used to facilitate referrals to more intensive mental health treatment services (and substance use disorder treatment services if appropriate).</a:t>
            </a:r>
          </a:p>
          <a:p>
            <a:pPr lvl="1" eaLnBrk="1" hangingPunct="1">
              <a:lnSpc>
                <a:spcPct val="100000"/>
              </a:lnSpc>
              <a:tabLst>
                <a:tab pos="1028700" algn="l"/>
              </a:tabLst>
            </a:pPr>
            <a:r>
              <a:rPr lang="en-US" sz="1900" dirty="0"/>
              <a:t>They are typically used with children on the third visit but can be used at any time the crisis counselor suspects the child may be experiencing serious reactions to the disaster.</a:t>
            </a:r>
          </a:p>
          <a:p>
            <a:pPr lvl="1" eaLnBrk="1" hangingPunct="1">
              <a:lnSpc>
                <a:spcPct val="100000"/>
              </a:lnSpc>
              <a:tabLst>
                <a:tab pos="1028700" algn="l"/>
              </a:tabLst>
            </a:pPr>
            <a:r>
              <a:rPr lang="en-US" sz="1900" dirty="0"/>
              <a:t>They include questions for the parent about the child (required for children of 0–7 years).</a:t>
            </a:r>
          </a:p>
          <a:p>
            <a:pPr lvl="1" eaLnBrk="1" hangingPunct="1">
              <a:lnSpc>
                <a:spcPct val="100000"/>
              </a:lnSpc>
              <a:tabLst>
                <a:tab pos="1028700" algn="l"/>
              </a:tabLst>
            </a:pPr>
            <a:r>
              <a:rPr lang="en-US" sz="1900" dirty="0"/>
              <a:t>They measure reactions using a structured interview approach. </a:t>
            </a:r>
            <a:endParaRPr lang="en-US" sz="1700" dirty="0"/>
          </a:p>
        </p:txBody>
      </p:sp>
      <p:pic>
        <p:nvPicPr>
          <p:cNvPr id="30725" name="Picture 3" descr="Example of the Child/Youth Assessment and Referral Tool."/>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67234" y="1190748"/>
            <a:ext cx="3533137" cy="45720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pic>
        <p:nvPicPr>
          <p:cNvPr id="30726" name="Picture 1" descr="Example of the Child/Youth Assessment and Referral Tool Response Card."/>
          <p:cNvPicPr>
            <a:picLocks noChangeAspect="1"/>
          </p:cNvPicPr>
          <p:nvPr/>
        </p:nvPicPr>
        <p:blipFill>
          <a:blip r:embed="rId4" cstate="print">
            <a:extLst>
              <a:ext uri="{28A0092B-C50C-407E-A947-70E740481C1C}">
                <a14:useLocalDpi xmlns:a14="http://schemas.microsoft.com/office/drawing/2010/main" val="0"/>
              </a:ext>
            </a:extLst>
          </a:blip>
          <a:srcRect b="32506"/>
          <a:stretch>
            <a:fillRect/>
          </a:stretch>
        </p:blipFill>
        <p:spPr bwMode="auto">
          <a:xfrm>
            <a:off x="7772400" y="4345428"/>
            <a:ext cx="3156239" cy="164592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9641351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p:txBody>
          <a:bodyPr/>
          <a:lstStyle/>
          <a:p>
            <a:pPr eaLnBrk="1" hangingPunct="1"/>
            <a:r>
              <a:rPr lang="en-US" dirty="0"/>
              <a:t>Assessment and Referral (cont.)</a:t>
            </a:r>
          </a:p>
        </p:txBody>
      </p:sp>
      <p:sp>
        <p:nvSpPr>
          <p:cNvPr id="28676" name="Rectangle 3"/>
          <p:cNvSpPr>
            <a:spLocks noGrp="1" noChangeArrowheads="1"/>
          </p:cNvSpPr>
          <p:nvPr>
            <p:ph idx="1"/>
          </p:nvPr>
        </p:nvSpPr>
        <p:spPr>
          <a:xfrm>
            <a:off x="609600" y="1371600"/>
            <a:ext cx="10515600" cy="5029200"/>
          </a:xfrm>
        </p:spPr>
        <p:txBody>
          <a:bodyPr/>
          <a:lstStyle/>
          <a:p>
            <a:pPr>
              <a:lnSpc>
                <a:spcPct val="100000"/>
              </a:lnSpc>
            </a:pPr>
            <a:r>
              <a:rPr lang="en-US" dirty="0"/>
              <a:t>How have you seen the need for assessment and referral change over time?</a:t>
            </a:r>
          </a:p>
          <a:p>
            <a:pPr>
              <a:lnSpc>
                <a:spcPct val="100000"/>
              </a:lnSpc>
            </a:pPr>
            <a:r>
              <a:rPr lang="en-US" dirty="0"/>
              <a:t>What are some examples of assessment and referral from the past month or so?</a:t>
            </a:r>
          </a:p>
          <a:p>
            <a:pPr>
              <a:lnSpc>
                <a:spcPct val="100000"/>
              </a:lnSpc>
            </a:pPr>
            <a:r>
              <a:rPr lang="en-US" dirty="0"/>
              <a:t>Are there circumstances in which you are reluctant to make a referral, even when it could be indicated? What are these circumstances?</a:t>
            </a:r>
          </a:p>
          <a:p>
            <a:pPr>
              <a:lnSpc>
                <a:spcPct val="100000"/>
              </a:lnSpc>
            </a:pPr>
            <a:r>
              <a:rPr lang="en-US" dirty="0"/>
              <a:t>What are some ways to overcome these obstacles?</a:t>
            </a:r>
          </a:p>
          <a:p>
            <a:pPr>
              <a:lnSpc>
                <a:spcPct val="100000"/>
              </a:lnSpc>
            </a:pPr>
            <a:r>
              <a:rPr lang="en-US" dirty="0"/>
              <a:t>What are some of the grounds for emergency referral?</a:t>
            </a:r>
          </a:p>
        </p:txBody>
      </p:sp>
    </p:spTree>
    <p:extLst>
      <p:ext uri="{BB962C8B-B14F-4D97-AF65-F5344CB8AC3E}">
        <p14:creationId xmlns:p14="http://schemas.microsoft.com/office/powerpoint/2010/main" val="33436117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p:txBody>
          <a:bodyPr/>
          <a:lstStyle/>
          <a:p>
            <a:pPr eaLnBrk="1" hangingPunct="1"/>
            <a:r>
              <a:rPr lang="en-US" dirty="0"/>
              <a:t>Assessment and Referral (cont.)</a:t>
            </a:r>
          </a:p>
        </p:txBody>
      </p:sp>
      <p:sp>
        <p:nvSpPr>
          <p:cNvPr id="31748" name="Rectangle 3"/>
          <p:cNvSpPr>
            <a:spLocks noGrp="1" noChangeArrowheads="1"/>
          </p:cNvSpPr>
          <p:nvPr>
            <p:ph idx="1"/>
          </p:nvPr>
        </p:nvSpPr>
        <p:spPr>
          <a:xfrm>
            <a:off x="609600" y="1371600"/>
            <a:ext cx="10515600" cy="5334000"/>
          </a:xfrm>
        </p:spPr>
        <p:txBody>
          <a:bodyPr>
            <a:normAutofit/>
          </a:bodyPr>
          <a:lstStyle/>
          <a:p>
            <a:pPr marL="0" indent="0" eaLnBrk="1" hangingPunct="1">
              <a:lnSpc>
                <a:spcPct val="100000"/>
              </a:lnSpc>
              <a:buNone/>
            </a:pPr>
            <a:r>
              <a:rPr lang="en-US" sz="2400" dirty="0"/>
              <a:t>Emergency treatment referral:</a:t>
            </a:r>
          </a:p>
          <a:p>
            <a:pPr lvl="1" eaLnBrk="1" hangingPunct="1">
              <a:lnSpc>
                <a:spcPct val="100000"/>
              </a:lnSpc>
            </a:pPr>
            <a:r>
              <a:rPr lang="en-US" sz="2400" dirty="0"/>
              <a:t>Alert the team leader immediately if:</a:t>
            </a:r>
          </a:p>
          <a:p>
            <a:pPr lvl="2" eaLnBrk="1" hangingPunct="1">
              <a:lnSpc>
                <a:spcPct val="100000"/>
              </a:lnSpc>
              <a:buClr>
                <a:srgbClr val="000066"/>
              </a:buClr>
              <a:buFont typeface="Wingdings" panose="05000000000000000000" pitchFamily="2" charset="2"/>
              <a:buChar char="§"/>
            </a:pPr>
            <a:r>
              <a:rPr lang="en-US" sz="2400" dirty="0"/>
              <a:t>There is intent or means to harm self or others.</a:t>
            </a:r>
          </a:p>
          <a:p>
            <a:pPr lvl="2" eaLnBrk="1" hangingPunct="1">
              <a:lnSpc>
                <a:spcPct val="100000"/>
              </a:lnSpc>
              <a:buClr>
                <a:srgbClr val="000066"/>
              </a:buClr>
              <a:buFont typeface="Wingdings" panose="05000000000000000000" pitchFamily="2" charset="2"/>
              <a:buChar char="§"/>
            </a:pPr>
            <a:r>
              <a:rPr lang="en-US" sz="2400" dirty="0"/>
              <a:t>A person experiences severe paranoia, delusions, or hallucinations.</a:t>
            </a:r>
          </a:p>
          <a:p>
            <a:pPr lvl="2" eaLnBrk="1" hangingPunct="1">
              <a:lnSpc>
                <a:spcPct val="100000"/>
              </a:lnSpc>
              <a:buClr>
                <a:srgbClr val="000066"/>
              </a:buClr>
              <a:buFont typeface="Wingdings" panose="05000000000000000000" pitchFamily="2" charset="2"/>
              <a:buChar char="§"/>
            </a:pPr>
            <a:r>
              <a:rPr lang="en-US" sz="2400" dirty="0"/>
              <a:t>Functioning is so poor that the person’s (or his or her dependent’s) safety is in danger.</a:t>
            </a:r>
          </a:p>
          <a:p>
            <a:pPr lvl="2" eaLnBrk="1" hangingPunct="1">
              <a:lnSpc>
                <a:spcPct val="100000"/>
              </a:lnSpc>
              <a:buClr>
                <a:srgbClr val="000066"/>
              </a:buClr>
              <a:buFont typeface="Wingdings" panose="05000000000000000000" pitchFamily="2" charset="2"/>
              <a:buChar char="§"/>
            </a:pPr>
            <a:r>
              <a:rPr lang="en-US" sz="2400" dirty="0"/>
              <a:t>Excessive substance use is placing the person or others at risk.</a:t>
            </a:r>
          </a:p>
          <a:p>
            <a:pPr lvl="1" eaLnBrk="1" hangingPunct="1">
              <a:lnSpc>
                <a:spcPct val="100000"/>
              </a:lnSpc>
            </a:pPr>
            <a:r>
              <a:rPr lang="en-US" sz="2400" dirty="0"/>
              <a:t>When in doubt, call 911, or refer for immediate psychiatric or medical intervention.</a:t>
            </a:r>
          </a:p>
          <a:p>
            <a:pPr lvl="1" eaLnBrk="1" hangingPunct="1">
              <a:lnSpc>
                <a:spcPct val="100000"/>
              </a:lnSpc>
            </a:pPr>
            <a:r>
              <a:rPr lang="en-US" sz="2400" dirty="0"/>
              <a:t>Follow your program’s protocols, and reach out to your team leader if you need more information.</a:t>
            </a:r>
          </a:p>
        </p:txBody>
      </p:sp>
    </p:spTree>
    <p:extLst>
      <p:ext uri="{BB962C8B-B14F-4D97-AF65-F5344CB8AC3E}">
        <p14:creationId xmlns:p14="http://schemas.microsoft.com/office/powerpoint/2010/main" val="26649521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p:txBody>
          <a:bodyPr/>
          <a:lstStyle/>
          <a:p>
            <a:pPr eaLnBrk="1" hangingPunct="1"/>
            <a:r>
              <a:rPr lang="en-US" dirty="0"/>
              <a:t>Assessment and Referral (cont.)</a:t>
            </a:r>
          </a:p>
        </p:txBody>
      </p:sp>
      <p:sp>
        <p:nvSpPr>
          <p:cNvPr id="32772" name="Rectangle 3"/>
          <p:cNvSpPr>
            <a:spLocks noGrp="1" noChangeArrowheads="1"/>
          </p:cNvSpPr>
          <p:nvPr>
            <p:ph idx="1"/>
          </p:nvPr>
        </p:nvSpPr>
        <p:spPr>
          <a:xfrm>
            <a:off x="609600" y="1371600"/>
            <a:ext cx="10515600" cy="5486400"/>
          </a:xfrm>
        </p:spPr>
        <p:txBody>
          <a:bodyPr/>
          <a:lstStyle/>
          <a:p>
            <a:pPr marL="0" indent="0" eaLnBrk="1" hangingPunct="1">
              <a:lnSpc>
                <a:spcPct val="100000"/>
              </a:lnSpc>
              <a:buNone/>
            </a:pPr>
            <a:r>
              <a:rPr lang="en-US" dirty="0"/>
              <a:t>Nonemergency treatment referral:</a:t>
            </a:r>
          </a:p>
          <a:p>
            <a:pPr lvl="1" eaLnBrk="1" hangingPunct="1">
              <a:lnSpc>
                <a:spcPct val="100000"/>
              </a:lnSpc>
            </a:pPr>
            <a:r>
              <a:rPr lang="en-US" dirty="0"/>
              <a:t>Reduce perceived stigma:</a:t>
            </a:r>
          </a:p>
          <a:p>
            <a:pPr lvl="2" eaLnBrk="1" hangingPunct="1">
              <a:lnSpc>
                <a:spcPct val="100000"/>
              </a:lnSpc>
              <a:buClr>
                <a:srgbClr val="000066"/>
              </a:buClr>
              <a:buFont typeface="Wingdings" panose="05000000000000000000" pitchFamily="2" charset="2"/>
              <a:buChar char="§"/>
            </a:pPr>
            <a:r>
              <a:rPr lang="en-US" sz="2300" dirty="0"/>
              <a:t>Demystify mental health or substance use disorder treatment by explaining it.</a:t>
            </a:r>
          </a:p>
          <a:p>
            <a:pPr lvl="2" eaLnBrk="1" hangingPunct="1">
              <a:lnSpc>
                <a:spcPct val="100000"/>
              </a:lnSpc>
              <a:buClr>
                <a:srgbClr val="000066"/>
              </a:buClr>
              <a:buFont typeface="Wingdings" panose="05000000000000000000" pitchFamily="2" charset="2"/>
              <a:buChar char="§"/>
            </a:pPr>
            <a:r>
              <a:rPr lang="en-US" sz="2300" dirty="0"/>
              <a:t>Explore referral options, and give choices.</a:t>
            </a:r>
          </a:p>
          <a:p>
            <a:pPr lvl="1" eaLnBrk="1" hangingPunct="1">
              <a:lnSpc>
                <a:spcPct val="100000"/>
              </a:lnSpc>
            </a:pPr>
            <a:r>
              <a:rPr lang="en-US" dirty="0"/>
              <a:t>Increase compliance:</a:t>
            </a:r>
          </a:p>
          <a:p>
            <a:pPr lvl="2" eaLnBrk="1" hangingPunct="1">
              <a:lnSpc>
                <a:spcPct val="100000"/>
              </a:lnSpc>
              <a:buClr>
                <a:srgbClr val="000066"/>
              </a:buClr>
              <a:buFont typeface="Wingdings" panose="05000000000000000000" pitchFamily="2" charset="2"/>
              <a:buChar char="§"/>
            </a:pPr>
            <a:r>
              <a:rPr lang="en-US" sz="2300" dirty="0"/>
              <a:t>Explore obstacles to accepting services.</a:t>
            </a:r>
          </a:p>
          <a:p>
            <a:pPr lvl="2" eaLnBrk="1" hangingPunct="1">
              <a:lnSpc>
                <a:spcPct val="100000"/>
              </a:lnSpc>
              <a:buClr>
                <a:srgbClr val="000066"/>
              </a:buClr>
              <a:buFont typeface="Wingdings" panose="05000000000000000000" pitchFamily="2" charset="2"/>
              <a:buChar char="§"/>
            </a:pPr>
            <a:r>
              <a:rPr lang="en-US" sz="2300" dirty="0"/>
              <a:t>Encourage person to call for the appointment while you are there.</a:t>
            </a:r>
          </a:p>
          <a:p>
            <a:pPr lvl="2" eaLnBrk="1" hangingPunct="1">
              <a:lnSpc>
                <a:spcPct val="100000"/>
              </a:lnSpc>
              <a:buClr>
                <a:srgbClr val="000066"/>
              </a:buClr>
              <a:buFont typeface="Wingdings" panose="05000000000000000000" pitchFamily="2" charset="2"/>
              <a:buChar char="§"/>
            </a:pPr>
            <a:r>
              <a:rPr lang="en-US" sz="2300" dirty="0"/>
              <a:t>Accompany person to first appointment, if necessary and appropriate.</a:t>
            </a:r>
          </a:p>
          <a:p>
            <a:pPr marL="0" lvl="2" indent="0" eaLnBrk="1" hangingPunct="1">
              <a:lnSpc>
                <a:spcPct val="100000"/>
              </a:lnSpc>
              <a:buNone/>
            </a:pPr>
            <a:r>
              <a:rPr lang="en-US" sz="2300" b="1" i="1" dirty="0"/>
              <a:t>Related resource: </a:t>
            </a:r>
            <a:r>
              <a:rPr lang="en-US" sz="2300" dirty="0"/>
              <a:t>Table with contrasts between traditional case management and CCP resource linkage, Participant Workbook (page 34)</a:t>
            </a:r>
          </a:p>
        </p:txBody>
      </p:sp>
    </p:spTree>
    <p:extLst>
      <p:ext uri="{BB962C8B-B14F-4D97-AF65-F5344CB8AC3E}">
        <p14:creationId xmlns:p14="http://schemas.microsoft.com/office/powerpoint/2010/main" val="16596372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2"/>
          <p:cNvSpPr>
            <a:spLocks noGrp="1" noChangeArrowheads="1"/>
          </p:cNvSpPr>
          <p:nvPr>
            <p:ph type="title"/>
          </p:nvPr>
        </p:nvSpPr>
        <p:spPr/>
        <p:txBody>
          <a:bodyPr/>
          <a:lstStyle/>
          <a:p>
            <a:pPr eaLnBrk="1" hangingPunct="1"/>
            <a:r>
              <a:rPr lang="en-US" dirty="0"/>
              <a:t>Data Collection Tools (cont.)</a:t>
            </a:r>
          </a:p>
        </p:txBody>
      </p:sp>
      <p:sp>
        <p:nvSpPr>
          <p:cNvPr id="74756" name="Rectangle 3"/>
          <p:cNvSpPr>
            <a:spLocks noGrp="1" noChangeArrowheads="1"/>
          </p:cNvSpPr>
          <p:nvPr>
            <p:ph idx="1"/>
          </p:nvPr>
        </p:nvSpPr>
        <p:spPr>
          <a:xfrm>
            <a:off x="609600" y="1371600"/>
            <a:ext cx="5791200" cy="5638800"/>
          </a:xfrm>
        </p:spPr>
        <p:txBody>
          <a:bodyPr>
            <a:noAutofit/>
          </a:bodyPr>
          <a:lstStyle/>
          <a:p>
            <a:pPr marL="0" indent="0" eaLnBrk="1" hangingPunct="1">
              <a:lnSpc>
                <a:spcPct val="100000"/>
              </a:lnSpc>
              <a:buNone/>
            </a:pPr>
            <a:r>
              <a:rPr lang="en-US" dirty="0"/>
              <a:t>Program Evaluation Tools:</a:t>
            </a:r>
          </a:p>
          <a:p>
            <a:pPr lvl="1" eaLnBrk="1" hangingPunct="1">
              <a:lnSpc>
                <a:spcPct val="100000"/>
              </a:lnSpc>
            </a:pPr>
            <a:r>
              <a:rPr lang="en-US" sz="2400" dirty="0"/>
              <a:t>Two feedback forms are administered during the RSP (typically at 6 and 12 months after the disaster).</a:t>
            </a:r>
          </a:p>
          <a:p>
            <a:pPr lvl="1" eaLnBrk="1" hangingPunct="1">
              <a:lnSpc>
                <a:spcPct val="100000"/>
              </a:lnSpc>
            </a:pPr>
            <a:r>
              <a:rPr lang="en-US" sz="2400" dirty="0"/>
              <a:t>These provide feedback to CCP managers on</a:t>
            </a:r>
          </a:p>
          <a:p>
            <a:pPr lvl="2" eaLnBrk="1" hangingPunct="1">
              <a:lnSpc>
                <a:spcPct val="100000"/>
              </a:lnSpc>
              <a:buClr>
                <a:srgbClr val="000066"/>
              </a:buClr>
              <a:buFont typeface="Wingdings" panose="05000000000000000000" pitchFamily="2" charset="2"/>
              <a:buChar char="§"/>
            </a:pPr>
            <a:r>
              <a:rPr lang="en-US" sz="2400" dirty="0"/>
              <a:t>Client perceptions of service quality and personal improvements in functioning </a:t>
            </a:r>
          </a:p>
          <a:p>
            <a:pPr lvl="2" eaLnBrk="1" hangingPunct="1">
              <a:lnSpc>
                <a:spcPct val="100000"/>
              </a:lnSpc>
              <a:buClr>
                <a:srgbClr val="000066"/>
              </a:buClr>
              <a:buFont typeface="Wingdings" panose="05000000000000000000" pitchFamily="2" charset="2"/>
              <a:buChar char="§"/>
            </a:pPr>
            <a:r>
              <a:rPr lang="en-US" sz="2400" dirty="0"/>
              <a:t>Perspectives from staff on workload, usefulness of trainings, etc.</a:t>
            </a:r>
          </a:p>
        </p:txBody>
      </p:sp>
      <p:pic>
        <p:nvPicPr>
          <p:cNvPr id="74757" name="Picture 1" descr="Example of Participant Feedback Survey"/>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268863">
            <a:off x="7583354" y="1470850"/>
            <a:ext cx="3055538" cy="395289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4758" name="Picture 1" descr="Example of Service Provider Feedback Form"/>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400827">
            <a:off x="7151144" y="2180114"/>
            <a:ext cx="3019018" cy="390594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0352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2"/>
          <p:cNvSpPr>
            <a:spLocks noGrp="1" noChangeArrowheads="1"/>
          </p:cNvSpPr>
          <p:nvPr>
            <p:ph type="title"/>
          </p:nvPr>
        </p:nvSpPr>
        <p:spPr/>
        <p:txBody>
          <a:bodyPr/>
          <a:lstStyle/>
          <a:p>
            <a:pPr eaLnBrk="1" hangingPunct="1"/>
            <a:r>
              <a:rPr lang="en-US" dirty="0"/>
              <a:t>Data Collection Tools (cont.)</a:t>
            </a:r>
          </a:p>
        </p:txBody>
      </p:sp>
      <p:sp>
        <p:nvSpPr>
          <p:cNvPr id="75780" name="Rectangle 3"/>
          <p:cNvSpPr>
            <a:spLocks noGrp="1" noChangeArrowheads="1"/>
          </p:cNvSpPr>
          <p:nvPr>
            <p:ph idx="1"/>
          </p:nvPr>
        </p:nvSpPr>
        <p:spPr>
          <a:xfrm>
            <a:off x="609600" y="1371600"/>
            <a:ext cx="5486400" cy="4351338"/>
          </a:xfrm>
        </p:spPr>
        <p:txBody>
          <a:bodyPr>
            <a:normAutofit/>
          </a:bodyPr>
          <a:lstStyle/>
          <a:p>
            <a:pPr marL="0" indent="0" eaLnBrk="1" hangingPunct="1">
              <a:buNone/>
            </a:pPr>
            <a:r>
              <a:rPr lang="en-US" dirty="0"/>
              <a:t>Participant Feedback Surveys:</a:t>
            </a:r>
          </a:p>
          <a:p>
            <a:pPr lvl="1" eaLnBrk="1" hangingPunct="1"/>
            <a:r>
              <a:rPr lang="en-US" sz="2600" dirty="0"/>
              <a:t>Are used to obtain feedback about the program</a:t>
            </a:r>
          </a:p>
          <a:p>
            <a:pPr lvl="1" eaLnBrk="1" hangingPunct="1"/>
            <a:r>
              <a:rPr lang="en-US" sz="2600" dirty="0"/>
              <a:t>Are conducted twice during an RSP</a:t>
            </a:r>
          </a:p>
          <a:p>
            <a:pPr lvl="1" eaLnBrk="1" hangingPunct="1"/>
            <a:r>
              <a:rPr lang="en-US" sz="2600" dirty="0"/>
              <a:t>Survey all adults receiving individual/family or group crisis counseling</a:t>
            </a:r>
          </a:p>
          <a:p>
            <a:pPr lvl="1" eaLnBrk="1" hangingPunct="1"/>
            <a:r>
              <a:rPr lang="en-US" sz="2600" dirty="0"/>
              <a:t>Provide some data about immediate outcomes of crisis counseling</a:t>
            </a:r>
          </a:p>
        </p:txBody>
      </p:sp>
      <p:pic>
        <p:nvPicPr>
          <p:cNvPr id="75781" name="Picture 1" descr="Example of Participant Feedback Survey"/>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0400" y="1371600"/>
            <a:ext cx="3657600" cy="473143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85510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2"/>
          <p:cNvSpPr>
            <a:spLocks noGrp="1" noChangeArrowheads="1"/>
          </p:cNvSpPr>
          <p:nvPr>
            <p:ph type="title"/>
          </p:nvPr>
        </p:nvSpPr>
        <p:spPr/>
        <p:txBody>
          <a:bodyPr/>
          <a:lstStyle/>
          <a:p>
            <a:pPr eaLnBrk="1" hangingPunct="1"/>
            <a:r>
              <a:rPr lang="en-US" dirty="0"/>
              <a:t>Data Collection Tools (cont.)</a:t>
            </a:r>
          </a:p>
        </p:txBody>
      </p:sp>
      <p:sp>
        <p:nvSpPr>
          <p:cNvPr id="76804" name="Rectangle 3"/>
          <p:cNvSpPr>
            <a:spLocks noGrp="1" noChangeArrowheads="1"/>
          </p:cNvSpPr>
          <p:nvPr>
            <p:ph idx="1"/>
          </p:nvPr>
        </p:nvSpPr>
        <p:spPr>
          <a:xfrm>
            <a:off x="609600" y="1219200"/>
            <a:ext cx="5486400" cy="5867400"/>
          </a:xfrm>
        </p:spPr>
        <p:txBody>
          <a:bodyPr>
            <a:normAutofit/>
          </a:bodyPr>
          <a:lstStyle/>
          <a:p>
            <a:pPr marL="0" indent="0" eaLnBrk="1" hangingPunct="1">
              <a:lnSpc>
                <a:spcPct val="100000"/>
              </a:lnSpc>
              <a:buNone/>
            </a:pPr>
            <a:r>
              <a:rPr lang="en-US" dirty="0"/>
              <a:t>Service Provider Feedback Forms:</a:t>
            </a:r>
          </a:p>
          <a:p>
            <a:pPr lvl="1" eaLnBrk="1" hangingPunct="1">
              <a:lnSpc>
                <a:spcPct val="100000"/>
              </a:lnSpc>
            </a:pPr>
            <a:r>
              <a:rPr lang="en-US" sz="2600" dirty="0"/>
              <a:t>Used to capture crisis counselors’ opinions about their training, resources, supervision, workload, support, and overall quality of the CCP  </a:t>
            </a:r>
          </a:p>
          <a:p>
            <a:pPr lvl="1" eaLnBrk="1" hangingPunct="1">
              <a:lnSpc>
                <a:spcPct val="100000"/>
              </a:lnSpc>
            </a:pPr>
            <a:r>
              <a:rPr lang="en-US" sz="2600" dirty="0"/>
              <a:t>Collected anonymously from crisis counseling staff around 6 and 12 months after the disaster  </a:t>
            </a:r>
          </a:p>
        </p:txBody>
      </p:sp>
      <p:pic>
        <p:nvPicPr>
          <p:cNvPr id="76805" name="Picture 1" descr="Example of Service Provider Feedback Form"/>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0400" y="1371600"/>
            <a:ext cx="3657600" cy="473300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40338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Rectangle 2"/>
          <p:cNvSpPr>
            <a:spLocks noGrp="1" noChangeArrowheads="1"/>
          </p:cNvSpPr>
          <p:nvPr>
            <p:ph type="title"/>
          </p:nvPr>
        </p:nvSpPr>
        <p:spPr/>
        <p:txBody>
          <a:bodyPr>
            <a:normAutofit/>
          </a:bodyPr>
          <a:lstStyle/>
          <a:p>
            <a:pPr eaLnBrk="1" hangingPunct="1"/>
            <a:r>
              <a:rPr lang="en-US" dirty="0"/>
              <a:t>Section 5</a:t>
            </a:r>
            <a:r>
              <a:rPr lang="en-US" dirty="0">
                <a:cs typeface="Arial" charset="0"/>
              </a:rPr>
              <a:t>—Stress Management</a:t>
            </a:r>
          </a:p>
        </p:txBody>
      </p:sp>
      <p:sp>
        <p:nvSpPr>
          <p:cNvPr id="78852" name="Rectangle 3"/>
          <p:cNvSpPr>
            <a:spLocks noGrp="1" noChangeArrowheads="1"/>
          </p:cNvSpPr>
          <p:nvPr>
            <p:ph idx="1"/>
          </p:nvPr>
        </p:nvSpPr>
        <p:spPr/>
        <p:txBody>
          <a:bodyPr/>
          <a:lstStyle/>
          <a:p>
            <a:pPr lvl="1" eaLnBrk="1" hangingPunct="1">
              <a:buFont typeface="Arial" charset="0"/>
              <a:buChar char="•"/>
              <a:tabLst>
                <a:tab pos="282575" algn="l"/>
              </a:tabLst>
            </a:pPr>
            <a:r>
              <a:rPr lang="en-US" sz="3200" dirty="0"/>
              <a:t>Typical Stressors</a:t>
            </a:r>
          </a:p>
          <a:p>
            <a:pPr lvl="1" eaLnBrk="1" hangingPunct="1">
              <a:buFont typeface="Arial" charset="0"/>
              <a:buChar char="•"/>
              <a:tabLst>
                <a:tab pos="282575" algn="l"/>
              </a:tabLst>
            </a:pPr>
            <a:r>
              <a:rPr lang="en-US" sz="3200" dirty="0"/>
              <a:t>Warning Signs of Excessive Stress</a:t>
            </a:r>
          </a:p>
          <a:p>
            <a:pPr lvl="1" eaLnBrk="1" hangingPunct="1">
              <a:buFont typeface="Arial" charset="0"/>
              <a:buChar char="•"/>
              <a:tabLst>
                <a:tab pos="282575" algn="l"/>
              </a:tabLst>
            </a:pPr>
            <a:r>
              <a:rPr lang="en-US" sz="3200" dirty="0"/>
              <a:t>Stress Management</a:t>
            </a:r>
          </a:p>
          <a:p>
            <a:pPr marL="457200" lvl="1" indent="0" eaLnBrk="1" hangingPunct="1">
              <a:buNone/>
              <a:tabLst>
                <a:tab pos="282575" algn="l"/>
              </a:tabLst>
            </a:pPr>
            <a:endParaRPr lang="en-US" sz="3200" dirty="0"/>
          </a:p>
          <a:p>
            <a:pPr marL="457200" lvl="1" indent="0" eaLnBrk="1" hangingPunct="1">
              <a:buNone/>
              <a:tabLst>
                <a:tab pos="282575" algn="l"/>
              </a:tabLst>
            </a:pPr>
            <a:r>
              <a:rPr lang="en-US" dirty="0"/>
              <a:t>*Organizational Approaches to Stress Management</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2"/>
          <p:cNvSpPr>
            <a:spLocks noGrp="1" noChangeArrowheads="1"/>
          </p:cNvSpPr>
          <p:nvPr>
            <p:ph type="title"/>
          </p:nvPr>
        </p:nvSpPr>
        <p:spPr/>
        <p:txBody>
          <a:bodyPr/>
          <a:lstStyle/>
          <a:p>
            <a:pPr eaLnBrk="1" hangingPunct="1"/>
            <a:r>
              <a:rPr lang="en-US" dirty="0"/>
              <a:t>Typical Stressors</a:t>
            </a:r>
          </a:p>
        </p:txBody>
      </p:sp>
      <p:sp>
        <p:nvSpPr>
          <p:cNvPr id="80900" name="Rectangle 3"/>
          <p:cNvSpPr>
            <a:spLocks noGrp="1" noChangeArrowheads="1"/>
          </p:cNvSpPr>
          <p:nvPr>
            <p:ph idx="1"/>
          </p:nvPr>
        </p:nvSpPr>
        <p:spPr/>
        <p:txBody>
          <a:bodyPr/>
          <a:lstStyle/>
          <a:p>
            <a:pPr marL="0" indent="0" eaLnBrk="1" hangingPunct="1">
              <a:buNone/>
            </a:pPr>
            <a:r>
              <a:rPr lang="en-US" dirty="0"/>
              <a:t>How stressful are these for you?</a:t>
            </a:r>
          </a:p>
          <a:p>
            <a:pPr lvl="1" eaLnBrk="1" hangingPunct="1"/>
            <a:r>
              <a:rPr lang="en-US" dirty="0"/>
              <a:t>Repeatedly hearing survivors’ distressing stories</a:t>
            </a:r>
          </a:p>
          <a:p>
            <a:pPr lvl="1" eaLnBrk="1" hangingPunct="1"/>
            <a:r>
              <a:rPr lang="en-US" dirty="0"/>
              <a:t>Approaching survivors who may reject help</a:t>
            </a:r>
          </a:p>
          <a:p>
            <a:pPr lvl="1" eaLnBrk="1" hangingPunct="1"/>
            <a:r>
              <a:rPr lang="en-US" dirty="0"/>
              <a:t>Feeling overwhelmed by the sadness of others</a:t>
            </a:r>
          </a:p>
          <a:p>
            <a:pPr lvl="1" eaLnBrk="1" hangingPunct="1"/>
            <a:r>
              <a:rPr lang="en-US" dirty="0"/>
              <a:t>Feeling unable to alleviate the pain of others</a:t>
            </a:r>
          </a:p>
          <a:p>
            <a:pPr lvl="1" eaLnBrk="1" hangingPunct="1"/>
            <a:r>
              <a:rPr lang="en-US" dirty="0"/>
              <a:t>Working long hours</a:t>
            </a:r>
          </a:p>
          <a:p>
            <a:pPr lvl="1" eaLnBrk="1" hangingPunct="1"/>
            <a:r>
              <a:rPr lang="en-US" dirty="0"/>
              <a:t>Having personal experience with the disaster</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bwMode="auto">
          <a:prstGeom prst="rect">
            <a:avLst/>
          </a:prstGeom>
          <a:noFill/>
          <a:ln>
            <a:noFill/>
          </a:ln>
        </p:spPr>
        <p:txBody>
          <a:bodyPr wrap="square" anchor="ctr">
            <a:normAutofit/>
          </a:bodyPr>
          <a:lstStyle/>
          <a:p>
            <a:r>
              <a:rPr lang="en-US" dirty="0"/>
              <a:t>Poll Question #6</a:t>
            </a:r>
          </a:p>
        </p:txBody>
      </p:sp>
      <p:sp>
        <p:nvSpPr>
          <p:cNvPr id="6148" name="Rectangle 3"/>
          <p:cNvSpPr>
            <a:spLocks noGrp="1" noChangeArrowheads="1"/>
          </p:cNvSpPr>
          <p:nvPr>
            <p:ph idx="1"/>
          </p:nvPr>
        </p:nvSpPr>
        <p:spPr bwMode="auto">
          <a:prstGeom prst="rect">
            <a:avLst/>
          </a:prstGeom>
          <a:noFill/>
          <a:ln>
            <a:noFill/>
          </a:ln>
        </p:spPr>
        <p:txBody>
          <a:bodyPr wrap="square" anchor="t">
            <a:normAutofit fontScale="92500" lnSpcReduction="20000"/>
          </a:bodyPr>
          <a:lstStyle/>
          <a:p>
            <a:pPr marL="0" lvl="0" indent="0">
              <a:lnSpc>
                <a:spcPct val="90000"/>
              </a:lnSpc>
              <a:buNone/>
            </a:pPr>
            <a:r>
              <a:rPr lang="en-US" dirty="0"/>
              <a:t>How stressful are these experiences for you? Choose 1 to 5, where 1 is least stressful and 5 is most stressful.</a:t>
            </a:r>
          </a:p>
          <a:p>
            <a:pPr>
              <a:lnSpc>
                <a:spcPct val="90000"/>
              </a:lnSpc>
            </a:pPr>
            <a:r>
              <a:rPr lang="en-US" dirty="0"/>
              <a:t>Repeatedly hearing survivors’ distressing stories</a:t>
            </a:r>
          </a:p>
          <a:p>
            <a:pPr>
              <a:lnSpc>
                <a:spcPct val="90000"/>
              </a:lnSpc>
            </a:pPr>
            <a:r>
              <a:rPr lang="en-US" dirty="0"/>
              <a:t>Approaching survivors who may reject help</a:t>
            </a:r>
          </a:p>
          <a:p>
            <a:pPr>
              <a:lnSpc>
                <a:spcPct val="90000"/>
              </a:lnSpc>
            </a:pPr>
            <a:r>
              <a:rPr lang="en-US" dirty="0"/>
              <a:t>Feeling overwhelmed by the sadness of others</a:t>
            </a:r>
          </a:p>
          <a:p>
            <a:pPr>
              <a:lnSpc>
                <a:spcPct val="90000"/>
              </a:lnSpc>
            </a:pPr>
            <a:r>
              <a:rPr lang="en-US" dirty="0"/>
              <a:t>Feeling unable to alleviate the pain of others</a:t>
            </a:r>
          </a:p>
          <a:p>
            <a:pPr>
              <a:lnSpc>
                <a:spcPct val="90000"/>
              </a:lnSpc>
            </a:pPr>
            <a:r>
              <a:rPr lang="en-US" dirty="0"/>
              <a:t>Working long hours</a:t>
            </a:r>
          </a:p>
          <a:p>
            <a:pPr>
              <a:lnSpc>
                <a:spcPct val="90000"/>
              </a:lnSpc>
            </a:pPr>
            <a:r>
              <a:rPr lang="en-US" dirty="0"/>
              <a:t>Having personal experience with the disaster</a:t>
            </a:r>
          </a:p>
          <a:p>
            <a:pPr marL="0" lvl="0" indent="0">
              <a:lnSpc>
                <a:spcPct val="90000"/>
              </a:lnSpc>
              <a:buNone/>
            </a:pPr>
            <a:endParaRPr lang="en-US" dirty="0">
              <a:solidFill>
                <a:srgbClr val="000000"/>
              </a:solidFill>
            </a:endParaRPr>
          </a:p>
          <a:p>
            <a:pPr marL="0" lvl="0" indent="0">
              <a:lnSpc>
                <a:spcPct val="90000"/>
              </a:lnSpc>
              <a:buNone/>
            </a:pPr>
            <a:r>
              <a:rPr lang="en-US" sz="2000" dirty="0">
                <a:solidFill>
                  <a:srgbClr val="000000"/>
                </a:solidFill>
              </a:rPr>
              <a:t>Note: If you are not using the Zoom application, you will not have access to the poll questions. In that case, please type your answers in the chat box.</a:t>
            </a:r>
          </a:p>
        </p:txBody>
      </p:sp>
    </p:spTree>
    <p:extLst>
      <p:ext uri="{BB962C8B-B14F-4D97-AF65-F5344CB8AC3E}">
        <p14:creationId xmlns:p14="http://schemas.microsoft.com/office/powerpoint/2010/main" val="10932933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2"/>
          <p:cNvSpPr>
            <a:spLocks noGrp="1" noChangeArrowheads="1"/>
          </p:cNvSpPr>
          <p:nvPr>
            <p:ph type="title"/>
          </p:nvPr>
        </p:nvSpPr>
        <p:spPr/>
        <p:txBody>
          <a:bodyPr/>
          <a:lstStyle/>
          <a:p>
            <a:pPr eaLnBrk="1" hangingPunct="1"/>
            <a:r>
              <a:rPr lang="en-US" dirty="0"/>
              <a:t>Warning Signs of Excessive Stress</a:t>
            </a:r>
            <a:r>
              <a:rPr lang="en-US" sz="3800" dirty="0"/>
              <a:t> </a:t>
            </a:r>
          </a:p>
        </p:txBody>
      </p:sp>
      <p:sp>
        <p:nvSpPr>
          <p:cNvPr id="82948" name="Rectangle 3"/>
          <p:cNvSpPr>
            <a:spLocks noGrp="1" noChangeArrowheads="1"/>
          </p:cNvSpPr>
          <p:nvPr>
            <p:ph idx="1"/>
          </p:nvPr>
        </p:nvSpPr>
        <p:spPr/>
        <p:txBody>
          <a:bodyPr/>
          <a:lstStyle/>
          <a:p>
            <a:pPr lvl="1" eaLnBrk="1" hangingPunct="1"/>
            <a:r>
              <a:rPr lang="en-US" dirty="0"/>
              <a:t>You cannot shake distressing images from your mind.</a:t>
            </a:r>
          </a:p>
          <a:p>
            <a:pPr lvl="1" eaLnBrk="1" hangingPunct="1"/>
            <a:r>
              <a:rPr lang="en-US" dirty="0"/>
              <a:t>Work consumes you at the expense of family and friends.</a:t>
            </a:r>
          </a:p>
          <a:p>
            <a:pPr lvl="1" eaLnBrk="1" hangingPunct="1"/>
            <a:r>
              <a:rPr lang="en-US" dirty="0"/>
              <a:t>You experience an increase in substance use or misuse.</a:t>
            </a:r>
          </a:p>
          <a:p>
            <a:pPr lvl="1" eaLnBrk="1" hangingPunct="1"/>
            <a:r>
              <a:rPr lang="en-US" dirty="0"/>
              <a:t>You are excessively irritable and impatient.</a:t>
            </a:r>
          </a:p>
          <a:p>
            <a:pPr lvl="1" eaLnBrk="1" hangingPunct="1"/>
            <a:r>
              <a:rPr lang="en-US" dirty="0"/>
              <a:t>You exhibit other serious or severe reactions.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2"/>
          <p:cNvSpPr>
            <a:spLocks noGrp="1" noChangeArrowheads="1"/>
          </p:cNvSpPr>
          <p:nvPr>
            <p:ph type="title"/>
          </p:nvPr>
        </p:nvSpPr>
        <p:spPr/>
        <p:txBody>
          <a:bodyPr/>
          <a:lstStyle/>
          <a:p>
            <a:pPr eaLnBrk="1" hangingPunct="1"/>
            <a:r>
              <a:rPr lang="en-US" dirty="0"/>
              <a:t>Self-Assessment and Planning</a:t>
            </a:r>
          </a:p>
        </p:txBody>
      </p:sp>
      <p:sp>
        <p:nvSpPr>
          <p:cNvPr id="83972" name="Rectangle 3"/>
          <p:cNvSpPr>
            <a:spLocks noGrp="1" noChangeArrowheads="1"/>
          </p:cNvSpPr>
          <p:nvPr>
            <p:ph idx="1"/>
          </p:nvPr>
        </p:nvSpPr>
        <p:spPr/>
        <p:txBody>
          <a:bodyPr/>
          <a:lstStyle/>
          <a:p>
            <a:pPr marL="347663" lvl="1" indent="-233363" eaLnBrk="1" hangingPunct="1">
              <a:lnSpc>
                <a:spcPct val="100000"/>
              </a:lnSpc>
            </a:pPr>
            <a:r>
              <a:rPr lang="en-US" dirty="0"/>
              <a:t>Complete the warning signs for excessive stress checklist in the Participant Workbook (page 47).</a:t>
            </a:r>
          </a:p>
          <a:p>
            <a:pPr marL="347663" lvl="1" indent="-233363" eaLnBrk="1" hangingPunct="1">
              <a:lnSpc>
                <a:spcPct val="100000"/>
              </a:lnSpc>
            </a:pPr>
            <a:r>
              <a:rPr lang="en-US" dirty="0"/>
              <a:t>Then complete the personal stress management plan (page 48).</a:t>
            </a: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5" descr="Photos of various SAMHSA DTAC publications."/>
          <p:cNvPicPr>
            <a:picLocks noChangeAspect="1"/>
          </p:cNvPicPr>
          <p:nvPr/>
        </p:nvPicPr>
        <p:blipFill>
          <a:blip r:embed="rId3">
            <a:extLst>
              <a:ext uri="{28A0092B-C50C-407E-A947-70E740481C1C}">
                <a14:useLocalDpi xmlns:a14="http://schemas.microsoft.com/office/drawing/2010/main" val="0"/>
              </a:ext>
            </a:extLst>
          </a:blip>
          <a:srcRect l="1826" t="6342" r="3410" b="4018"/>
          <a:stretch>
            <a:fillRect/>
          </a:stretch>
        </p:blipFill>
        <p:spPr bwMode="auto">
          <a:xfrm>
            <a:off x="3352800" y="3886200"/>
            <a:ext cx="4953000" cy="252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4" name="Rectangle 2"/>
          <p:cNvSpPr>
            <a:spLocks noGrp="1" noChangeArrowheads="1"/>
          </p:cNvSpPr>
          <p:nvPr>
            <p:ph type="title"/>
          </p:nvPr>
        </p:nvSpPr>
        <p:spPr/>
        <p:txBody>
          <a:bodyPr>
            <a:normAutofit/>
          </a:bodyPr>
          <a:lstStyle/>
          <a:p>
            <a:pPr eaLnBrk="1" hangingPunct="1"/>
            <a:r>
              <a:rPr lang="en-US" sz="2400" dirty="0"/>
              <a:t>Substance Abuse and Mental Health Services Administration (SAMHSA) Disaster Technical Assistance Center (DTAC)</a:t>
            </a:r>
          </a:p>
        </p:txBody>
      </p:sp>
      <p:sp>
        <p:nvSpPr>
          <p:cNvPr id="92165" name="Rectangle 3"/>
          <p:cNvSpPr>
            <a:spLocks noGrp="1" noChangeArrowheads="1"/>
          </p:cNvSpPr>
          <p:nvPr>
            <p:ph idx="1"/>
          </p:nvPr>
        </p:nvSpPr>
        <p:spPr/>
        <p:txBody>
          <a:bodyPr/>
          <a:lstStyle/>
          <a:p>
            <a:pPr marL="0" indent="0" eaLnBrk="1" hangingPunct="1">
              <a:buNone/>
            </a:pPr>
            <a:r>
              <a:rPr lang="en-US" sz="2400" dirty="0"/>
              <a:t>SAMHSA DTAC supports SAMHSA’s efforts to prepare states, territories, and local entities to deliver an effective mental health and substance use-related response during disasters.</a:t>
            </a:r>
          </a:p>
          <a:p>
            <a:pPr marL="347663" lvl="1" indent="-233363" eaLnBrk="1" hangingPunct="1"/>
            <a:r>
              <a:rPr lang="en-US" sz="2200" dirty="0"/>
              <a:t>Toll-free: 1–800–308–3515</a:t>
            </a:r>
          </a:p>
          <a:p>
            <a:pPr marL="347663" lvl="1" indent="-233363" eaLnBrk="1" hangingPunct="1"/>
            <a:r>
              <a:rPr lang="en-US" sz="2200" dirty="0"/>
              <a:t>Email: </a:t>
            </a:r>
            <a:r>
              <a:rPr lang="en-US" sz="2200" dirty="0">
                <a:hlinkClick r:id="rId4" tooltip="for more information email D T A C at D T A C @ S A M H S A dot com"/>
              </a:rPr>
              <a:t>dtac@samhsa.hhs.gov</a:t>
            </a:r>
            <a:r>
              <a:rPr lang="en-US" sz="2200" dirty="0"/>
              <a:t> </a:t>
            </a:r>
          </a:p>
          <a:p>
            <a:pPr marL="347663" lvl="1" indent="-233363" eaLnBrk="1" hangingPunct="1"/>
            <a:r>
              <a:rPr lang="en-US" sz="2200" dirty="0"/>
              <a:t>Web: </a:t>
            </a:r>
            <a:r>
              <a:rPr lang="en-US" sz="2200" dirty="0">
                <a:hlinkClick r:id="rId5" tooltip="Disaster Technical Assistance Center (DTAC) home page at s a m h s a dot com"/>
              </a:rPr>
              <a:t>https://www.samhsa.gov/dtac</a:t>
            </a:r>
            <a:r>
              <a:rPr lang="en-US" sz="2200" dirty="0"/>
              <a:t> </a:t>
            </a:r>
            <a:r>
              <a:rPr lang="en-US" sz="2200" dirty="0">
                <a:hlinkClick r:id="rId6" tooltip="SAMHSA DTAC Website"/>
              </a:rPr>
              <a:t> </a:t>
            </a:r>
            <a:endParaRPr lang="en-US" sz="2200" dirty="0"/>
          </a:p>
        </p:txBody>
      </p:sp>
      <p:pic>
        <p:nvPicPr>
          <p:cNvPr id="6" name="Picture 3" descr="Federal Emergency Management Agency "/>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 y="6078538"/>
            <a:ext cx="2047875"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MHSA PPT Template_022018.potx [Read-Only]" id="{792C0558-9B0C-47EE-B199-3EAF8EAD94E1}" vid="{5BC4C46A-92FD-4AF9-8DEF-1798B8A8D62C}"/>
    </a:ext>
  </a:extLst>
</a:theme>
</file>

<file path=ppt/theme/theme2.xml><?xml version="1.0" encoding="utf-8"?>
<a:theme xmlns:a="http://schemas.openxmlformats.org/drawingml/2006/main" name="CCP Backgroun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FFFF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228600" algn="l" defTabSz="914400" rtl="0" eaLnBrk="1" fontAlgn="base" latinLnBrk="0" hangingPunct="1">
          <a:lnSpc>
            <a:spcPct val="100000"/>
          </a:lnSpc>
          <a:spcBef>
            <a:spcPct val="20000"/>
          </a:spcBef>
          <a:spcAft>
            <a:spcPct val="0"/>
          </a:spcAft>
          <a:buClrTx/>
          <a:buSzTx/>
          <a:buFontTx/>
          <a:buChar char="•"/>
          <a:tabLst/>
          <a:defRPr kumimoji="0" lang="en-US" sz="25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228600" algn="l" defTabSz="914400" rtl="0" eaLnBrk="1" fontAlgn="base" latinLnBrk="0" hangingPunct="1">
          <a:lnSpc>
            <a:spcPct val="100000"/>
          </a:lnSpc>
          <a:spcBef>
            <a:spcPct val="20000"/>
          </a:spcBef>
          <a:spcAft>
            <a:spcPct val="0"/>
          </a:spcAft>
          <a:buClrTx/>
          <a:buSzTx/>
          <a:buFontTx/>
          <a:buChar char="•"/>
          <a:tabLst/>
          <a:defRPr kumimoji="0" lang="en-US" sz="2500" b="0" i="0" u="none" strike="noStrike" cap="none" normalizeH="0" baseline="0" smtClean="0">
            <a:ln>
              <a:noFill/>
            </a:ln>
            <a:solidFill>
              <a:schemeClr val="tx1"/>
            </a:solidFill>
            <a:effectLst/>
            <a:latin typeface="Arial"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Custom Design">
  <a:themeElements>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228600" algn="l" defTabSz="914400" rtl="0" eaLnBrk="1" fontAlgn="base" latinLnBrk="0" hangingPunct="1">
          <a:lnSpc>
            <a:spcPct val="100000"/>
          </a:lnSpc>
          <a:spcBef>
            <a:spcPct val="20000"/>
          </a:spcBef>
          <a:spcAft>
            <a:spcPct val="0"/>
          </a:spcAft>
          <a:buClrTx/>
          <a:buSzTx/>
          <a:buFontTx/>
          <a:buChar char="•"/>
          <a:tabLst/>
          <a:defRPr kumimoji="0" lang="en-US" sz="25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228600" algn="l" defTabSz="914400" rtl="0" eaLnBrk="1" fontAlgn="base" latinLnBrk="0" hangingPunct="1">
          <a:lnSpc>
            <a:spcPct val="100000"/>
          </a:lnSpc>
          <a:spcBef>
            <a:spcPct val="20000"/>
          </a:spcBef>
          <a:spcAft>
            <a:spcPct val="0"/>
          </a:spcAft>
          <a:buClrTx/>
          <a:buSzTx/>
          <a:buFontTx/>
          <a:buChar char="•"/>
          <a:tabLst/>
          <a:defRPr kumimoji="0" lang="en-US" sz="2500" b="0" i="0" u="none" strike="noStrike" cap="none" normalizeH="0" baseline="0" smtClean="0">
            <a:ln>
              <a:noFill/>
            </a:ln>
            <a:solidFill>
              <a:schemeClr val="tx1"/>
            </a:solidFill>
            <a:effectLst/>
            <a:latin typeface="Arial" charset="0"/>
          </a:defRPr>
        </a:defPPr>
      </a:lstStyle>
    </a:lnDef>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Custom Design">
  <a:themeElements>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FFFF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FFFF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MHSA PPT Template_022018.potx [Read-Only]" id="{792C0558-9B0C-47EE-B199-3EAF8EAD94E1}" vid="{5BC4C46A-92FD-4AF9-8DEF-1798B8A8D62C}"/>
    </a:ext>
  </a:ext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66B3BA552FC6648A56CAAFC7C2729F0" ma:contentTypeVersion="0" ma:contentTypeDescription="Create a new document." ma:contentTypeScope="" ma:versionID="5246e595cff1c60d55c8afc9cca11fc9">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AW xmlns="http://www.net-centric.com/PAWPP">
  <HyperLink xmlns="" ID="4Wvuqq7BMyFNzrMmFRAAnojEzdo=-357627627148.385_361.72" language="" validate="" plainAltText="Article_x0020_titled_x0020_Building_x0020_your_x0020_resilience_x0020_at_x0020_A_x0020_P_x0020_A_x0020_dot_x0020_org" Lang=""/>
  <HyperLink xmlns="" ID="+qVn4eRJwZztZOzWquRF416Rf+U=-357627627164.785_432.28" language="" validate="" plainAltText="Article_x0020_titled_x0020_Building_x0020_your_x0020_resilience_x0020_at_x0020_A_x0020_P_x0020_A_x0020_dot_x0020_org" Lang=""/>
  <HyperLink xmlns="" ID="AAww3JR0tKzHGJ4eTyV50k8yabM=-357627627609.96_401.04" language="" validate="" plainAltText="Article_x0020_titled_x0020_Building_x0020_your_x0020_resilience_x0020_at_x0020_A_x0020_P_x0020_A_x0020_dot_x0020_org" Lang=""/>
  <HyperLink xmlns="" ID="jb7I6bkh7U2R8EHZfGwAsb3kJkE=-105381981135.7_460.56" language="" validate="" plainAltText="_x0038__x0020_Page_x0020_PDF_x0020_titled_x0020_Association_x0020_for_x0020_Specialists_x0020_in_x0020_Group_x0020_Work:_x0020_Best_x0020_Practice_x0020_Guidelines_x0020_2007_x0020_Revisions_x0020_at_x0020_files_x0020_u_x0020_s_x0020_r_x0020_dot_x0020_com" Lang=""/>
  <HyperLink xmlns="" ID="roDAbbSuUlylUS3vPfTKdchaHYc=1702765246149.85_218.12" language="" validate="" plainAltText="D_x0020_T_x0020_A_x0020_C_x0020_at_x0020_D_x0020_T_x0020_A_x0020_C_x0020__x0040__x0020_S_x0020_A_x0020_M_x0020_H_x0020_S_x0020_A_x0020_dot_x0020_com" Lang=""/>
  <HyperLink xmlns="" ID="roDAbbSuUlylUS3vPfTKdchaHYc=685610528139.705_246.88" language="" validate="" plainAltText="Disaster_x0020_Technical_x0020_Assistance_x0020_Center_x0020__x0028_DTAC_x0029__x0020_home_x0020_page_x0020_at_x0020_s_x0020_a_x0020_m_x0020_h_x0020_s_x0020_a_x0020_dot_x0020_com" Lang=""/>
  <Shape xmlns="" ID="nIg3RSyadtfrLBRBcvPnvkAS08c=" isBookmarkSet="yes" bookmark="no" pdftag="H1" artifact="_x0030_" Order="_x0031_"/>
  <Shape xmlns="" ID="+K1btL8KtCkdDn5V7vk0HndAv6Q=" pdftag="P" isBookmarkSet="no" bookmark="no" Order="_x0032_"/>
  <Shape xmlns="" ID="WHfqmMuKCddc/hmlhNkeFo4MLlo=" pdftag="H2" isBookmarkSet="no" bookmark="yes" Order="_x0031_"/>
  <Shape xmlns="" ID="NUsovld2ztJrjdUWrsf9Y+WhNOA=" pdftag="P" isBookmarkSet="no" bookmark="no" Order="_x0032_"/>
  <Shape xmlns="" ID="VFvOAfXO2/sSoOi2Ez6y1YtyOAM=" Order="_x0033_" pdftag="_x005B_Artifact_x005D_" isBookmarkSet="no" bookmark="no"/>
  <Shape xmlns="" ID="rDP5Wce4k/uRmH9YbmwreZn69+E=" pdftag="P" isBookmarkSet="no" bookmark="no" Order="_x0031_"/>
  <Shape xmlns="" ID="Lmzp+F7eE7haG1p6rUEnJYH9pI8=" pdftag="H2" isBookmarkSet="no" bookmark="yes" Order="_x0031_"/>
  <Shape xmlns="" ID="Qe/Iu98YnhTDS7kJESaXdeL0fvE=" pdftag="P" isBookmarkSet="no" bookmark="no" Order="_x0032_"/>
  <Shape xmlns="" ID="b21iNSm6W5ixr0svCKvJUwMfrX8=" pdftag="H2" isBookmarkSet="no" bookmark="yes" Order="_x0031_"/>
  <Shape xmlns="" ID="FFcoVE56IYVfcf16ZfD/X7Drn8s=" pdftag="P" isBookmarkSet="no" bookmark="no" Order="_x0032_"/>
  <Shape xmlns="" ID="20EykpIATRzQ/omTFAKU+uEtI34=" pdftag="H2" isBookmarkSet="no" bookmark="yes" Order="_x0031_"/>
  <Shape xmlns="" ID="hqEyfcF1Ig5L2agPcf/Mb7F6fmQ=" pdftag="P" isBookmarkSet="no" bookmark="no" Order="_x0032_"/>
  <Shape xmlns="" ID="6+3kf8mYWRPjaN2NrNBUFi2QbxM=" isBookmarkSet="no" pdftag="H2" artifact="_x0030_" bookmark="yes" Order="_x0031_"/>
  <Shape xmlns="" ID="e5fyv53CDjuGU7tYLSOua4B6NuI=" pdftag="P" isBookmarkSet="no" bookmark="no" Order="_x0032_"/>
  <Shape xmlns="" ID="vNQt3EjQpOsf6BU1ENaUVIj708c=" pdftag="P" isBookmarkSet="no" bookmark="no" Order="_x0033_"/>
  <Shape xmlns="" ID="iEoDiZDE3T/Ri1/jtAfkw/JoOwo=" pdftag="H2" isBookmarkSet="no" bookmark="yes" Order="_x0031_"/>
  <Shape xmlns="" ID="zgZWwQMPoOBYKcVi52ekOwt/KW4=" pdftag="P" isBookmarkSet="no" bookmark="no" Order="_x0032_"/>
  <Shape xmlns="" ID="ILEoJaSIzWAW9oVft+U2iNia+kg=" pdftag="H2" isBookmarkSet="no" bookmark="yes" Order="_x0031_"/>
  <Shape xmlns="" ID="tjO81RAL/+RiAP49ZmfAkbP8MHA=" pdftag="P" isBookmarkSet="no" bookmark="no" Order="_x0032_"/>
  <Shape xmlns="" ID="LZoMy0nf2ofn5MM63db1Qgvg9H8=" isBookmarkSet="no" pdftag="H2" artifact="_x0030_" bookmark="yes" Order="_x0031_"/>
  <Shape xmlns="" ID="0I9iEeOFDNZPOorsFmk1WqqqqQs=" pdftag="P" isBookmarkSet="no" bookmark="no" Order="_x0032_"/>
  <Shape xmlns="" ID="cRCgKhV7vG7F4f6J7sWRwcPVzuk=" pdftag="P" isBookmarkSet="no" bookmark="no" Order="_x0034_"/>
  <Shape xmlns="" ID="5OlQHUnm218H1Wzqb6XpfXYHJa0=" pdftag="Figure" isBookmarkSet="no" Order="_x0034_" bookmark="no"/>
  <Shape xmlns="" ID="PHY9JlXDBqKtBYuSnXGm493vemY=" isBookmarkSet="no" bookmark="no" formula="no" inline="no" pdftag="Figure" Lang="" Order="_x0033_" artifact="_x0030_" validate="yes"/>
  <Shape xmlns="" ID="6Fm5qsT4Pjn5lp1xnN8Xl0nD6aw=" isBookmarkSet="no" bookmark="no" formula="no" pdftag="Figure" artifact="_x0030_" inline="no" Lang="" Order="_x0035_" validate="yes"/>
  <Shape xmlns="" ID="xb2iL2Ih194ztmJEtCc86AQ8Qzk=" pdftag="H2" isBookmarkSet="no" bookmark="yes" Order="_x0031_"/>
  <Shape xmlns="" ID="DMDT1WAhTV0XZ6iV3S9i+YTub04=" pdftag="P" isBookmarkSet="no" bookmark="no" Order="_x0032_"/>
  <Shape xmlns="" ID="Wlny+99MlvjcfKfnjiru9TmjwdQ=" pdftag="H2" isBookmarkSet="no" bookmark="yes" Order="_x0031_"/>
  <Shape xmlns="" ID="JyOWgOKVSc0xk5EPgiGmMs4fbXg=" pdftag="P" isBookmarkSet="no" bookmark="no" Order="_x0032_"/>
  <Shape xmlns="" ID="sakJ6MKMlSQi+vWCbG7bm+htaxA=" isBookmarkSet="no" pdftag="H3" artifact="_x0030_" bookmark="yes" Order="_x0031_"/>
  <Shape xmlns="" ID="sFsfHnW2YT0RsPLXDqen2qkbhTQ=" pdftag="P" isBookmarkSet="no" bookmark="no" Order="_x0032_"/>
  <Shape xmlns="" ID="2IZFGWCFGrRKQ0VPZuA/+83ZPK0=" pdftag="Figure" isBookmarkSet="no" bookmark="no" formula="no" inline="no" Lang="" Order="_x0033_" artifact="_x0030_" validate="yes"/>
  <Shape xmlns="" ID="j25e4IdERDxJrxWfpbt/aqcN7KE=" isBookmarkSet="no" pdftag="H3" artifact="_x0030_" bookmark="yes" Order="_x0031_"/>
  <Shape xmlns="" ID="yanHvo4xAAfntx8J/cbmXJb91sc=" pdftag="P" isBookmarkSet="no" bookmark="no" Order="_x0032_"/>
  <Shape xmlns="" ID="Fsgp3Qa+52+MmYg/lR5DYDPGM18=" isBookmarkSet="no" pdftag="H3" artifact="_x0030_" bookmark="yes" Order="_x0031_"/>
  <Shape xmlns="" ID="l34zd9twi6PJ90qqLZ6HoM0kS9w=" pdftag="P" isBookmarkSet="no" bookmark="no" Order="_x0032_"/>
  <Shape xmlns="" ID="/ccvaLQqyMlwKZFVQlgVMFEMlQU=" isBookmarkSet="no" pdftag="H3" artifact="_x0030_" bookmark="yes" Order="_x0031_"/>
  <Shape xmlns="" ID="Mgov09vub96pA3Bt6AR4N6wYxpY=" pdftag="P" isBookmarkSet="no" bookmark="no" Order="_x0032_"/>
  <Shape xmlns="" ID="ZVlJowPYxS6roP3zebulJoq4Qms=" pdftag="P" isBookmarkSet="no" bookmark="no" Order="_x0033_"/>
  <Shape xmlns="" ID="b2U8LOrr18RB8LX+Qoc/nqOb0FM=" pdftag="H2" isBookmarkSet="no" bookmark="yes" Order="_x0031_"/>
  <Shape xmlns="" ID="CAiWPu80pOqB0BRhXt4jUWTwaxo=" pdftag="P" isBookmarkSet="no" bookmark="no" Order="_x0032_"/>
  <Shape xmlns="" ID="+KM+7IMr3xzrnaFuBO2HK+HYndA=" isBookmarkSet="no" pdftag="H3" artifact="_x0030_" bookmark="yes" Order="_x0031_"/>
  <Shape xmlns="" ID="tvajaJazSKQ8hpiZDZF6kp3mXZc=" pdftag="P" isBookmarkSet="no" bookmark="no" Order="_x0032_"/>
  <Shape xmlns="" ID="53i02Nh4KNfQxlpI1sS2Y8GEzOI=" isBookmarkSet="no" pdftag="H3" artifact="_x0030_" bookmark="yes" Order="_x0031_"/>
  <Shape xmlns="" ID="7HZKJr8VtV2DUiI+pdCRV3S5v0U=" pdftag="P" isBookmarkSet="no" bookmark="no" Order="_x0032_"/>
  <Shape xmlns="" ID="pe/lb0Wj+w+Wpt4h1F18kdveMGY=" pdftag="Figure" isBookmarkSet="no" bookmark="no" formula="no" inline="no" Lang="" Order="_x0033_" artifact="_x0030_" validate="yes"/>
  <Shape xmlns="" ID="+ob3PRxq29bs7DqAt98VfnhzJI8=" isBookmarkSet="no" pdftag="H3" artifact="_x0030_" bookmark="yes" Order="_x0031_"/>
  <Shape xmlns="" ID="MatwMEasoqeR/k0VHgrsl4NUtK4=" pdftag="P" isBookmarkSet="no" bookmark="no" Order="_x0032_"/>
  <Shape xmlns="" ID="y8m/avtxTKslE8Sk9s+CuWZRC70=" pdftag="Figure" isBookmarkSet="no" bookmark="no" formula="no" inline="no" Lang="" Order="_x0033_" artifact="_x0030_" validate="yes"/>
  <Shape xmlns="" ID="GBRVhorEJxoiKrKHDmHDnUdhajg=" isBookmarkSet="no" pdftag="H3" artifact="_x0030_" bookmark="yes" Order="_x0031_"/>
  <Shape xmlns="" ID="1klGaNXzH+7Ql+u9FIJ4lqKs1Qk=" pdftag="Figure" isBookmarkSet="no" bookmark="no" formula="no" inline="no" Lang="" Order="_x0032_" artifact="_x0030_" validate="yes"/>
  <Shape xmlns="" ID="IZnKYhujItV62nEo3CrJQByew5k=" pdftag="P" isBookmarkSet="no" bookmark="no" Order="_x0033_"/>
  <Shape xmlns="" ID="HhTaVL4g+FdWB5IOPYAFaRAH8UA=" isBookmarkSet="no" pdftag="H3" artifact="_x0030_" bookmark="yes" Order="_x0031_"/>
  <Shape xmlns="" ID="LxjdVdLX0QsR53tB72SOgyIYn3M=" pdftag="P" isBookmarkSet="no" bookmark="no" Order="_x0032_"/>
  <Shape xmlns="" ID="G7FG280WZQTNjO4WHYBhCXeAErg=" pdftag="H2" isBookmarkSet="no" bookmark="yes" Order="_x0031_"/>
  <Shape xmlns="" ID="hydC+jVo2LZkp7Bew5GFHau4VJE=" pdftag="P" isBookmarkSet="no" bookmark="no" Order="_x0032_"/>
  <Shape xmlns="" ID="uNmeNrQSdoX+qKF7xjlQqLK3BYk=" isBookmarkSet="no" pdftag="H3" artifact="_x0030_" bookmark="yes" Order="_x0031_"/>
  <Shape xmlns="" ID="f1Rbh/+xgrfQed1CoHLkF21LY0I=" pdftag="P" isBookmarkSet="no" bookmark="no" Order="_x0032_"/>
  <Shape xmlns="" ID="0/9iu3JNwV6FuT0aJjADnO6KZlI=" isBookmarkSet="no" pdftag="H3" artifact="_x0030_" bookmark="yes" Order="_x0031_"/>
  <Shape xmlns="" ID="9wDvDxqqS+kliS+3NP3TOZpBLJA=" pdftag="P" isBookmarkSet="no" bookmark="no" Order="_x0032_"/>
  <Shape xmlns="" ID="AJ8fajGWQpG3YkvGTMxe3DFUl54=" isBookmarkSet="no" pdftag="H3" artifact="_x0030_" bookmark="yes" Order="_x0031_"/>
  <Shape xmlns="" ID="yVrHHvU3Sv39R1fJyHqirriaksU=" pdftag="P" isBookmarkSet="no" bookmark="no" Order="_x0032_"/>
  <Shape xmlns="" ID="XSZn3G/Iqvk9ihFcbkorBhYPI+k=" pdftag="Figure" isBookmarkSet="no" bookmark="no" formula="no" inline="no" Lang="" Order="_x0033_" artifact="_x0030_" validate="yes"/>
  <Shape xmlns="" ID="nhu7Z5K57gZZrtAgi5m4EMGjd3E=" pdftag="P" isBookmarkSet="no" bookmark="no" Order="_x0034_"/>
  <Shape xmlns="" ID="0ZbfjQm2qaWMlgFLgeHIWFWp61I=" isBookmarkSet="no" pdftag="H3" artifact="_x0030_" bookmark="yes" Order="_x0031_"/>
  <Shape xmlns="" ID="ZVcbN0En03XnrikifLxAY4yXIA8=" pdftag="P" isBookmarkSet="no" bookmark="no" Order="_x0032_"/>
  <Shape xmlns="" ID="c4d4iqC2VjlxnMrAdBPXJB0/c48=" pdftag="Figure" isBookmarkSet="no" bookmark="no" formula="no" inline="no" Lang="" Order="_x0033_" artifact="_x0030_" validate="yes"/>
  <Shape xmlns="" ID="3fdY/TxckSeZYgtm/JEpT6J5fkM=" isBookmarkSet="no" pdftag="H3" artifact="_x0030_" bookmark="yes" Order="_x0031_"/>
  <Shape xmlns="" ID="ra8lywbCbP8IB4mO8J+ey7IHkuk=" pdftag="P" isBookmarkSet="no" bookmark="no" Order="_x0032_"/>
  <Shape xmlns="" ID="fsmrAilEc2FderADFwk8JnUcC8k=" isBookmarkSet="no" pdftag="H3" artifact="_x0030_" bookmark="yes" Order="_x0031_"/>
  <Shape xmlns="" ID="ZLDGpXByLodbMXtMxXpCgX6T6CM=" pdftag="P" isBookmarkSet="no" bookmark="no" Order="_x0032_"/>
  <Shape xmlns="" ID="AecRWvBXXEQt/PDTt7sfJv+8E0I=" isBookmarkSet="no" pdftag="H3" artifact="_x0030_" bookmark="yes" Order="_x0031_"/>
  <Shape xmlns="" ID="9EFXrKJZQh7d2WhESw+oDFo9EJw=" pdftag="P" isBookmarkSet="no" bookmark="no" Order="_x0032_"/>
  <Shape xmlns="" ID="kjUSHrnjDUAMNPIcRxfDNmIj+Ag=" isBookmarkSet="no" pdftag="H3" artifact="_x0030_" bookmark="yes" Order="_x0031_"/>
  <Shape xmlns="" ID="qPaxsXvkGirEsYQq2eA5tlViiDs=" pdftag="P" isBookmarkSet="no" bookmark="no" Order="_x0032_"/>
  <Shape xmlns="" ID="XWNUsDmuGCX3EINGZC0eIK/QYtk=" isBookmarkSet="no" pdftag="H3" artifact="_x0030_" bookmark="yes" Order="_x0031_"/>
  <Shape xmlns="" ID="DBqdHz8sSHX9O0pviwL1/p3vhxI=" pdftag="P" isBookmarkSet="no" bookmark="no" Order="_x0032_"/>
  <Shape xmlns="" ID="MstYYlH8ZqdWsaeCDedvmt/BrYY=" isBookmarkSet="no" pdftag="H3" artifact="_x0030_" bookmark="yes" Order="_x0031_"/>
  <Shape xmlns="" ID="bynfCrgAlaQoG3cLtJFwag0Q8VE=" pdftag="P" isBookmarkSet="no" bookmark="no" Order="_x0032_"/>
  <Shape xmlns="" ID="F9/oHkaBfUkfSYZOvWySc3nyEY8=" pdftag="Figure" isBookmarkSet="no" bookmark="no" formula="no" inline="no" Lang="" Order="_x0033_" artifact="_x0030_" validate="yes"/>
  <Shape xmlns="" ID="nYc9aaA5IlJPUGPfAApksTsNSUU=" isBookmarkSet="no" pdftag="H3" artifact="_x0030_" bookmark="yes" Order="_x0031_"/>
  <Shape xmlns="" ID="4Wvuqq7BMyFNzrMmFRAAnojEzdo=" pdftag="P" isBookmarkSet="no" bookmark="no" Order="_x0032_"/>
  <Shape xmlns="" ID="XKDgdNnSjD5L7JzB0BZ5tFcC7t0=" pdftag="Figure" isBookmarkSet="no" bookmark="no" formula="no" inline="no" Lang="" Order="_x0033_" artifact="_x0030_" validate="yes"/>
  <Shape xmlns="" ID="dTGaWrgf7po8d1nQu7Eaj+U5KkU=" isBookmarkSet="no" pdftag="H3" artifact="_x0030_" bookmark="yes" Order="_x0031_"/>
  <Shape xmlns="" ID="+qVn4eRJwZztZOzWquRF416Rf+U=" pdftag="P" isBookmarkSet="no" bookmark="no" Order="_x0032_"/>
  <Shape xmlns="" ID="xuyuHHFc2JApZR7RjIBYv9x2tkc=" isBookmarkSet="no" pdftag="H3" artifact="_x0030_" bookmark="yes" Order="_x0031_"/>
  <Shape xmlns="" ID="AAww3JR0tKzHGJ4eTyV50k8yabM=" pdftag="P" isBookmarkSet="no" bookmark="no" Order="_x0032_"/>
  <Shape xmlns="" ID="Q+Kbw2qke+2lGBGgPwkETr3aVRs=" isBookmarkSet="no" pdftag="H2" artifact="_x0030_" bookmark="yes" Order="_x0031_"/>
  <Shape xmlns="" ID="5GlVSLNyAhQAW1Dh92qRl2xoBnI=" pdftag="P" isBookmarkSet="no" bookmark="no" Order="_x0032_"/>
  <Shape xmlns="" ID="E4bSeIsV2+M6fzKO33gpDtXaRyQ=" pdftag="Figure" isBookmarkSet="no" bookmark="no" formula="no" artifact="_x0030_" inline="no" Order="_x0033_" validate="yes" Lang=""/>
  <Shape xmlns="" ID="9jADeVOpDC6D31joTOQNJeXj4dc=" isBookmarkSet="no" pdftag="H3" artifact="_x0030_" bookmark="yes" Order="_x0031_"/>
  <Shape xmlns="" ID="ltN1g/dlXQG9WyCgUj8vfhdJ8xI=" pdftag="P" isBookmarkSet="no" bookmark="no" Order="_x0032_"/>
  <Shape xmlns="" ID="ta8TQpdLLfGX/aVde8nWV4hN6BY=" isBookmarkSet="no" pdftag="H2" artifact="_x0030_" bookmark="yes" Order="_x0031_"/>
  <Shape xmlns="" ID="RRVWr6+T596vo4t5pP3vOg7UnkI=" pdftag="P" isBookmarkSet="no" bookmark="no" Order="_x0032_"/>
  <Shape xmlns="" ID="Xj1sHQFaqnDdm695Nji/2xPe9kE=" pdftag="Figure" isBookmarkSet="no" bookmark="no" formula="no" artifact="_x0030_" inline="no" Order="_x0033_" validate="yes" Lang=""/>
  <Shape xmlns="" ID="AoQdbg4XluVYQP+q4ehoadmv6UM=" isBookmarkSet="no" pdftag="H3" artifact="_x0030_" bookmark="yes" Order="_x0031_"/>
  <Shape xmlns="" ID="RYYnVqllciO8mefXp61pGr4v6Ho=" pdftag="P" isBookmarkSet="no" bookmark="no" Order="_x0032_"/>
  <Shape xmlns="" ID="FUxRYAFaV2hg9qaZQu0+FgT1SZ4=" pdftag="Figure" isBookmarkSet="no" bookmark="no" formula="no" artifact="_x0030_" inline="no" Order="_x0033_" validate="yes" Lang=""/>
  <Shape xmlns="" ID="6ruHOAtLwAxsoxVV2+KSfrFd4Q8=" isBookmarkSet="no" pdftag="H3" artifact="_x0030_" bookmark="yes" Order="_x0031_"/>
  <Shape xmlns="" ID="NSBe/0oq6Cl+7z5p9cpj2F6siPw=" pdftag="P" isBookmarkSet="no" bookmark="no" Order="_x0032_"/>
  <Shape xmlns="" ID="DjzoupOuTLK64RbvyP9of96EKEw=" pdftag="Figure" isBookmarkSet="no" bookmark="no" formula="no" artifact="_x0030_" inline="no" Order="_x0033_" validate="yes" Lang=""/>
  <Shape xmlns="" ID="7aDmrXDCB53x71DxM25nbC03jwo=" isBookmarkSet="no" pdftag="H3" artifact="_x0030_" bookmark="yes" Order="_x0031_"/>
  <Shape xmlns="" ID="LpPoYRhXiBmN2Pdm3hX5yQ3tjkE=" pdftag="P" isBookmarkSet="no" bookmark="no" Order="_x0032_"/>
  <Shape xmlns="" ID="oKPcDkT37Yz2co9DJtA0Pu9pcTo=" isBookmarkSet="no" pdftag="H3" artifact="_x0030_" bookmark="yes" Order="_x0031_"/>
  <Shape xmlns="" ID="MDGanZu+QZGW3LISSY8x2DCoq5s=" pdftag="P" isBookmarkSet="no" bookmark="no" Order="_x0032_"/>
  <Shape xmlns="" ID="eFfTK+b2mUucVo9R+7PDHY2E+u4=" pdftag="Figure" isBookmarkSet="no" bookmark="no" formula="no" artifact="_x0030_" inline="no" Order="_x0033_" validate="yes" Lang=""/>
  <Shape xmlns="" ID="oHOyNAe1RKJy/TvLCOU3FKMn/Tc=" pdftag="Figure" isBookmarkSet="no" bookmark="no" formula="no" artifact="_x0030_" inline="no" Order="_x0034_" validate="yes" Lang=""/>
  <Shape xmlns="" ID="2ZUx0R7XyxKJ2WcY5h1VDh82vDQ=" isBookmarkSet="no" pdftag="H3" artifact="_x0030_" bookmark="yes" Order="_x0031_"/>
  <Shape xmlns="" ID="nPVTqm29VwXWrLWpSO2mlH9IyCE=" pdftag="P" isBookmarkSet="no" bookmark="no" Order="_x0032_"/>
  <Shape xmlns="" ID="paYEgI1tDtUza0BUkUs8RDqz6iY=" pdftag="Figure" isBookmarkSet="no" bookmark="no" formula="no" artifact="_x0030_" inline="no" Order="_x0033_" validate="yes" Lang=""/>
  <Shape xmlns="" ID="y0LfOCh/NO+Eni49Smb7ATEtDDk=" pdftag="Figure" isBookmarkSet="no" bookmark="no" formula="no" artifact="_x0030_" inline="no" Order="_x0034_" validate="yes" Lang=""/>
  <Shape xmlns="" ID="JNzlmaOe68AubQ3lwyg8xpi03MI=" isBookmarkSet="no" pdftag="H3" artifact="_x0030_" bookmark="yes" Order="_x0031_"/>
  <Shape xmlns="" ID="YFU8cj/TdHES+nP3e9PIK2GLpNI=" pdftag="P" isBookmarkSet="no" bookmark="no" Order="_x0032_"/>
  <Shape xmlns="" ID="pmOPfRM/IRqQVYPfiSLgUUTdjlo=" isBookmarkSet="no" pdftag="H3" artifact="_x0030_" bookmark="yes" Order="_x0031_"/>
  <Shape xmlns="" ID="6/TdmXLP39+Owh5zCDYugdDvzJ8=" pdftag="P" isBookmarkSet="no" bookmark="no" Order="_x0032_"/>
  <Shape xmlns="" ID="u/j26t9yil6TfyOLVaW4Cskn+iQ=" isBookmarkSet="no" pdftag="H3" artifact="_x0030_" bookmark="yes" Order="_x0031_"/>
  <Shape xmlns="" ID="6Ru4dtcH0jloo53Ds4SCc33UmkQ=" pdftag="P" isBookmarkSet="no" bookmark="no" Order="_x0032_"/>
  <Shape xmlns="" ID="F+x20ILhQ1QZUPyeMsgIWOVRzC8=" isBookmarkSet="no" pdftag="H3" artifact="_x0030_" bookmark="yes" Order="_x0031_"/>
  <Shape xmlns="" ID="KMlJRAr6ZB/HV1SIjIOpRkbdswo=" pdftag="P" isBookmarkSet="no" bookmark="no" Order="_x0032_"/>
  <Shape xmlns="" ID="W+387LtTcYyl+pLIb21UPdjpBUY=" pdftag="Figure" isBookmarkSet="no" bookmark="no" formula="no" artifact="_x0030_" inline="no" Order="_x0033_" validate="yes" Lang=""/>
  <Shape xmlns="" ID="9RsOeLtvjZahuYs30/Du/8QgZvM=" pdftag="Figure" isBookmarkSet="no" bookmark="no" formula="no" artifact="_x0030_" inline="no" Order="_x0034_" validate="yes" Lang=""/>
  <Shape xmlns="" ID="brqeLEa0FdYJhTX5qJInxXT7edo=" isBookmarkSet="no" pdftag="H3" artifact="_x0030_" bookmark="yes" Order="_x0031_"/>
  <Shape xmlns="" ID="A7dAGvnk+9PY411KlC3V7L7IVyQ=" pdftag="P" isBookmarkSet="no" bookmark="no" Order="_x0032_"/>
  <Shape xmlns="" ID="UBT5M/W62JVgFxO5I9RtWj8Lz1I=" pdftag="Figure" isBookmarkSet="no" bookmark="no" formula="no" artifact="_x0030_" inline="no" Order="_x0033_" validate="yes" Lang=""/>
  <Shape xmlns="" ID="Hzan6JycQL9PHKvU1dbcNCF/kt4=" isBookmarkSet="no" pdftag="H3" artifact="_x0030_" bookmark="yes" Order="_x0031_"/>
  <Shape xmlns="" ID="1WV7Kn7CyhqkiJqWZkk0CciyVXk=" pdftag="P" isBookmarkSet="no" bookmark="no" Order="_x0032_"/>
  <Shape xmlns="" ID="euJzsmvLy61bLbeAGF2By/DFD/U=" pdftag="Figure" isBookmarkSet="no" bookmark="no" formula="no" artifact="_x0030_" inline="no" Order="_x0033_" validate="yes" Lang=""/>
  <Shape xmlns="" ID="U0HfgvRIiL58BNA+gvaAh4bwhPg=" isBookmarkSet="no" bookmark="yes" pdftag="H3" artifact="_x0030_" Order="_x0031_"/>
  <Shape xmlns="" ID="IEesAaYUF2vt8EIL6n4lYMDOfeI=" pdftag="P" isBookmarkSet="no" bookmark="no" Order="_x0032_"/>
  <Shape xmlns="" ID="3t7XBGLTfEwGk18Q0ZauD8DBdpY=" isBookmarkSet="no" pdftag="H3" artifact="_x0030_" bookmark="yes" Order="_x0031_"/>
  <Shape xmlns="" ID="u98AF2ezSrPiicuiTWEl4zgny60=" pdftag="P" isBookmarkSet="no" bookmark="no" Order="_x0032_"/>
  <Shape xmlns="" ID="tihYrP31GE1c04kCDAFOWbxAa00=" isBookmarkSet="no" pdftag="H3" artifact="_x0030_" bookmark="yes" Order="_x0031_"/>
  <Shape xmlns="" ID="ibwOAGkaRkldWGSFQxK5D3y5CvY=" pdftag="P" isBookmarkSet="no" bookmark="no" Order="_x0032_"/>
  <Shape xmlns="" ID="3xZpspTX2iiJeW/xnb7OhexB4Ac=" isBookmarkSet="no" pdftag="H3" artifact="_x0030_" bookmark="yes" Order="_x0031_"/>
  <Shape xmlns="" ID="bw6BVlKj4lgJ8g3WwIUh4ehPK6E=" pdftag="P" isBookmarkSet="no" bookmark="no" Order="_x0032_"/>
  <Shape xmlns="" ID="0C3U50ygzY11cI35h0D2gkJRXyg=" pdftag="Figure" isBookmarkSet="no" bookmark="no" formula="no" artifact="_x0030_" inline="no" Order="_x0033_" validate="yes" Lang=""/>
  <Shape xmlns="" ID="3GN3vHUHn0gA3N2nBkNMa7V3kJ8=" isBookmarkSet="no" pdftag="H3" artifact="_x0030_" bookmark="yes" Order="_x0031_"/>
  <Shape xmlns="" ID="jtY1J4fLSRLpraOCMYMNLb3lWS8=" pdftag="P" isBookmarkSet="no" bookmark="no" Order="_x0032_"/>
  <Shape xmlns="" ID="0fNtt4N2WWCGFk2zq9RLlvdT44c=" isBookmarkSet="no" pdftag="H3" artifact="_x0030_" bookmark="yes" Order="_x0031_"/>
  <Shape xmlns="" ID="EWsftGLOc7eBs3i2XocJPIc6Wb0=" pdftag="P" isBookmarkSet="no" bookmark="no" Order="_x0032_"/>
  <Shape xmlns="" ID="Jc37dCBXgIWRhYhBAmip5/j5a4k=" isBookmarkSet="no" pdftag="H3" artifact="_x0030_" bookmark="yes" Order="_x0031_"/>
  <Shape xmlns="" ID="ByowdnvPhStrh8uaatotMaVC44s=" pdftag="P" isBookmarkSet="no" bookmark="no" Order="_x0032_"/>
  <Shape xmlns="" ID="do7jjXcfQ/nkTyIhMrNENHMyjvs=" isBookmarkSet="no" bookmark="yes" pdftag="H2" artifact="_x0030_" Order="_x0031_"/>
  <Shape xmlns="" ID="nNXn4DB7SbRBWMsiKqohclZhPLc=" pdftag="P" isBookmarkSet="no" bookmark="no" Order="_x0032_"/>
  <Shape xmlns="" ID="qYJfOtnO651MvtO6F2w68IrdvWU=" isBookmarkSet="no" pdftag="H3" artifact="_x0030_" bookmark="yes" Order="_x0031_"/>
  <Shape xmlns="" ID="uocElB5/giry9nwQfg703XtAr2I=" pdftag="P" isBookmarkSet="no" bookmark="no" Order="_x0032_"/>
  <Shape xmlns="" ID="kCQQ99iWxMvSBRlTUTcEdRwhGpg=" isBookmarkSet="no" pdftag="H3" artifact="_x0030_" bookmark="yes" Order="_x0031_"/>
  <Shape xmlns="" ID="jb7I6bkh7U2R8EHZfGwAsb3kJkE=" pdftag="P" isBookmarkSet="no" bookmark="no" Order="_x0032_"/>
  <Shape xmlns="" ID="bKL5U/etY8P6ZdXFBTqUXKlnV0s=" isBookmarkSet="no" pdftag="H3" artifact="_x0030_" bookmark="yes" Order="_x0031_"/>
  <Shape xmlns="" ID="sAzIumyKEveBVRkNdhx8qdOgIHg=" pdftag="P" isBookmarkSet="no" bookmark="no" Order="_x0032_"/>
  <Shape xmlns="" ID="qyyFpMOALyAuSLXCMm1tDDy8wwY=" isBookmarkSet="no" pdftag="H3" artifact="_x0030_" bookmark="yes" Order="_x0031_"/>
  <Shape xmlns="" ID="uT9olHyZR/Z9OE2UvJzcD2uhfMU=" pdftag="P" isBookmarkSet="no" bookmark="no" Order="_x0032_"/>
  <Shape xmlns="" ID="P1C3VZfeOTHSeDwZIaPBcIOMqWQ=" isBookmarkSet="no" pdftag="H3" artifact="_x0030_" bookmark="yes" Order="_x0031_"/>
  <Shape xmlns="" ID="K8g2ZDfA3raWNdRA3mNoSkdTlCE=" pdftag="P" isBookmarkSet="no" bookmark="no" Order="_x0032_"/>
  <Shape xmlns="" ID="dKF7f8yULhimpqM4qALVvDwAD+0=" isBookmarkSet="no" pdftag="H3" artifact="_x0030_" bookmark="yes" Order="_x0031_"/>
  <Shape xmlns="" ID="vIGPeet9ZGjpDndyaVE0P8KV8PM=" pdftag="P" isBookmarkSet="no" bookmark="no" Order="_x0033_"/>
  <Shape xmlns="" ID="pD2LNOJzibOTtFeNKituaykH2Rs=" pdftag="Figure" isBookmarkSet="no" bookmark="no" formula="no" artifact="_x0030_" inline="no" Order="_x0033_" validate="yes" Lang=""/>
  <Shape xmlns="" ID="XB1rEfNhXPPXsFVHLGrWtqJRmwk=" isBookmarkSet="no" pdftag="H3" artifact="_x0030_" bookmark="yes" Order="_x0031_"/>
  <Shape xmlns="" ID="j6nJ+ebBdmqZ2hd1w5ysQ41uhY4=" pdftag="P" isBookmarkSet="no" bookmark="no" Order="_x0032_"/>
  <Shape xmlns="" ID="H2Zp391xpRxw3ZZdiSwOPp/6sjs=" isBookmarkSet="no" pdftag="H3" artifact="_x0030_" bookmark="yes" Order="_x0031_"/>
  <Shape xmlns="" ID="aiN2uXvYaOWKB1eobmLbMULhahY=" pdftag="P" isBookmarkSet="no" bookmark="no" Order="_x0032_"/>
  <Shape xmlns="" ID="1P/8zj/63/Z72l+PR4Qcs4VetpY=" pdftag="P" isBookmarkSet="no" bookmark="no" Order="_x0033_"/>
  <Shape xmlns="" ID="BnVrfKcylCn3jwt52t0SXPknnww=" isBookmarkSet="no" pdftag="H3" artifact="_x0030_" bookmark="yes" Order="_x0031_"/>
  <Shape xmlns="" ID="4ir37KQ639Ex7/6fXUH0CbGEfYU=" pdftag="P" isBookmarkSet="no" bookmark="no" Order="_x0032_"/>
  <Shape xmlns="" ID="xBoSKDcbvjPmGS3/DdMlFqKId34=" pdftag="Figure" isBookmarkSet="no" bookmark="no" formula="no" artifact="_x0030_" inline="no" Order="_x0033_" validate="yes" Lang=""/>
  <Shape xmlns="" ID="4kamLelKNUXsGTdkTQMyUb9LxpM=" isBookmarkSet="no" pdftag="H3" artifact="_x0030_" bookmark="yes" Order="_x0031_"/>
  <Shape xmlns="" ID="t47A505tSHKJut4eq9UdThFxpFU=" pdftag="P" isBookmarkSet="no" bookmark="no" Order="_x0032_"/>
  <Shape xmlns="" ID="jNet+JbrZaDu3FeqRK5YDyccODc=" isBookmarkSet="no" pdftag="H3" artifact="_x0030_" bookmark="yes" Order="_x0031_"/>
  <Shape xmlns="" ID="y3Zo8MuWbKHsrgB7u65ChMZnRrs=" pdftag="P" isBookmarkSet="no" bookmark="no" Order="_x0032_"/>
  <Shape xmlns="" ID="vfauD/5RVmFxZCrStoimRfH4fEI=" isBookmarkSet="no" pdftag="H3" artifact="_x0030_" bookmark="yes" Order="_x0031_"/>
  <Shape xmlns="" ID="7UFVIlrHpRk4dHD/ricuolww1ls=" pdftag="P" isBookmarkSet="no" bookmark="no" Order="_x0032_"/>
  <Shape xmlns="" ID="HPfM2VH1pvbKM61ae4Akvu0+4o4=" isBookmarkSet="no" pdftag="H3" artifact="_x0030_" bookmark="yes" Order="_x0031_"/>
  <Shape xmlns="" ID="N+DwkgbuNi1f4j1f/UxC3BjPvgk=" pdftag="P" isBookmarkSet="no" bookmark="no" Order="_x0032_"/>
  <Shape xmlns="" ID="4m3IBPjIgh5C/opwu8ofTvFm4PU=" pdftag="Figure" isBookmarkSet="no" bookmark="no" formula="no" artifact="_x0030_" inline="no" Order="_x0033_" validate="yes" Lang=""/>
  <Shape xmlns="" ID="Q6hKeOxLzNL18h96FFxFKXTrJuE=" isBookmarkSet="no" pdftag="H2" artifact="_x0030_" bookmark="yes" Order="_x0031_"/>
  <Shape xmlns="" ID="cJ3jiSlOIoXYEswX7onobL7ocG4=" pdftag="P" isBookmarkSet="no" bookmark="no" Order="_x0032_"/>
  <Shape xmlns="" ID="pCSBxtUrsGS45yN/7e9l5E1LhHw=" isBookmarkSet="no" pdftag="H3" artifact="_x0030_" bookmark="yes" Order="_x0031_"/>
  <Shape xmlns="" ID="xvlFp5pmnK5u1vm/EsomUBY38O8=" pdftag="P" isBookmarkSet="no" bookmark="no" Order="_x0032_"/>
  <Shape xmlns="" ID="HSIyGfdH5fiFw2tmWy/cWfaGVBk=" isBookmarkSet="no" pdftag="H3" artifact="_x0030_" bookmark="yes" Order="_x0031_"/>
  <Shape xmlns="" ID="JXM8zyCxvhTdY7ubwD3i8yNQ0GE=" pdftag="P" isBookmarkSet="no" bookmark="no" Order="_x0032_"/>
  <Shape xmlns="" ID="MYwfkF8mRz2drSuYErPIcgCeRk0=" isBookmarkSet="no" pdftag="H3" artifact="_x0030_" bookmark="yes" Order="_x0031_"/>
  <Shape xmlns="" ID="ZpC8CXQj89O89PLpsnaHcAqcfs0=" pdftag="P" isBookmarkSet="no" bookmark="no" Order="_x0032_"/>
  <Shape xmlns="" ID="O7to8HlJSqyb26AkkaPrBKJtAYU=" isBookmarkSet="no" pdftag="H3" artifact="_x0030_" bookmark="yes" Order="_x0031_"/>
  <Shape xmlns="" ID="llhQ7Gqeup+E7nQQS+rHnrIJ/zs=" pdftag="P" isBookmarkSet="no" bookmark="no" Order="_x0032_"/>
  <Shape xmlns="" ID="WBlLSRxaDcn+YgM057nKLWLeQb0=" pdftag="Figure" isBookmarkSet="no" bookmark="no" formula="no" inline="no" Lang="" Order="_x0033_" artifact="_x0030_" validate="yes"/>
  <Shape xmlns="" ID="qXJt+Hp8fwChUswhiLkvxPMrTGY=" isBookmarkSet="no" bookmark="no" pdftag="H2" artifact="_x0030_" Order="_x0031_"/>
  <Shape xmlns="" ID="roDAbbSuUlylUS3vPfTKdchaHYc=" pdftag="P" isBookmarkSet="no" bookmark="no" Order="_x0032_"/>
  <Shape xmlns="" ID="x5is6+tRfbc32UZ9S0RUxkPhoSw=" pdftag="Figure" isBookmarkSet="no" bookmark="no" formula="no" inline="no" Lang="" Order="_x0034_" artifact="_x0030_" validate="yes"/>
  <SubText xmlns="" ID="PHY9JlXDBqKtBYuSnXGm493vemY=" ActualText=""/>
  <SubText xmlns="" ID="6Fm5qsT4Pjn5lp1xnN8Xl0nD6aw=" ActualText=""/>
  <SubText xmlns="" ID="2IZFGWCFGrRKQ0VPZuA/+83ZPK0=" ActualText=""/>
  <SubText xmlns="" ID="pe/lb0Wj+w+Wpt4h1F18kdveMGY=" ActualText=""/>
  <SubText xmlns="" ID="y8m/avtxTKslE8Sk9s+CuWZRC70=" ActualText=""/>
  <SubText xmlns="" ID="1klGaNXzH+7Ql+u9FIJ4lqKs1Qk=" ActualText=""/>
  <SubText xmlns="" ID="XSZn3G/Iqvk9ihFcbkorBhYPI+k=" ActualText=""/>
  <SubText xmlns="" ID="c4d4iqC2VjlxnMrAdBPXJB0/c48=" ActualText=""/>
  <SubText xmlns="" ID="F9/oHkaBfUkfSYZOvWySc3nyEY8=" ActualText=""/>
  <SubText xmlns="" ID="XKDgdNnSjD5L7JzB0BZ5tFcC7t0=" ActualText=""/>
  <SubText xmlns="" ID="E4bSeIsV2+M6fzKO33gpDtXaRyQ=" ActualText=""/>
  <SubText xmlns="" ID="Xj1sHQFaqnDdm695Nji/2xPe9kE=" ActualText=""/>
  <SubText xmlns="" ID="FUxRYAFaV2hg9qaZQu0+FgT1SZ4=" ActualText=""/>
  <SubText xmlns="" ID="DjzoupOuTLK64RbvyP9of96EKEw=" ActualText=""/>
  <SubText xmlns="" ID="eFfTK+b2mUucVo9R+7PDHY2E+u4=" ActualText=""/>
  <SubText xmlns="" ID="oHOyNAe1RKJy/TvLCOU3FKMn/Tc=" ActualText=""/>
  <SubText xmlns="" ID="paYEgI1tDtUza0BUkUs8RDqz6iY=" ActualText=""/>
  <SubText xmlns="" ID="y0LfOCh/NO+Eni49Smb7ATEtDDk=" ActualText=""/>
  <SubText xmlns="" ID="W+387LtTcYyl+pLIb21UPdjpBUY=" ActualText=""/>
  <SubText xmlns="" ID="9RsOeLtvjZahuYs30/Du/8QgZvM=" ActualText=""/>
  <SubText xmlns="" ID="UBT5M/W62JVgFxO5I9RtWj8Lz1I=" ActualText=""/>
  <SubText xmlns="" ID="euJzsmvLy61bLbeAGF2By/DFD/U=" ActualText=""/>
  <SubText xmlns="" ID="0C3U50ygzY11cI35h0D2gkJRXyg=" ActualText=""/>
  <SubText xmlns="" ID="pD2LNOJzibOTtFeNKituaykH2Rs=" ActualText=""/>
  <SubText xmlns="" ID="xBoSKDcbvjPmGS3/DdMlFqKId34=" ActualText=""/>
  <SubText xmlns="" ID="4m3IBPjIgh5C/opwu8ofTvFm4PU=" ActualText=""/>
  <SubText xmlns="" ID="WBlLSRxaDcn+YgM057nKLWLeQb0=" ActualText=""/>
  <SubText xmlns="" ID="x5is6+tRfbc32UZ9S0RUxkPhoSw=" ActualText=""/>
  <HyperLink xmlns="" ID="6/TdmXLP39+Owh5zCDYugdDvzJ8=-105381981135.7_460.56" plainAltText="https:_x002F__x002F_c3c51c6c-8c32-4f6a-9af6-0d715ac3a752.filesusr.com_x002F_ugd_x002F_513c96_93df348d51134a08b789df5374b6dfb7.pdf" language=""/>
  <Shape xmlns="" ID="g1C1omKNyploug+WJl5n+ZyH4Y0=" pdftag="H2" isBookmarkSet="no" bookmark="yes" Order="_x0031_"/>
  <Shape xmlns="" ID="2j7R36hKgbicA7WDphoEAgpdurs=" pdftag="P" isBookmarkSet="no" bookmark="no" Order="_x0032_"/>
  <Shape xmlns="" ID="oaStXCnVeb3vpYXDIvVHdjEhcWk=" isBookmarkSet="no" bookmark="no" pdftag="H3" artifact="_x0030_" Order="_x0031_"/>
  <Shape xmlns="" ID="N5k7ruTZYroTzU8WwZcI2LzynJc=" pdftag="P" isBookmarkSet="no" bookmark="no" Order="_x0032_"/>
  <Shape xmlns="" ID="I1DKaoT058vTdzTgdY6i3qGX5Iw=" pdftag="Figure" isBookmarkSet="no" bookmark="no" Order="_x0033_" formula="no" artifact="_x0030_" inline="no" validate="yes"/>
  <Shape xmlns="" ID="1wB6vz8GkhwsUuJsp0JI+FI49g8=" isBookmarkSet="no" bookmark="no" pdftag="H3" artifact="_x0030_" Order="_x0031_"/>
  <Shape xmlns="" ID="Rcm0D6YHNdaKhRrt7lrrqc+FAjY=" pdftag="P" isBookmarkSet="no" bookmark="no" Order="_x0032_"/>
  <Shape xmlns="" ID="zZsOMXj/Kbi+QrQ5R/EeN8v/Gbo=" pdftag="P" isBookmarkSet="no" bookmark="no" Order="_x0032_"/>
  <Shape xmlns="" ID="mQ1ePy889e/sSphrUjCXcjoBCtQ=" pdftag="P" isBookmarkSet="no" bookmark="no" Order="_x0032_"/>
  <Shape xmlns="" ID="0BD+aaAQwPVvBcgGprXoYFrm3Gs=" pdftag="Figure" isBookmarkSet="no" bookmark="no" Order="_x0033_" formula="no" artifact="_x0030_" inline="no" validate="yes"/>
  <Shape xmlns="" ID="HMjdL8f4ufdiqOkAmZkdkh8AI9M=" pdftag="P" isBookmarkSet="no" bookmark="no" Order="_x0032_"/>
  <Shape xmlns="" ID="p6PGWlKwJQacRIhpjvpZer23CAA=" pdftag="P" isBookmarkSet="no" bookmark="no" Order="_x0033_"/>
  <Shape xmlns="" ID="LmF5Jd8FTvViMl9HkPMEN7vm3ZI=" pdftag="Figure" isBookmarkSet="no" bookmark="no" Order="_x0033_" formula="no" artifact="_x0030_" inline="no" validate="yes"/>
  <Shape xmlns="" ID="sixLBtcaK4qYu6J/Srq76P0vhWM=" pdftag="P" isBookmarkSet="no" bookmark="no" Order="_x0032_"/>
  <Shape xmlns="" ID="vHSZPyMjMSJkset6ijlj/NJ5EKo=" pdftag="Figure" isBookmarkSet="no" bookmark="no" Order="_x0033_" formula="no" artifact="_x0030_" inline="no" validate="yes"/>
  <Shape xmlns="" ID="Nj7nbbNmazRc9Wm58nCUoJL/UTk=" pdftag="Figure" isBookmarkSet="no" bookmark="no" Order="_x0033_" formula="no" artifact="_x0030_" inline="no" validate="yes"/>
  <Shape xmlns="" ID="hrQY2LJT0WrplOV4xm7XYTckyAs=" pdftag="P" isBookmarkSet="no" bookmark="no" Order="_x0032_"/>
  <Shape xmlns="" ID="Z5Gl1KPNT5//nvqARp6jUD8VNas=" pdftag="Figure" isBookmarkSet="no" bookmark="no" Order="_x0033_" formula="no" artifact="_x0030_" inline="no" validate="yes"/>
  <Shape xmlns="" ID="47vO2CEq3q1Uly0hkwdJVU6ETGY=" isBookmarkSet="no" bookmark="no" pdftag="H3" artifact="_x0030_" Order="_x0031_"/>
  <Shape xmlns="" ID="injL6LDezsQC42VhzmU+eXUFgrM=" pdftag="P" isBookmarkSet="no" bookmark="no" Order="_x0032_"/>
  <Shape xmlns="" ID="bKhnHop1jKWfTpq0jiDCGuaeqXo=" pdftag="Figure" isBookmarkSet="no" bookmark="no" Order="_x0033_" formula="no" artifact="_x0030_" inline="no" validate="yes"/>
  <Shape xmlns="" ID="rL2NwfWWTeCkKCtRO2KY2nWbzOU=" isBookmarkSet="no" bookmark="no" pdftag="H3" artifact="_x0030_" Order="_x0031_"/>
  <Shape xmlns="" ID="rMZeNQw9wWkEtYpz3J9t6rgKXR0=" pdftag="P" isBookmarkSet="no" bookmark="no" Order="_x0032_"/>
  <Shape xmlns="" ID="JqPrdt3rbmNAfpNUL95V4FjU6bk=" pdftag="Figure" isBookmarkSet="no" bookmark="no" Order="_x0033_" formula="no" artifact="_x0030_" inline="no" validate="yes"/>
  <Shape xmlns="" ID="YB3gDr9uJvrn25OhW05ZMAA/08c=" pdftag="Figure" isBookmarkSet="no" bookmark="no" Order="_x0032_" formula="no" artifact="_x0030_" inline="no" validate="yes"/>
  <Shape xmlns="" ID="8xM09GxuYCB2KiY7GjxXOHhfnl0=" pdftag="Figure" isBookmarkSet="no" bookmark="no" Order="_x0034_" formula="no" artifact="_x0030_" inline="no" validate="yes"/>
  <Shape xmlns="" ID="FcnUyk6DEt18QvPNLrYxfnIiGT8=" pdftag="P" isBookmarkSet="no" bookmark="no" Order="_x0032_"/>
  <Shape xmlns="" ID="vPuQLHawkEACbvygRASAOIWEd6U=" pdftag="Figure" isBookmarkSet="no" bookmark="no" Order="_x0033_" formula="no" artifact="_x0030_" inline="no" validate="yes"/>
  <Shape xmlns="" ID="zdJQrXGPf+v3hYnXk1qQ+wqeJxQ=" pdftag="Figure" isBookmarkSet="no" bookmark="no" Order="_x0034_" formula="no" artifact="_x0030_" inline="no" validate="yes"/>
  <Shape xmlns="" ID="J1hI/3BXjKzfg9iv+kaX5O7ci6c=" pdftag="P" isBookmarkSet="no" bookmark="no" Order="_x0032_"/>
  <Shape xmlns="" ID="OaIbmQ1CBP2XPWJAByY9z2bVBHs=" pdftag="Figure" isBookmarkSet="no" bookmark="no" Order="_x0033_" formula="no" artifact="_x0030_" inline="no" validate="yes"/>
  <Shape xmlns="" ID="uprt7J6MnE07G6xbPobjDoxhz4w=" pdftag="Figure" isBookmarkSet="no" bookmark="no" Order="_x0034_" formula="no" artifact="_x0030_" inline="no" validate="yes"/>
  <Shape xmlns="" ID="VbdOcuaFbH6a186HyJN2HVSgMH0=" pdftag="Figure" isBookmarkSet="no" bookmark="no" Order="_x0033_" formula="no" artifact="_x0030_" inline="no" validate="yes"/>
  <Shape xmlns="" ID="4yGjWlGeYkJQ7g8hrP74vWKTRPo=" pdftag="P" isBookmarkSet="no" bookmark="no" Order="_x0032_"/>
  <Shape xmlns="" ID="o5eyvax9sEBYZ7F7Iijrf6/DzgI=" pdftag="Figure" isBookmarkSet="no" bookmark="no" Order="_x0033_" formula="no" artifact="_x0030_" inline="no" validate="yes"/>
  <SubText xmlns="" ID="I1DKaoT058vTdzTgdY6i3qGX5Iw=" ActualText=""/>
  <SubText xmlns="" ID="0BD+aaAQwPVvBcgGprXoYFrm3Gs=" ActualText=""/>
  <SubText xmlns="" ID="LmF5Jd8FTvViMl9HkPMEN7vm3ZI=" ActualText=""/>
  <SubText xmlns="" ID="vHSZPyMjMSJkset6ijlj/NJ5EKo=" ActualText=""/>
  <SubText xmlns="" ID="Nj7nbbNmazRc9Wm58nCUoJL/UTk=" ActualText=""/>
  <SubText xmlns="" ID="Z5Gl1KPNT5//nvqARp6jUD8VNas=" ActualText=""/>
  <SubText xmlns="" ID="bKhnHop1jKWfTpq0jiDCGuaeqXo=" ActualText=""/>
  <SubText xmlns="" ID="JqPrdt3rbmNAfpNUL95V4FjU6bk=" ActualText=""/>
  <SubText xmlns="" ID="YB3gDr9uJvrn25OhW05ZMAA/08c=" ActualText=""/>
  <SubText xmlns="" ID="8xM09GxuYCB2KiY7GjxXOHhfnl0=" ActualText=""/>
  <SubText xmlns="" ID="vPuQLHawkEACbvygRASAOIWEd6U=" ActualText=""/>
  <SubText xmlns="" ID="zdJQrXGPf+v3hYnXk1qQ+wqeJxQ=" ActualText=""/>
  <SubText xmlns="" ID="OaIbmQ1CBP2XPWJAByY9z2bVBHs=" ActualText=""/>
  <SubText xmlns="" ID="uprt7J6MnE07G6xbPobjDoxhz4w=" ActualText=""/>
  <SubText xmlns="" ID="VbdOcuaFbH6a186HyJN2HVSgMH0=" ActualText=""/>
  <SubText xmlns="" ID="o5eyvax9sEBYZ7F7Iijrf6/DzgI=" ActualText=""/>
</PAW>
</file>

<file path=customXml/itemProps1.xml><?xml version="1.0" encoding="utf-8"?>
<ds:datastoreItem xmlns:ds="http://schemas.openxmlformats.org/officeDocument/2006/customXml" ds:itemID="{0C711229-07B1-4397-ABB3-8499F679D442}">
  <ds:schemaRefs>
    <ds:schemaRef ds:uri="http://schemas.microsoft.com/office/2006/documentManagement/types"/>
    <ds:schemaRef ds:uri="http://purl.org/dc/terms/"/>
    <ds:schemaRef ds:uri="http://schemas.openxmlformats.org/package/2006/metadata/core-properties"/>
    <ds:schemaRef ds:uri="http://purl.org/dc/dcmitype/"/>
    <ds:schemaRef ds:uri="http://purl.org/dc/elements/1.1/"/>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F0E3D89E-01D8-4898-B993-5BF20B890D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00ADCFD-BC13-452B-852E-07CE09C9F215}">
  <ds:schemaRefs>
    <ds:schemaRef ds:uri="http://schemas.microsoft.com/sharepoint/v3/contenttype/forms"/>
  </ds:schemaRefs>
</ds:datastoreItem>
</file>

<file path=customXml/itemProps4.xml><?xml version="1.0" encoding="utf-8"?>
<ds:datastoreItem xmlns:ds="http://schemas.openxmlformats.org/officeDocument/2006/customXml" ds:itemID="{BFE05F1D-12BF-44E7-A7FF-AA1890C23DA2}">
  <ds:schemaRefs>
    <ds:schemaRef ds:uri="http://www.net-centric.com/PAWPP"/>
    <ds:schemaRef ds:uri=""/>
  </ds:schemaRefs>
</ds:datastoreItem>
</file>

<file path=docProps/app.xml><?xml version="1.0" encoding="utf-8"?>
<Properties xmlns="http://schemas.openxmlformats.org/officeDocument/2006/extended-properties" xmlns:vt="http://schemas.openxmlformats.org/officeDocument/2006/docPropsVTypes">
  <TotalTime>50819</TotalTime>
  <Words>13800</Words>
  <Application>Microsoft Office PowerPoint</Application>
  <PresentationFormat>Widescreen</PresentationFormat>
  <Paragraphs>1239</Paragraphs>
  <Slides>77</Slides>
  <Notes>76</Notes>
  <HiddenSlides>0</HiddenSlides>
  <MMClips>0</MMClips>
  <ScaleCrop>false</ScaleCrop>
  <HeadingPairs>
    <vt:vector size="8" baseType="variant">
      <vt:variant>
        <vt:lpstr>Fonts Used</vt:lpstr>
      </vt:variant>
      <vt:variant>
        <vt:i4>7</vt:i4>
      </vt:variant>
      <vt:variant>
        <vt:lpstr>Theme</vt:lpstr>
      </vt:variant>
      <vt:variant>
        <vt:i4>8</vt:i4>
      </vt:variant>
      <vt:variant>
        <vt:lpstr>Embedded OLE Servers</vt:lpstr>
      </vt:variant>
      <vt:variant>
        <vt:i4>1</vt:i4>
      </vt:variant>
      <vt:variant>
        <vt:lpstr>Slide Titles</vt:lpstr>
      </vt:variant>
      <vt:variant>
        <vt:i4>77</vt:i4>
      </vt:variant>
    </vt:vector>
  </HeadingPairs>
  <TitlesOfParts>
    <vt:vector size="93" baseType="lpstr">
      <vt:lpstr>Yu Gothic Medium</vt:lpstr>
      <vt:lpstr>Arial</vt:lpstr>
      <vt:lpstr>Arial Unicode MS</vt:lpstr>
      <vt:lpstr>Calibri</vt:lpstr>
      <vt:lpstr>Calibri Light</vt:lpstr>
      <vt:lpstr>Times New Roman</vt:lpstr>
      <vt:lpstr>Wingdings</vt:lpstr>
      <vt:lpstr>Office Theme</vt:lpstr>
      <vt:lpstr>CCP Background</vt:lpstr>
      <vt:lpstr>1_Custom Design</vt:lpstr>
      <vt:lpstr>4_Custom Design</vt:lpstr>
      <vt:lpstr>5_Custom Design</vt:lpstr>
      <vt:lpstr>2_Custom Design</vt:lpstr>
      <vt:lpstr>3_Custom Design</vt:lpstr>
      <vt:lpstr>1_Office Theme</vt:lpstr>
      <vt:lpstr>Image</vt:lpstr>
      <vt:lpstr>Crisis Counseling Assistance and Training Program (CCP)  Substance Abuse and Mental Health Services Administration  U.S. Department of Health and Human Services  Revised 8/2020 </vt:lpstr>
      <vt:lpstr>Technological Platform/Instructions</vt:lpstr>
      <vt:lpstr>Training Delivery During the COVID-19 Pandemic</vt:lpstr>
      <vt:lpstr>Introductions (for a small group)</vt:lpstr>
      <vt:lpstr>Introductions (for a large group)</vt:lpstr>
      <vt:lpstr>Getting Started Activity</vt:lpstr>
      <vt:lpstr>Poll Question #1 (Getting Started)</vt:lpstr>
      <vt:lpstr>Getting Started Activity (cont.)</vt:lpstr>
      <vt:lpstr>Objectives</vt:lpstr>
      <vt:lpstr>Course Agenda</vt:lpstr>
      <vt:lpstr>Guidelines for Working Together</vt:lpstr>
      <vt:lpstr>Section 1—Successes, Challenges, and Goals</vt:lpstr>
      <vt:lpstr>Typical CCP Timeline</vt:lpstr>
      <vt:lpstr>Goals and Objectives of the RSP</vt:lpstr>
      <vt:lpstr>Goals and Objectives of the RSP (cont.)</vt:lpstr>
      <vt:lpstr>Reflection and Planning—Panel Discussion</vt:lpstr>
      <vt:lpstr>Section 2—Current Reactions, Strengths, and Resilience</vt:lpstr>
      <vt:lpstr>Review of Key Concepts</vt:lpstr>
      <vt:lpstr>Review of Key Concepts (cont.)</vt:lpstr>
      <vt:lpstr>Review of Key Concepts (cont.)</vt:lpstr>
      <vt:lpstr>Review of Key Concepts (cont.)</vt:lpstr>
      <vt:lpstr>Poll Question #2</vt:lpstr>
      <vt:lpstr>Collective Reactions</vt:lpstr>
      <vt:lpstr>Collective Reactions (cont.)</vt:lpstr>
      <vt:lpstr>Collective Reactions (cont.)</vt:lpstr>
      <vt:lpstr>Poll Question #3 (Risk Factors—Population Exposure Model)</vt:lpstr>
      <vt:lpstr>What Individual Reactions Have We Seen? </vt:lpstr>
      <vt:lpstr>What Individual Reactions Have We Seen?  (cont.)</vt:lpstr>
      <vt:lpstr>What Individual Reactions Have We Seen?  (cont.)</vt:lpstr>
      <vt:lpstr>What Individual Reactions Have We Seen?  (cont.)</vt:lpstr>
      <vt:lpstr>What Individual Reactions Have We Seen?  (cont.)</vt:lpstr>
      <vt:lpstr>What Strengths Have We Seen?</vt:lpstr>
      <vt:lpstr>How Are We Fostering Resilience?</vt:lpstr>
      <vt:lpstr>How Are We Fostering Resilience?  (cont.)</vt:lpstr>
      <vt:lpstr>How Are We Fostering Resilience?  (cont.)</vt:lpstr>
      <vt:lpstr>Poll Question #4 (Fostering Resilience)</vt:lpstr>
      <vt:lpstr>Section 3—Services, Interventions, and Skills</vt:lpstr>
      <vt:lpstr>Needs Assessment and Outreach</vt:lpstr>
      <vt:lpstr>Breakout Groups</vt:lpstr>
      <vt:lpstr>Range of Crisis Counseling Services</vt:lpstr>
      <vt:lpstr>Individuals/Families</vt:lpstr>
      <vt:lpstr>Individuals/Families (cont.)</vt:lpstr>
      <vt:lpstr>Groups</vt:lpstr>
      <vt:lpstr>Groups (cont.)</vt:lpstr>
      <vt:lpstr>Groups (cont.)</vt:lpstr>
      <vt:lpstr>Groups (cont.)</vt:lpstr>
      <vt:lpstr>Groups (cont.)</vt:lpstr>
      <vt:lpstr>Groups (cont.)</vt:lpstr>
      <vt:lpstr>Groups (cont.)</vt:lpstr>
      <vt:lpstr>Groups (cont.)</vt:lpstr>
      <vt:lpstr>CCP Services Discussions</vt:lpstr>
      <vt:lpstr>CCP Services Discussions: Breakout Groups</vt:lpstr>
      <vt:lpstr>Public Education</vt:lpstr>
      <vt:lpstr>Public Education (cont.)</vt:lpstr>
      <vt:lpstr>Public Education (cont.)</vt:lpstr>
      <vt:lpstr>Public Education (cont.)</vt:lpstr>
      <vt:lpstr>Public Education (cont.)</vt:lpstr>
      <vt:lpstr>Section 4—Data Collection and Program Evaluation</vt:lpstr>
      <vt:lpstr>Poll Question #5 (Data Collection and Program Evaluation)</vt:lpstr>
      <vt:lpstr>Data Collection Tools</vt:lpstr>
      <vt:lpstr>Data Collection Tools (cont.)</vt:lpstr>
      <vt:lpstr>Data Collection Tools (cont.)</vt:lpstr>
      <vt:lpstr>Data Collection Tools (cont.)</vt:lpstr>
      <vt:lpstr>Assessment and Referral (cont.)</vt:lpstr>
      <vt:lpstr>Assessment and Referral (cont.)</vt:lpstr>
      <vt:lpstr>Assessment and Referral (cont.)</vt:lpstr>
      <vt:lpstr>Assessment and Referral (cont.)</vt:lpstr>
      <vt:lpstr>Assessment and Referral (cont.)</vt:lpstr>
      <vt:lpstr>Data Collection Tools (cont.)</vt:lpstr>
      <vt:lpstr>Data Collection Tools (cont.)</vt:lpstr>
      <vt:lpstr>Data Collection Tools (cont.)</vt:lpstr>
      <vt:lpstr>Section 5—Stress Management</vt:lpstr>
      <vt:lpstr>Typical Stressors</vt:lpstr>
      <vt:lpstr>Poll Question #6</vt:lpstr>
      <vt:lpstr>Warning Signs of Excessive Stress </vt:lpstr>
      <vt:lpstr>Self-Assessment and Planning</vt:lpstr>
      <vt:lpstr>Substance Abuse and Mental Health Services Administration (SAMHSA) Disaster Technical Assistance Center (DTAC)</vt:lpstr>
    </vt:vector>
  </TitlesOfParts>
  <Company>ESILSG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Transition to Regular Services Program Training</dc:title>
  <dc:subject>Transition to Regular Services Program Training</dc:subject>
  <dc:creator>SAMHSA</dc:creator>
  <cp:keywords>Regular Services Program; RSP; Crisis Counseling Assistance and Training Program; CCP;  Immediate Services Program; ISP; Substance Abuse and Mental Health Services Administration; SAMHSA; U.S. Department of Health and Human Services; HHS</cp:keywords>
  <cp:lastModifiedBy>Ian Pearson</cp:lastModifiedBy>
  <cp:revision>991</cp:revision>
  <dcterms:created xsi:type="dcterms:W3CDTF">2007-04-17T15:37:06Z</dcterms:created>
  <dcterms:modified xsi:type="dcterms:W3CDTF">2020-09-24T13:09:44Z</dcterms:modified>
  <cp:category>Transition to Regular Services Program Training  3–27–06 DRAFT</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0x010100266B3BA552FC6648A56CAAFC7C2729F0</vt:lpwstr>
  </property>
</Properties>
</file>