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theme/themeOverride1.xml" ContentType="application/vnd.openxmlformats-officedocument.themeOverride+xml"/>
  <Override PartName="/ppt/notesSlides/notesSlide80.xml" ContentType="application/vnd.openxmlformats-officedocument.presentationml.notesSlide+xml"/>
  <Override PartName="/ppt/theme/themeOverride2.xml" ContentType="application/vnd.openxmlformats-officedocument.themeOverride+xml"/>
  <Override PartName="/ppt/notesSlides/notesSlide81.xml" ContentType="application/vnd.openxmlformats-officedocument.presentationml.notesSlide+xml"/>
  <Override PartName="/ppt/theme/themeOverride3.xml" ContentType="application/vnd.openxmlformats-officedocument.themeOverr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7" r:id="rId2"/>
    <p:sldMasterId id="2147483699" r:id="rId3"/>
  </p:sldMasterIdLst>
  <p:notesMasterIdLst>
    <p:notesMasterId r:id="rId96"/>
  </p:notesMasterIdLst>
  <p:sldIdLst>
    <p:sldId id="256" r:id="rId4"/>
    <p:sldId id="268" r:id="rId5"/>
    <p:sldId id="269" r:id="rId6"/>
    <p:sldId id="789" r:id="rId7"/>
    <p:sldId id="790" r:id="rId8"/>
    <p:sldId id="791" r:id="rId9"/>
    <p:sldId id="270" r:id="rId10"/>
    <p:sldId id="272" r:id="rId11"/>
    <p:sldId id="271" r:id="rId12"/>
    <p:sldId id="273" r:id="rId13"/>
    <p:sldId id="274" r:id="rId14"/>
    <p:sldId id="275" r:id="rId15"/>
    <p:sldId id="276" r:id="rId16"/>
    <p:sldId id="277" r:id="rId17"/>
    <p:sldId id="278" r:id="rId18"/>
    <p:sldId id="279" r:id="rId19"/>
    <p:sldId id="280" r:id="rId20"/>
    <p:sldId id="281" r:id="rId21"/>
    <p:sldId id="282" r:id="rId22"/>
    <p:sldId id="283" r:id="rId23"/>
    <p:sldId id="284" r:id="rId24"/>
    <p:sldId id="285" r:id="rId25"/>
    <p:sldId id="286" r:id="rId26"/>
    <p:sldId id="287" r:id="rId27"/>
    <p:sldId id="288" r:id="rId28"/>
    <p:sldId id="289" r:id="rId29"/>
    <p:sldId id="290" r:id="rId30"/>
    <p:sldId id="291" r:id="rId31"/>
    <p:sldId id="292" r:id="rId32"/>
    <p:sldId id="293" r:id="rId33"/>
    <p:sldId id="784" r:id="rId34"/>
    <p:sldId id="294" r:id="rId35"/>
    <p:sldId id="295" r:id="rId36"/>
    <p:sldId id="296" r:id="rId37"/>
    <p:sldId id="779" r:id="rId38"/>
    <p:sldId id="297" r:id="rId39"/>
    <p:sldId id="635" r:id="rId40"/>
    <p:sldId id="299" r:id="rId41"/>
    <p:sldId id="300" r:id="rId42"/>
    <p:sldId id="301" r:id="rId43"/>
    <p:sldId id="302" r:id="rId44"/>
    <p:sldId id="303" r:id="rId45"/>
    <p:sldId id="304" r:id="rId46"/>
    <p:sldId id="305" r:id="rId47"/>
    <p:sldId id="780" r:id="rId48"/>
    <p:sldId id="306" r:id="rId49"/>
    <p:sldId id="308" r:id="rId50"/>
    <p:sldId id="309" r:id="rId51"/>
    <p:sldId id="310" r:id="rId52"/>
    <p:sldId id="311" r:id="rId53"/>
    <p:sldId id="312" r:id="rId54"/>
    <p:sldId id="313" r:id="rId55"/>
    <p:sldId id="314" r:id="rId56"/>
    <p:sldId id="315" r:id="rId57"/>
    <p:sldId id="316" r:id="rId58"/>
    <p:sldId id="317" r:id="rId59"/>
    <p:sldId id="318" r:id="rId60"/>
    <p:sldId id="322" r:id="rId61"/>
    <p:sldId id="781" r:id="rId62"/>
    <p:sldId id="782" r:id="rId63"/>
    <p:sldId id="323" r:id="rId64"/>
    <p:sldId id="324" r:id="rId65"/>
    <p:sldId id="325" r:id="rId66"/>
    <p:sldId id="326" r:id="rId67"/>
    <p:sldId id="327" r:id="rId68"/>
    <p:sldId id="328" r:id="rId69"/>
    <p:sldId id="329" r:id="rId70"/>
    <p:sldId id="662" r:id="rId71"/>
    <p:sldId id="664" r:id="rId72"/>
    <p:sldId id="783" r:id="rId73"/>
    <p:sldId id="578" r:id="rId74"/>
    <p:sldId id="776" r:id="rId75"/>
    <p:sldId id="335" r:id="rId76"/>
    <p:sldId id="787" r:id="rId77"/>
    <p:sldId id="788" r:id="rId78"/>
    <p:sldId id="577" r:id="rId79"/>
    <p:sldId id="337" r:id="rId80"/>
    <p:sldId id="338" r:id="rId81"/>
    <p:sldId id="641" r:id="rId82"/>
    <p:sldId id="340" r:id="rId83"/>
    <p:sldId id="624" r:id="rId84"/>
    <p:sldId id="786" r:id="rId85"/>
    <p:sldId id="760" r:id="rId86"/>
    <p:sldId id="625" r:id="rId87"/>
    <p:sldId id="345" r:id="rId88"/>
    <p:sldId id="762" r:id="rId89"/>
    <p:sldId id="763" r:id="rId90"/>
    <p:sldId id="764" r:id="rId91"/>
    <p:sldId id="468" r:id="rId92"/>
    <p:sldId id="350" r:id="rId93"/>
    <p:sldId id="352" r:id="rId94"/>
    <p:sldId id="667" r:id="rId95"/>
  </p:sldIdLst>
  <p:sldSz cx="12192000" cy="6858000"/>
  <p:notesSz cx="7315200" cy="96012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B62C4A1-37CB-7B2D-8ACF-E70B16BD5178}" name="Hough, Kate" initials="HK" userId="S::khough@air.org::04076138-7a3d-4bcf-afa6-11567806593f" providerId="AD"/>
  <p188:author id="{B8CB17DE-19E6-0715-9B8A-41E82D9AF9F4}" name="Alexandra Podolny" initials="AP" userId="S::apodolny@iqsolutions.com::7cef7ee7-4ae3-4d48-9eec-bd7d7d0d5cf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Stephanie Barros" initials="SB" lastIdx="16" clrIdx="6">
    <p:extLst>
      <p:ext uri="{19B8F6BF-5375-455C-9EA6-DF929625EA0E}">
        <p15:presenceInfo xmlns:p15="http://schemas.microsoft.com/office/powerpoint/2012/main" userId="S::sbarros@iqsolutions.com::8074304f-4fe8-433c-b71d-716e3cc65ee4" providerId="AD"/>
      </p:ext>
    </p:extLst>
  </p:cmAuthor>
  <p:cmAuthor id="1" name="Alexandra Podolny" initials="AP" lastIdx="71" clrIdx="0">
    <p:extLst>
      <p:ext uri="{19B8F6BF-5375-455C-9EA6-DF929625EA0E}">
        <p15:presenceInfo xmlns:p15="http://schemas.microsoft.com/office/powerpoint/2012/main" userId="S::apodolny@iqsolutions.com::7cef7ee7-4ae3-4d48-9eec-bd7d7d0d5cfe" providerId="AD"/>
      </p:ext>
    </p:extLst>
  </p:cmAuthor>
  <p:cmAuthor id="2" name="Beckie Gierer" initials="BG" lastIdx="62" clrIdx="1">
    <p:extLst>
      <p:ext uri="{19B8F6BF-5375-455C-9EA6-DF929625EA0E}">
        <p15:presenceInfo xmlns:p15="http://schemas.microsoft.com/office/powerpoint/2012/main" userId="e9381778e8cc8744" providerId="Windows Live"/>
      </p:ext>
    </p:extLst>
  </p:cmAuthor>
  <p:cmAuthor id="3" name="Shannon Loomis" initials="SL" lastIdx="23" clrIdx="2">
    <p:extLst>
      <p:ext uri="{19B8F6BF-5375-455C-9EA6-DF929625EA0E}">
        <p15:presenceInfo xmlns:p15="http://schemas.microsoft.com/office/powerpoint/2012/main" userId="S::sloomis@iqsolutions.com::7dce24dd-cf5a-472d-aa4e-89f176b33924" providerId="AD"/>
      </p:ext>
    </p:extLst>
  </p:cmAuthor>
  <p:cmAuthor id="4" name="Lisa Jordre" initials="LJ" lastIdx="15" clrIdx="3">
    <p:extLst>
      <p:ext uri="{19B8F6BF-5375-455C-9EA6-DF929625EA0E}">
        <p15:presenceInfo xmlns:p15="http://schemas.microsoft.com/office/powerpoint/2012/main" userId="S::ljordre@iqsolutions.com::a63096e2-ce6a-4e1b-84be-d0ab52d9c952" providerId="AD"/>
      </p:ext>
    </p:extLst>
  </p:cmAuthor>
  <p:cmAuthor id="5" name="Hough, Kate" initials="HK" lastIdx="21" clrIdx="4">
    <p:extLst>
      <p:ext uri="{19B8F6BF-5375-455C-9EA6-DF929625EA0E}">
        <p15:presenceInfo xmlns:p15="http://schemas.microsoft.com/office/powerpoint/2012/main" userId="S::khough@air.org::04076138-7a3d-4bcf-afa6-11567806593f" providerId="AD"/>
      </p:ext>
    </p:extLst>
  </p:cmAuthor>
  <p:cmAuthor id="6" name="Johnson, Kelly Anne" initials="JKA" lastIdx="1" clrIdx="5">
    <p:extLst>
      <p:ext uri="{19B8F6BF-5375-455C-9EA6-DF929625EA0E}">
        <p15:presenceInfo xmlns:p15="http://schemas.microsoft.com/office/powerpoint/2012/main" userId="S::kajohnson@air.org::e09f5543-3731-47c2-b341-38d0b51715f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CF34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867" autoAdjust="0"/>
    <p:restoredTop sz="84824" autoAdjust="0"/>
  </p:normalViewPr>
  <p:slideViewPr>
    <p:cSldViewPr snapToGrid="0">
      <p:cViewPr varScale="1">
        <p:scale>
          <a:sx n="39" d="100"/>
          <a:sy n="39" d="100"/>
        </p:scale>
        <p:origin x="58" y="902"/>
      </p:cViewPr>
      <p:guideLst/>
    </p:cSldViewPr>
  </p:slideViewPr>
  <p:outlineViewPr>
    <p:cViewPr>
      <p:scale>
        <a:sx n="33" d="100"/>
        <a:sy n="33" d="100"/>
      </p:scale>
      <p:origin x="0" y="-88877"/>
    </p:cViewPr>
  </p:outlineViewPr>
  <p:notesTextViewPr>
    <p:cViewPr>
      <p:scale>
        <a:sx n="1" d="1"/>
        <a:sy n="1" d="1"/>
      </p:scale>
      <p:origin x="0" y="0"/>
    </p:cViewPr>
  </p:notesTextViewPr>
  <p:sorterViewPr>
    <p:cViewPr>
      <p:scale>
        <a:sx n="100" d="100"/>
        <a:sy n="100" d="100"/>
      </p:scale>
      <p:origin x="0" y="-15060"/>
    </p:cViewPr>
  </p:sorterViewPr>
  <p:notesViewPr>
    <p:cSldViewPr snapToGrid="0">
      <p:cViewPr>
        <p:scale>
          <a:sx n="100" d="100"/>
          <a:sy n="100" d="100"/>
        </p:scale>
        <p:origin x="3408" y="-52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microsoft.com/office/2018/10/relationships/authors" Target="authors.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commentAuthors" Target="commentAuthors.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presProps" Target="presProps.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362" cy="480553"/>
          </a:xfrm>
          <a:prstGeom prst="rect">
            <a:avLst/>
          </a:prstGeom>
        </p:spPr>
        <p:txBody>
          <a:bodyPr vert="horz" lIns="94887" tIns="47444" rIns="94887" bIns="47444" rtlCol="0"/>
          <a:lstStyle>
            <a:lvl1pPr algn="l">
              <a:defRPr sz="1200"/>
            </a:lvl1pPr>
          </a:lstStyle>
          <a:p>
            <a:endParaRPr lang="en-US" dirty="0"/>
          </a:p>
        </p:txBody>
      </p:sp>
      <p:sp>
        <p:nvSpPr>
          <p:cNvPr id="3" name="Date Placeholder 2"/>
          <p:cNvSpPr>
            <a:spLocks noGrp="1"/>
          </p:cNvSpPr>
          <p:nvPr>
            <p:ph type="dt" idx="1"/>
          </p:nvPr>
        </p:nvSpPr>
        <p:spPr>
          <a:xfrm>
            <a:off x="4143181" y="0"/>
            <a:ext cx="3170362" cy="480553"/>
          </a:xfrm>
          <a:prstGeom prst="rect">
            <a:avLst/>
          </a:prstGeom>
        </p:spPr>
        <p:txBody>
          <a:bodyPr vert="horz" lIns="94887" tIns="47444" rIns="94887" bIns="47444" rtlCol="0"/>
          <a:lstStyle>
            <a:lvl1pPr algn="r">
              <a:defRPr sz="1200"/>
            </a:lvl1pPr>
          </a:lstStyle>
          <a:p>
            <a:fld id="{02BD4AAB-AEC4-4E01-A9C1-B500F2AF6158}" type="datetimeFigureOut">
              <a:rPr lang="en-US" smtClean="0"/>
              <a:t>8/24/2022</a:t>
            </a:fld>
            <a:endParaRPr lang="en-US" dirty="0"/>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4887" tIns="47444" rIns="94887" bIns="47444" rtlCol="0" anchor="ctr"/>
          <a:lstStyle/>
          <a:p>
            <a:endParaRPr lang="en-US" dirty="0"/>
          </a:p>
        </p:txBody>
      </p:sp>
      <p:sp>
        <p:nvSpPr>
          <p:cNvPr id="5" name="Notes Placeholder 4"/>
          <p:cNvSpPr>
            <a:spLocks noGrp="1"/>
          </p:cNvSpPr>
          <p:nvPr>
            <p:ph type="body" sz="quarter" idx="3"/>
          </p:nvPr>
        </p:nvSpPr>
        <p:spPr>
          <a:xfrm>
            <a:off x="730858" y="4620189"/>
            <a:ext cx="5853486" cy="3780451"/>
          </a:xfrm>
          <a:prstGeom prst="rect">
            <a:avLst/>
          </a:prstGeom>
        </p:spPr>
        <p:txBody>
          <a:bodyPr vert="horz" lIns="94887" tIns="47444" rIns="94887" bIns="47444"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9120649"/>
            <a:ext cx="3170362" cy="480552"/>
          </a:xfrm>
          <a:prstGeom prst="rect">
            <a:avLst/>
          </a:prstGeom>
        </p:spPr>
        <p:txBody>
          <a:bodyPr vert="horz" lIns="94887" tIns="47444" rIns="94887" bIns="47444" rtlCol="0" anchor="b"/>
          <a:lstStyle>
            <a:lvl1pPr algn="l">
              <a:defRPr sz="1200"/>
            </a:lvl1pPr>
          </a:lstStyle>
          <a:p>
            <a:endParaRPr lang="en-US" dirty="0"/>
          </a:p>
        </p:txBody>
      </p:sp>
      <p:sp>
        <p:nvSpPr>
          <p:cNvPr id="7" name="Slide Number Placeholder 6"/>
          <p:cNvSpPr>
            <a:spLocks noGrp="1"/>
          </p:cNvSpPr>
          <p:nvPr>
            <p:ph type="sldNum" sz="quarter" idx="5"/>
          </p:nvPr>
        </p:nvSpPr>
        <p:spPr>
          <a:xfrm>
            <a:off x="4143181" y="9120649"/>
            <a:ext cx="3170362" cy="480552"/>
          </a:xfrm>
          <a:prstGeom prst="rect">
            <a:avLst/>
          </a:prstGeom>
        </p:spPr>
        <p:txBody>
          <a:bodyPr vert="horz" lIns="94887" tIns="47444" rIns="94887" bIns="47444" rtlCol="0" anchor="b"/>
          <a:lstStyle>
            <a:lvl1pPr algn="r">
              <a:defRPr sz="1200"/>
            </a:lvl1pPr>
          </a:lstStyle>
          <a:p>
            <a:fld id="{10F6D4A9-75EE-4C1F-AE34-E41D59AB693F}" type="slidenum">
              <a:rPr lang="en-US" smtClean="0"/>
              <a:t>‹#›</a:t>
            </a:fld>
            <a:endParaRPr lang="en-US" dirty="0"/>
          </a:p>
        </p:txBody>
      </p:sp>
    </p:spTree>
    <p:extLst>
      <p:ext uri="{BB962C8B-B14F-4D97-AF65-F5344CB8AC3E}">
        <p14:creationId xmlns:p14="http://schemas.microsoft.com/office/powerpoint/2010/main" val="16773585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3" Type="http://schemas.openxmlformats.org/officeDocument/2006/relationships/hyperlink" Target="https://www.apa.org/topics/resilience"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s://www.apa.org/topics/resilience" TargetMode="External"/><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3" Type="http://schemas.openxmlformats.org/officeDocument/2006/relationships/hyperlink" Target="https://www.samhsa.gov/sites/default/files/dtac/ccp-grantee-strategies-ideas-virtual-outreach.pdf" TargetMode="External"/><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3" Type="http://schemas.openxmlformats.org/officeDocument/2006/relationships/hyperlink" Target="https://www.samhsa.gov/dtac/ccp-toolkit/train-your-ccp-staff" TargetMode="External"/><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u="sng" dirty="0">
              <a:solidFill>
                <a:srgbClr val="C00000"/>
              </a:solidFill>
              <a:highlight>
                <a:srgbClr val="FFFF00"/>
              </a:highlight>
            </a:endParaRPr>
          </a:p>
        </p:txBody>
      </p:sp>
      <p:sp>
        <p:nvSpPr>
          <p:cNvPr id="4" name="Slide Number Placeholder 3"/>
          <p:cNvSpPr>
            <a:spLocks noGrp="1"/>
          </p:cNvSpPr>
          <p:nvPr>
            <p:ph type="sldNum" sz="quarter" idx="5"/>
          </p:nvPr>
        </p:nvSpPr>
        <p:spPr/>
        <p:txBody>
          <a:bodyPr/>
          <a:lstStyle/>
          <a:p>
            <a:fld id="{10F6D4A9-75EE-4C1F-AE34-E41D59AB693F}" type="slidenum">
              <a:rPr lang="en-US" smtClean="0"/>
              <a:t>1</a:t>
            </a:fld>
            <a:endParaRPr lang="en-US" dirty="0"/>
          </a:p>
        </p:txBody>
      </p:sp>
    </p:spTree>
    <p:extLst>
      <p:ext uri="{BB962C8B-B14F-4D97-AF65-F5344CB8AC3E}">
        <p14:creationId xmlns:p14="http://schemas.microsoft.com/office/powerpoint/2010/main" val="37202246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p:txBody>
          <a:bodyPr/>
          <a:lstStyle>
            <a:lvl1pPr defTabSz="957110" eaLnBrk="0" hangingPunct="0">
              <a:defRPr b="1">
                <a:solidFill>
                  <a:schemeClr val="tx1"/>
                </a:solidFill>
                <a:latin typeface="Arial" charset="0"/>
              </a:defRPr>
            </a:lvl1pPr>
            <a:lvl2pPr marL="770959" indent="-296523" defTabSz="957110" eaLnBrk="0" hangingPunct="0">
              <a:defRPr b="1">
                <a:solidFill>
                  <a:schemeClr val="tx1"/>
                </a:solidFill>
                <a:latin typeface="Arial" charset="0"/>
              </a:defRPr>
            </a:lvl2pPr>
            <a:lvl3pPr marL="1186091" indent="-237218" defTabSz="957110" eaLnBrk="0" hangingPunct="0">
              <a:defRPr b="1">
                <a:solidFill>
                  <a:schemeClr val="tx1"/>
                </a:solidFill>
                <a:latin typeface="Arial" charset="0"/>
              </a:defRPr>
            </a:lvl3pPr>
            <a:lvl4pPr marL="1660528" indent="-237218" defTabSz="957110" eaLnBrk="0" hangingPunct="0">
              <a:defRPr b="1">
                <a:solidFill>
                  <a:schemeClr val="tx1"/>
                </a:solidFill>
                <a:latin typeface="Arial" charset="0"/>
              </a:defRPr>
            </a:lvl4pPr>
            <a:lvl5pPr marL="2134964" indent="-237218" defTabSz="957110" eaLnBrk="0" hangingPunct="0">
              <a:defRPr b="1">
                <a:solidFill>
                  <a:schemeClr val="tx1"/>
                </a:solidFill>
                <a:latin typeface="Arial" charset="0"/>
              </a:defRPr>
            </a:lvl5pPr>
            <a:lvl6pPr marL="2609400" indent="-237218" defTabSz="957110" eaLnBrk="0" fontAlgn="base" hangingPunct="0">
              <a:spcBef>
                <a:spcPct val="0"/>
              </a:spcBef>
              <a:spcAft>
                <a:spcPct val="0"/>
              </a:spcAft>
              <a:defRPr b="1">
                <a:solidFill>
                  <a:schemeClr val="tx1"/>
                </a:solidFill>
                <a:latin typeface="Arial" charset="0"/>
              </a:defRPr>
            </a:lvl6pPr>
            <a:lvl7pPr marL="3083837" indent="-237218" defTabSz="957110" eaLnBrk="0" fontAlgn="base" hangingPunct="0">
              <a:spcBef>
                <a:spcPct val="0"/>
              </a:spcBef>
              <a:spcAft>
                <a:spcPct val="0"/>
              </a:spcAft>
              <a:defRPr b="1">
                <a:solidFill>
                  <a:schemeClr val="tx1"/>
                </a:solidFill>
                <a:latin typeface="Arial" charset="0"/>
              </a:defRPr>
            </a:lvl7pPr>
            <a:lvl8pPr marL="3558273" indent="-237218" defTabSz="957110" eaLnBrk="0" fontAlgn="base" hangingPunct="0">
              <a:spcBef>
                <a:spcPct val="0"/>
              </a:spcBef>
              <a:spcAft>
                <a:spcPct val="0"/>
              </a:spcAft>
              <a:defRPr b="1">
                <a:solidFill>
                  <a:schemeClr val="tx1"/>
                </a:solidFill>
                <a:latin typeface="Arial" charset="0"/>
              </a:defRPr>
            </a:lvl8pPr>
            <a:lvl9pPr marL="4032710" indent="-237218" defTabSz="957110" eaLnBrk="0" fontAlgn="base" hangingPunct="0">
              <a:spcBef>
                <a:spcPct val="0"/>
              </a:spcBef>
              <a:spcAft>
                <a:spcPct val="0"/>
              </a:spcAft>
              <a:defRPr b="1">
                <a:solidFill>
                  <a:schemeClr val="tx1"/>
                </a:solidFill>
                <a:latin typeface="Arial" charset="0"/>
              </a:defRPr>
            </a:lvl9pPr>
          </a:lstStyle>
          <a:p>
            <a:pPr eaLnBrk="1" hangingPunct="1">
              <a:defRPr/>
            </a:pPr>
            <a:fld id="{E8BAC4E6-D236-4F50-BAE0-FD1B3B097A2A}" type="slidenum">
              <a:rPr lang="en-US" b="0" smtClean="0"/>
              <a:pPr eaLnBrk="1" hangingPunct="1">
                <a:defRPr/>
              </a:pPr>
              <a:t>2</a:t>
            </a:fld>
            <a:endParaRPr lang="en-US" b="0" dirty="0"/>
          </a:p>
        </p:txBody>
      </p:sp>
      <p:sp>
        <p:nvSpPr>
          <p:cNvPr id="95235" name="Rectangle 2"/>
          <p:cNvSpPr>
            <a:spLocks noGrp="1" noRot="1" noChangeAspect="1" noChangeArrowheads="1" noTextEdit="1"/>
          </p:cNvSpPr>
          <p:nvPr>
            <p:ph type="sldImg"/>
          </p:nvPr>
        </p:nvSpPr>
        <p:spPr>
          <a:xfrm>
            <a:off x="958850" y="719138"/>
            <a:ext cx="5297488" cy="2979737"/>
          </a:xfrm>
          <a:ln/>
        </p:spPr>
      </p:sp>
      <p:sp>
        <p:nvSpPr>
          <p:cNvPr id="95236" name="Rectangle 3"/>
          <p:cNvSpPr>
            <a:spLocks noGrp="1" noChangeArrowheads="1"/>
          </p:cNvSpPr>
          <p:nvPr>
            <p:ph type="body" idx="1"/>
          </p:nvPr>
        </p:nvSpPr>
        <p:spPr>
          <a:noFill/>
        </p:spPr>
        <p:txBody>
          <a:bodyPr/>
          <a:lstStyle/>
          <a:p>
            <a:r>
              <a:rPr lang="en-US" sz="1100" b="1" dirty="0">
                <a:latin typeface="Arial" charset="0"/>
              </a:rPr>
              <a:t>Ask </a:t>
            </a:r>
            <a:r>
              <a:rPr lang="en-US" sz="1100" dirty="0">
                <a:latin typeface="Arial" charset="0"/>
              </a:rPr>
              <a:t>participants to introduce themselves by sharing the following: </a:t>
            </a:r>
          </a:p>
          <a:p>
            <a:pPr marL="177914" indent="-177914">
              <a:buFont typeface="Arial" panose="020B0604020202020204" pitchFamily="34" charset="0"/>
              <a:buChar char="•"/>
            </a:pPr>
            <a:r>
              <a:rPr lang="en-US" sz="1100" dirty="0">
                <a:latin typeface="Arial" charset="0"/>
              </a:rPr>
              <a:t>Their names and pronouns </a:t>
            </a:r>
          </a:p>
          <a:p>
            <a:pPr marL="177914" indent="-177914">
              <a:buFont typeface="Arial" panose="020B0604020202020204" pitchFamily="34" charset="0"/>
              <a:buChar char="•"/>
            </a:pPr>
            <a:r>
              <a:rPr lang="en-US" sz="1100" dirty="0">
                <a:latin typeface="Arial" charset="0"/>
              </a:rPr>
              <a:t>Two things they’re grateful for that begin with their initials </a:t>
            </a:r>
          </a:p>
          <a:p>
            <a:pPr marL="177914" indent="-177914">
              <a:buFont typeface="Arial" panose="020B0604020202020204" pitchFamily="34" charset="0"/>
              <a:buChar char="•"/>
            </a:pPr>
            <a:r>
              <a:rPr lang="en-US" sz="1100" dirty="0">
                <a:latin typeface="Arial" charset="0"/>
              </a:rPr>
              <a:t>Their roles or positions in the CCP </a:t>
            </a:r>
          </a:p>
          <a:p>
            <a:endParaRPr lang="en-US" sz="1100" dirty="0">
              <a:latin typeface="Arial" charset="0"/>
            </a:endParaRPr>
          </a:p>
          <a:p>
            <a:r>
              <a:rPr lang="en-US" sz="1100" b="1" dirty="0">
                <a:latin typeface="Arial" charset="0"/>
              </a:rPr>
              <a:t>Give </a:t>
            </a:r>
            <a:r>
              <a:rPr lang="en-US" sz="1100" dirty="0">
                <a:latin typeface="Arial" charset="0"/>
              </a:rPr>
              <a:t>an example of the introduction by using your own name—e.g., "I’m Mary Smith, and I’m thankful for my ability to memorize, and for smiles.” </a:t>
            </a:r>
          </a:p>
          <a:p>
            <a:r>
              <a:rPr lang="en-US" sz="1100" b="1" dirty="0">
                <a:latin typeface="Arial" charset="0"/>
              </a:rPr>
              <a:t>Give </a:t>
            </a:r>
            <a:r>
              <a:rPr lang="en-US" sz="1100" dirty="0">
                <a:latin typeface="Arial" charset="0"/>
              </a:rPr>
              <a:t>participants a moment to think before starting the introductions. 	</a:t>
            </a:r>
          </a:p>
          <a:p>
            <a:pPr lvl="1" eaLnBrk="1" hangingPunct="1"/>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p:txBody>
          <a:bodyPr/>
          <a:lstStyle>
            <a:lvl1pPr defTabSz="957110" eaLnBrk="0" hangingPunct="0">
              <a:defRPr b="1">
                <a:solidFill>
                  <a:schemeClr val="tx1"/>
                </a:solidFill>
                <a:latin typeface="Arial" charset="0"/>
              </a:defRPr>
            </a:lvl1pPr>
            <a:lvl2pPr marL="770959" indent="-296523" defTabSz="957110" eaLnBrk="0" hangingPunct="0">
              <a:defRPr b="1">
                <a:solidFill>
                  <a:schemeClr val="tx1"/>
                </a:solidFill>
                <a:latin typeface="Arial" charset="0"/>
              </a:defRPr>
            </a:lvl2pPr>
            <a:lvl3pPr marL="1186091" indent="-237218" defTabSz="957110" eaLnBrk="0" hangingPunct="0">
              <a:defRPr b="1">
                <a:solidFill>
                  <a:schemeClr val="tx1"/>
                </a:solidFill>
                <a:latin typeface="Arial" charset="0"/>
              </a:defRPr>
            </a:lvl3pPr>
            <a:lvl4pPr marL="1660528" indent="-237218" defTabSz="957110" eaLnBrk="0" hangingPunct="0">
              <a:defRPr b="1">
                <a:solidFill>
                  <a:schemeClr val="tx1"/>
                </a:solidFill>
                <a:latin typeface="Arial" charset="0"/>
              </a:defRPr>
            </a:lvl4pPr>
            <a:lvl5pPr marL="2134964" indent="-237218" defTabSz="957110" eaLnBrk="0" hangingPunct="0">
              <a:defRPr b="1">
                <a:solidFill>
                  <a:schemeClr val="tx1"/>
                </a:solidFill>
                <a:latin typeface="Arial" charset="0"/>
              </a:defRPr>
            </a:lvl5pPr>
            <a:lvl6pPr marL="2609400" indent="-237218" defTabSz="957110" eaLnBrk="0" fontAlgn="base" hangingPunct="0">
              <a:spcBef>
                <a:spcPct val="0"/>
              </a:spcBef>
              <a:spcAft>
                <a:spcPct val="0"/>
              </a:spcAft>
              <a:defRPr b="1">
                <a:solidFill>
                  <a:schemeClr val="tx1"/>
                </a:solidFill>
                <a:latin typeface="Arial" charset="0"/>
              </a:defRPr>
            </a:lvl6pPr>
            <a:lvl7pPr marL="3083837" indent="-237218" defTabSz="957110" eaLnBrk="0" fontAlgn="base" hangingPunct="0">
              <a:spcBef>
                <a:spcPct val="0"/>
              </a:spcBef>
              <a:spcAft>
                <a:spcPct val="0"/>
              </a:spcAft>
              <a:defRPr b="1">
                <a:solidFill>
                  <a:schemeClr val="tx1"/>
                </a:solidFill>
                <a:latin typeface="Arial" charset="0"/>
              </a:defRPr>
            </a:lvl7pPr>
            <a:lvl8pPr marL="3558273" indent="-237218" defTabSz="957110" eaLnBrk="0" fontAlgn="base" hangingPunct="0">
              <a:spcBef>
                <a:spcPct val="0"/>
              </a:spcBef>
              <a:spcAft>
                <a:spcPct val="0"/>
              </a:spcAft>
              <a:defRPr b="1">
                <a:solidFill>
                  <a:schemeClr val="tx1"/>
                </a:solidFill>
                <a:latin typeface="Arial" charset="0"/>
              </a:defRPr>
            </a:lvl8pPr>
            <a:lvl9pPr marL="4032710" indent="-237218" defTabSz="957110" eaLnBrk="0" fontAlgn="base" hangingPunct="0">
              <a:spcBef>
                <a:spcPct val="0"/>
              </a:spcBef>
              <a:spcAft>
                <a:spcPct val="0"/>
              </a:spcAft>
              <a:defRPr b="1">
                <a:solidFill>
                  <a:schemeClr val="tx1"/>
                </a:solidFill>
                <a:latin typeface="Arial" charset="0"/>
              </a:defRPr>
            </a:lvl9pPr>
          </a:lstStyle>
          <a:p>
            <a:pPr eaLnBrk="1" hangingPunct="1">
              <a:defRPr/>
            </a:pPr>
            <a:fld id="{2514EDDF-4E54-4902-AD0F-2A4127C1D442}" type="slidenum">
              <a:rPr lang="en-US" b="0" smtClean="0"/>
              <a:pPr eaLnBrk="1" hangingPunct="1">
                <a:defRPr/>
              </a:pPr>
              <a:t>3</a:t>
            </a:fld>
            <a:endParaRPr lang="en-US" b="0" dirty="0"/>
          </a:p>
        </p:txBody>
      </p:sp>
      <p:sp>
        <p:nvSpPr>
          <p:cNvPr id="96259" name="Rectangle 2"/>
          <p:cNvSpPr>
            <a:spLocks noGrp="1" noRot="1" noChangeAspect="1" noChangeArrowheads="1" noTextEdit="1"/>
          </p:cNvSpPr>
          <p:nvPr>
            <p:ph type="sldImg"/>
          </p:nvPr>
        </p:nvSpPr>
        <p:spPr>
          <a:xfrm>
            <a:off x="958850" y="719138"/>
            <a:ext cx="5297488" cy="2979737"/>
          </a:xfrm>
          <a:ln/>
        </p:spPr>
      </p:sp>
      <p:sp>
        <p:nvSpPr>
          <p:cNvPr id="96260" name="Rectangle 3"/>
          <p:cNvSpPr>
            <a:spLocks noGrp="1" noChangeArrowheads="1"/>
          </p:cNvSpPr>
          <p:nvPr>
            <p:ph type="body" idx="1"/>
          </p:nvPr>
        </p:nvSpPr>
        <p:spPr>
          <a:noFill/>
        </p:spPr>
        <p:txBody>
          <a:bodyPr/>
          <a:lstStyle/>
          <a:p>
            <a:pPr marL="237218" lvl="1" indent="-118609" defTabSz="948873" fontAlgn="base">
              <a:spcBef>
                <a:spcPct val="0"/>
              </a:spcBef>
              <a:spcAft>
                <a:spcPct val="0"/>
              </a:spcAft>
              <a:buFontTx/>
              <a:buChar char="•"/>
              <a:tabLst>
                <a:tab pos="237218" algn="l"/>
                <a:tab pos="474436" algn="l"/>
                <a:tab pos="711655" algn="l"/>
                <a:tab pos="948873" algn="l"/>
              </a:tabLst>
              <a:defRPr/>
            </a:pPr>
            <a:r>
              <a:rPr lang="en-US" sz="1100" dirty="0">
                <a:latin typeface="Arial" charset="0"/>
              </a:rPr>
              <a:t>The purpose of this activity is to provide an opportunity for team building early in the training. The activities suggested below help participants to get to know each other better, in a fun and relaxed way. See activity details on page 10 of The Trainer Manual. 	</a:t>
            </a:r>
          </a:p>
          <a:p>
            <a:pPr marL="237218" lvl="1" indent="-118609" defTabSz="948873" fontAlgn="base">
              <a:spcBef>
                <a:spcPct val="0"/>
              </a:spcBef>
              <a:spcAft>
                <a:spcPct val="0"/>
              </a:spcAft>
              <a:buFontTx/>
              <a:buChar char="•"/>
              <a:tabLst>
                <a:tab pos="237218" algn="l"/>
                <a:tab pos="474436" algn="l"/>
                <a:tab pos="711655" algn="l"/>
                <a:tab pos="948873" algn="l"/>
              </a:tabLst>
              <a:defRPr/>
            </a:pPr>
            <a:r>
              <a:rPr lang="en-US" sz="2500" dirty="0"/>
              <a:t>Activity Option 1—20 Fun Things (30 minutes)</a:t>
            </a:r>
          </a:p>
          <a:p>
            <a:pPr marL="237218" lvl="1" indent="-118609" defTabSz="948873" fontAlgn="base">
              <a:spcBef>
                <a:spcPct val="0"/>
              </a:spcBef>
              <a:spcAft>
                <a:spcPct val="0"/>
              </a:spcAft>
              <a:buFontTx/>
              <a:buChar char="•"/>
              <a:tabLst>
                <a:tab pos="237218" algn="l"/>
                <a:tab pos="474436" algn="l"/>
                <a:tab pos="711655" algn="l"/>
                <a:tab pos="948873" algn="l"/>
              </a:tabLst>
              <a:defRPr/>
            </a:pPr>
            <a:r>
              <a:rPr lang="en-US" dirty="0"/>
              <a:t>Activity Option 2—Symbols and Statements Activity (30 minutes)</a:t>
            </a:r>
            <a:endParaRPr lang="en-US" sz="2500" dirty="0"/>
          </a:p>
          <a:p>
            <a:pPr marL="237218" lvl="1" indent="-118609" defTabSz="948873" fontAlgn="base">
              <a:spcBef>
                <a:spcPct val="0"/>
              </a:spcBef>
              <a:spcAft>
                <a:spcPct val="0"/>
              </a:spcAft>
              <a:buFontTx/>
              <a:buChar char="•"/>
              <a:tabLst>
                <a:tab pos="237218" algn="l"/>
                <a:tab pos="474436" algn="l"/>
                <a:tab pos="711655" algn="l"/>
                <a:tab pos="948873" algn="l"/>
              </a:tabLst>
              <a:defRPr/>
            </a:pPr>
            <a:r>
              <a:rPr lang="en-US" dirty="0"/>
              <a:t>Activity Option 3—Personal Crest (30 minutes)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p:txBody>
          <a:bodyPr/>
          <a:lstStyle>
            <a:lvl1pPr defTabSz="957110" eaLnBrk="0" hangingPunct="0">
              <a:defRPr b="1">
                <a:solidFill>
                  <a:schemeClr val="tx1"/>
                </a:solidFill>
                <a:latin typeface="Arial" charset="0"/>
              </a:defRPr>
            </a:lvl1pPr>
            <a:lvl2pPr marL="770959" indent="-296523" defTabSz="957110" eaLnBrk="0" hangingPunct="0">
              <a:defRPr b="1">
                <a:solidFill>
                  <a:schemeClr val="tx1"/>
                </a:solidFill>
                <a:latin typeface="Arial" charset="0"/>
              </a:defRPr>
            </a:lvl2pPr>
            <a:lvl3pPr marL="1186091" indent="-237218" defTabSz="957110" eaLnBrk="0" hangingPunct="0">
              <a:defRPr b="1">
                <a:solidFill>
                  <a:schemeClr val="tx1"/>
                </a:solidFill>
                <a:latin typeface="Arial" charset="0"/>
              </a:defRPr>
            </a:lvl3pPr>
            <a:lvl4pPr marL="1660528" indent="-237218" defTabSz="957110" eaLnBrk="0" hangingPunct="0">
              <a:defRPr b="1">
                <a:solidFill>
                  <a:schemeClr val="tx1"/>
                </a:solidFill>
                <a:latin typeface="Arial" charset="0"/>
              </a:defRPr>
            </a:lvl4pPr>
            <a:lvl5pPr marL="2134964" indent="-237218" defTabSz="957110" eaLnBrk="0" hangingPunct="0">
              <a:defRPr b="1">
                <a:solidFill>
                  <a:schemeClr val="tx1"/>
                </a:solidFill>
                <a:latin typeface="Arial" charset="0"/>
              </a:defRPr>
            </a:lvl5pPr>
            <a:lvl6pPr marL="2609400" indent="-237218" defTabSz="957110" eaLnBrk="0" fontAlgn="base" hangingPunct="0">
              <a:spcBef>
                <a:spcPct val="0"/>
              </a:spcBef>
              <a:spcAft>
                <a:spcPct val="0"/>
              </a:spcAft>
              <a:defRPr b="1">
                <a:solidFill>
                  <a:schemeClr val="tx1"/>
                </a:solidFill>
                <a:latin typeface="Arial" charset="0"/>
              </a:defRPr>
            </a:lvl6pPr>
            <a:lvl7pPr marL="3083837" indent="-237218" defTabSz="957110" eaLnBrk="0" fontAlgn="base" hangingPunct="0">
              <a:spcBef>
                <a:spcPct val="0"/>
              </a:spcBef>
              <a:spcAft>
                <a:spcPct val="0"/>
              </a:spcAft>
              <a:defRPr b="1">
                <a:solidFill>
                  <a:schemeClr val="tx1"/>
                </a:solidFill>
                <a:latin typeface="Arial" charset="0"/>
              </a:defRPr>
            </a:lvl7pPr>
            <a:lvl8pPr marL="3558273" indent="-237218" defTabSz="957110" eaLnBrk="0" fontAlgn="base" hangingPunct="0">
              <a:spcBef>
                <a:spcPct val="0"/>
              </a:spcBef>
              <a:spcAft>
                <a:spcPct val="0"/>
              </a:spcAft>
              <a:defRPr b="1">
                <a:solidFill>
                  <a:schemeClr val="tx1"/>
                </a:solidFill>
                <a:latin typeface="Arial" charset="0"/>
              </a:defRPr>
            </a:lvl8pPr>
            <a:lvl9pPr marL="4032710" indent="-237218" defTabSz="957110" eaLnBrk="0" fontAlgn="base" hangingPunct="0">
              <a:spcBef>
                <a:spcPct val="0"/>
              </a:spcBef>
              <a:spcAft>
                <a:spcPct val="0"/>
              </a:spcAft>
              <a:defRPr b="1">
                <a:solidFill>
                  <a:schemeClr val="tx1"/>
                </a:solidFill>
                <a:latin typeface="Arial" charset="0"/>
              </a:defRPr>
            </a:lvl9pPr>
          </a:lstStyle>
          <a:p>
            <a:pPr marL="0" marR="0" lvl="0" indent="0" algn="r" defTabSz="957110" rtl="0" eaLnBrk="1" fontAlgn="base" latinLnBrk="0" hangingPunct="1">
              <a:lnSpc>
                <a:spcPct val="100000"/>
              </a:lnSpc>
              <a:spcBef>
                <a:spcPct val="0"/>
              </a:spcBef>
              <a:spcAft>
                <a:spcPct val="0"/>
              </a:spcAft>
              <a:buClrTx/>
              <a:buSzTx/>
              <a:buFontTx/>
              <a:buNone/>
              <a:tabLst/>
              <a:defRPr/>
            </a:pPr>
            <a:fld id="{2514EDDF-4E54-4902-AD0F-2A4127C1D442}"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57110"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96259" name="Rectangle 2"/>
          <p:cNvSpPr>
            <a:spLocks noGrp="1" noRot="1" noChangeAspect="1" noChangeArrowheads="1" noTextEdit="1"/>
          </p:cNvSpPr>
          <p:nvPr>
            <p:ph type="sldImg"/>
          </p:nvPr>
        </p:nvSpPr>
        <p:spPr>
          <a:xfrm>
            <a:off x="958850" y="719138"/>
            <a:ext cx="5297488" cy="2979737"/>
          </a:xfrm>
          <a:ln/>
        </p:spPr>
      </p:sp>
      <p:sp>
        <p:nvSpPr>
          <p:cNvPr id="96260" name="Rectangle 3"/>
          <p:cNvSpPr>
            <a:spLocks noGrp="1" noChangeArrowheads="1"/>
          </p:cNvSpPr>
          <p:nvPr>
            <p:ph type="body" idx="1"/>
          </p:nvPr>
        </p:nvSpPr>
        <p:spPr>
          <a:noFill/>
        </p:spPr>
        <p:txBody>
          <a:bodyPr/>
          <a:lstStyle/>
          <a:p>
            <a:pPr marL="118609" lvl="1" indent="0" defTabSz="948873" fontAlgn="base">
              <a:spcBef>
                <a:spcPct val="0"/>
              </a:spcBef>
              <a:spcAft>
                <a:spcPct val="0"/>
              </a:spcAft>
              <a:buFontTx/>
              <a:buNone/>
              <a:tabLst>
                <a:tab pos="237218" algn="l"/>
                <a:tab pos="474436" algn="l"/>
                <a:tab pos="711655" algn="l"/>
                <a:tab pos="948873" algn="l"/>
              </a:tabLst>
              <a:defRPr/>
            </a:pPr>
            <a:r>
              <a:rPr lang="en-US" sz="2500" b="1" dirty="0"/>
              <a:t>Activity Option 1—20 Fun Things (30 minutes)</a:t>
            </a:r>
          </a:p>
          <a:p>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Ask participants make a list of 20 things they do to have fun, using the worksheet in their workbooks. While 20 things may seem like a lot, encourage them to think hard and be creative, and they can certainly come up with at least that many. (10 minutes) </a:t>
            </a:r>
          </a:p>
          <a:p>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Invite participants to stand up and mingle, sharing their lists with each other. Encourage them to share lists with as many people as possible, and to pay attention to things they learn about others that are surprising, or where they have things in common. (10 minutes) </a:t>
            </a:r>
          </a:p>
          <a:p>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Call an end to the mingling, and have participants post their lists on a wall—making a mosaic of their collective interests. Encourage participants to browse the wall of interests during lunch and breaks. Have them return to their seats. </a:t>
            </a:r>
          </a:p>
          <a:p>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Lead a large-group discussion about what they learned about each other. (10 minutes) </a:t>
            </a:r>
          </a:p>
          <a:p>
            <a:r>
              <a:rPr lang="en-US" sz="1800" b="0" i="0" u="none" strike="noStrike" baseline="0" dirty="0">
                <a:solidFill>
                  <a:srgbClr val="4F91CD"/>
                </a:solidFill>
                <a:latin typeface="Arial" panose="020B0604020202020204" pitchFamily="34" charset="0"/>
              </a:rPr>
              <a:t>• </a:t>
            </a:r>
            <a:r>
              <a:rPr lang="en-US" sz="1800" b="0" i="0" u="none" strike="noStrike" baseline="0" dirty="0">
                <a:solidFill>
                  <a:srgbClr val="000000"/>
                </a:solidFill>
                <a:latin typeface="Arial" panose="020B0604020202020204" pitchFamily="34" charset="0"/>
              </a:rPr>
              <a:t>What were some of the most surprising or unique things you learned? </a:t>
            </a:r>
          </a:p>
          <a:p>
            <a:r>
              <a:rPr lang="en-US" sz="1800" b="0" i="0" u="none" strike="noStrike" baseline="0" dirty="0">
                <a:solidFill>
                  <a:srgbClr val="4F91CD"/>
                </a:solidFill>
                <a:latin typeface="Arial" panose="020B0604020202020204" pitchFamily="34" charset="0"/>
              </a:rPr>
              <a:t>• </a:t>
            </a:r>
            <a:r>
              <a:rPr lang="en-US" sz="1800" b="0" i="0" u="none" strike="noStrike" baseline="0" dirty="0">
                <a:solidFill>
                  <a:srgbClr val="000000"/>
                </a:solidFill>
                <a:latin typeface="Arial" panose="020B0604020202020204" pitchFamily="34" charset="0"/>
              </a:rPr>
              <a:t>What common interests did you discover? </a:t>
            </a:r>
          </a:p>
          <a:p>
            <a:r>
              <a:rPr lang="en-US" sz="1800" b="0" i="0" u="none" strike="noStrike" baseline="0" dirty="0">
                <a:solidFill>
                  <a:srgbClr val="4F91CD"/>
                </a:solidFill>
                <a:latin typeface="Arial" panose="020B0604020202020204" pitchFamily="34" charset="0"/>
              </a:rPr>
              <a:t>• </a:t>
            </a:r>
            <a:r>
              <a:rPr lang="en-US" sz="1800" b="0" i="0" u="none" strike="noStrike" baseline="0" dirty="0">
                <a:solidFill>
                  <a:srgbClr val="000000"/>
                </a:solidFill>
                <a:latin typeface="Arial" panose="020B0604020202020204" pitchFamily="34" charset="0"/>
              </a:rPr>
              <a:t>How might this experience help you to work better as a team? </a:t>
            </a:r>
          </a:p>
          <a:p>
            <a:r>
              <a:rPr lang="en-US" sz="1800" b="0" i="0" u="none" strike="noStrike" baseline="0" dirty="0">
                <a:solidFill>
                  <a:srgbClr val="4F91CD"/>
                </a:solidFill>
                <a:latin typeface="Arial" panose="020B0604020202020204" pitchFamily="34" charset="0"/>
              </a:rPr>
              <a:t>• </a:t>
            </a:r>
            <a:r>
              <a:rPr lang="en-US" sz="1800" b="0" i="0" u="none" strike="noStrike" baseline="0" dirty="0">
                <a:solidFill>
                  <a:srgbClr val="000000"/>
                </a:solidFill>
                <a:latin typeface="Arial" panose="020B0604020202020204" pitchFamily="34" charset="0"/>
              </a:rPr>
              <a:t>How might an activity like this be useful in crisis counseling? </a:t>
            </a:r>
          </a:p>
          <a:p>
            <a:r>
              <a:rPr lang="en-US" sz="1800" b="0" i="0" u="none" strike="noStrike" baseline="0" dirty="0">
                <a:solidFill>
                  <a:srgbClr val="000000"/>
                </a:solidFill>
                <a:latin typeface="Arial" panose="020B0604020202020204" pitchFamily="34" charset="0"/>
              </a:rPr>
              <a:t>Bring the conversation to a close, and transition to the next section on course objectives, agenda, and norms.  </a:t>
            </a:r>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p:txBody>
          <a:bodyPr/>
          <a:lstStyle>
            <a:lvl1pPr defTabSz="957110" eaLnBrk="0" hangingPunct="0">
              <a:defRPr b="1">
                <a:solidFill>
                  <a:schemeClr val="tx1"/>
                </a:solidFill>
                <a:latin typeface="Arial" charset="0"/>
              </a:defRPr>
            </a:lvl1pPr>
            <a:lvl2pPr marL="770959" indent="-296523" defTabSz="957110" eaLnBrk="0" hangingPunct="0">
              <a:defRPr b="1">
                <a:solidFill>
                  <a:schemeClr val="tx1"/>
                </a:solidFill>
                <a:latin typeface="Arial" charset="0"/>
              </a:defRPr>
            </a:lvl2pPr>
            <a:lvl3pPr marL="1186091" indent="-237218" defTabSz="957110" eaLnBrk="0" hangingPunct="0">
              <a:defRPr b="1">
                <a:solidFill>
                  <a:schemeClr val="tx1"/>
                </a:solidFill>
                <a:latin typeface="Arial" charset="0"/>
              </a:defRPr>
            </a:lvl3pPr>
            <a:lvl4pPr marL="1660528" indent="-237218" defTabSz="957110" eaLnBrk="0" hangingPunct="0">
              <a:defRPr b="1">
                <a:solidFill>
                  <a:schemeClr val="tx1"/>
                </a:solidFill>
                <a:latin typeface="Arial" charset="0"/>
              </a:defRPr>
            </a:lvl4pPr>
            <a:lvl5pPr marL="2134964" indent="-237218" defTabSz="957110" eaLnBrk="0" hangingPunct="0">
              <a:defRPr b="1">
                <a:solidFill>
                  <a:schemeClr val="tx1"/>
                </a:solidFill>
                <a:latin typeface="Arial" charset="0"/>
              </a:defRPr>
            </a:lvl5pPr>
            <a:lvl6pPr marL="2609400" indent="-237218" defTabSz="957110" eaLnBrk="0" fontAlgn="base" hangingPunct="0">
              <a:spcBef>
                <a:spcPct val="0"/>
              </a:spcBef>
              <a:spcAft>
                <a:spcPct val="0"/>
              </a:spcAft>
              <a:defRPr b="1">
                <a:solidFill>
                  <a:schemeClr val="tx1"/>
                </a:solidFill>
                <a:latin typeface="Arial" charset="0"/>
              </a:defRPr>
            </a:lvl6pPr>
            <a:lvl7pPr marL="3083837" indent="-237218" defTabSz="957110" eaLnBrk="0" fontAlgn="base" hangingPunct="0">
              <a:spcBef>
                <a:spcPct val="0"/>
              </a:spcBef>
              <a:spcAft>
                <a:spcPct val="0"/>
              </a:spcAft>
              <a:defRPr b="1">
                <a:solidFill>
                  <a:schemeClr val="tx1"/>
                </a:solidFill>
                <a:latin typeface="Arial" charset="0"/>
              </a:defRPr>
            </a:lvl7pPr>
            <a:lvl8pPr marL="3558273" indent="-237218" defTabSz="957110" eaLnBrk="0" fontAlgn="base" hangingPunct="0">
              <a:spcBef>
                <a:spcPct val="0"/>
              </a:spcBef>
              <a:spcAft>
                <a:spcPct val="0"/>
              </a:spcAft>
              <a:defRPr b="1">
                <a:solidFill>
                  <a:schemeClr val="tx1"/>
                </a:solidFill>
                <a:latin typeface="Arial" charset="0"/>
              </a:defRPr>
            </a:lvl8pPr>
            <a:lvl9pPr marL="4032710" indent="-237218" defTabSz="957110" eaLnBrk="0" fontAlgn="base" hangingPunct="0">
              <a:spcBef>
                <a:spcPct val="0"/>
              </a:spcBef>
              <a:spcAft>
                <a:spcPct val="0"/>
              </a:spcAft>
              <a:defRPr b="1">
                <a:solidFill>
                  <a:schemeClr val="tx1"/>
                </a:solidFill>
                <a:latin typeface="Arial" charset="0"/>
              </a:defRPr>
            </a:lvl9pPr>
          </a:lstStyle>
          <a:p>
            <a:pPr marL="0" marR="0" lvl="0" indent="0" algn="r" defTabSz="957110" rtl="0" eaLnBrk="1" fontAlgn="base" latinLnBrk="0" hangingPunct="1">
              <a:lnSpc>
                <a:spcPct val="100000"/>
              </a:lnSpc>
              <a:spcBef>
                <a:spcPct val="0"/>
              </a:spcBef>
              <a:spcAft>
                <a:spcPct val="0"/>
              </a:spcAft>
              <a:buClrTx/>
              <a:buSzTx/>
              <a:buFontTx/>
              <a:buNone/>
              <a:tabLst/>
              <a:defRPr/>
            </a:pPr>
            <a:fld id="{2514EDDF-4E54-4902-AD0F-2A4127C1D442}"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57110"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96259" name="Rectangle 2"/>
          <p:cNvSpPr>
            <a:spLocks noGrp="1" noRot="1" noChangeAspect="1" noChangeArrowheads="1" noTextEdit="1"/>
          </p:cNvSpPr>
          <p:nvPr>
            <p:ph type="sldImg"/>
          </p:nvPr>
        </p:nvSpPr>
        <p:spPr>
          <a:xfrm>
            <a:off x="958850" y="719138"/>
            <a:ext cx="5297488" cy="2979737"/>
          </a:xfrm>
          <a:ln/>
        </p:spPr>
      </p:sp>
      <p:sp>
        <p:nvSpPr>
          <p:cNvPr id="96260" name="Rectangle 3"/>
          <p:cNvSpPr>
            <a:spLocks noGrp="1" noChangeArrowheads="1"/>
          </p:cNvSpPr>
          <p:nvPr>
            <p:ph type="body" idx="1"/>
          </p:nvPr>
        </p:nvSpPr>
        <p:spPr>
          <a:noFill/>
        </p:spPr>
        <p:txBody>
          <a:bodyPr/>
          <a:lstStyle/>
          <a:p>
            <a:r>
              <a:rPr lang="en-US" sz="1800" b="1" i="0" u="none" strike="noStrike" baseline="0" dirty="0">
                <a:solidFill>
                  <a:srgbClr val="1E384B"/>
                </a:solidFill>
                <a:latin typeface="Arial" panose="020B0604020202020204" pitchFamily="34" charset="0"/>
              </a:rPr>
              <a:t>Activity Option 2—Symbols and Statements Activity (30 minutes) </a:t>
            </a:r>
          </a:p>
          <a:p>
            <a:endParaRPr lang="en-US" sz="1800" b="0" i="0" u="none" strike="noStrike" baseline="0" dirty="0">
              <a:solidFill>
                <a:srgbClr val="1E384B"/>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Preparation: Before the start of the course, prepare and post eight tear sheets around the room and cover them up so they cannot be seen. Four of the tear sheets will relate to part 1 of the activity, the other four to part 2. </a:t>
            </a: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Part 1: Quotes about Disaster (Preparation) </a:t>
            </a:r>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Prior to the course, choose four quotes that represent different views or attitudes about disaster. Here are several examples: </a:t>
            </a:r>
          </a:p>
          <a:p>
            <a:r>
              <a:rPr lang="en-US" sz="1800" b="0" i="0" u="none" strike="noStrike" baseline="0" dirty="0">
                <a:solidFill>
                  <a:srgbClr val="4F91CD"/>
                </a:solidFill>
                <a:latin typeface="Arial" panose="020B0604020202020204" pitchFamily="34" charset="0"/>
              </a:rPr>
              <a:t>• </a:t>
            </a:r>
            <a:r>
              <a:rPr lang="en-US" sz="1800" b="0" i="0" u="none" strike="noStrike" baseline="0" dirty="0">
                <a:solidFill>
                  <a:srgbClr val="000000"/>
                </a:solidFill>
                <a:latin typeface="Arial" panose="020B0604020202020204" pitchFamily="34" charset="0"/>
              </a:rPr>
              <a:t>“Only after disaster can we be resurrected.” Chuck Palahniuk, Author </a:t>
            </a:r>
          </a:p>
          <a:p>
            <a:r>
              <a:rPr lang="en-US" sz="1800" b="0" i="0" u="none" strike="noStrike" baseline="0" dirty="0">
                <a:solidFill>
                  <a:srgbClr val="4F91CD"/>
                </a:solidFill>
                <a:latin typeface="Arial" panose="020B0604020202020204" pitchFamily="34" charset="0"/>
              </a:rPr>
              <a:t>• </a:t>
            </a:r>
            <a:r>
              <a:rPr lang="en-US" sz="1800" b="0" i="0" u="none" strike="noStrike" baseline="0" dirty="0">
                <a:solidFill>
                  <a:srgbClr val="000000"/>
                </a:solidFill>
                <a:latin typeface="Arial" panose="020B0604020202020204" pitchFamily="34" charset="0"/>
              </a:rPr>
              <a:t>“There’s no disaster that cannot become a blessing, and no blessing that cannot become a disaster.” Richard Bach, Author </a:t>
            </a:r>
          </a:p>
          <a:p>
            <a:r>
              <a:rPr lang="en-US" sz="1800" b="0" i="0" u="none" strike="noStrike" baseline="0" dirty="0">
                <a:solidFill>
                  <a:srgbClr val="4F91CD"/>
                </a:solidFill>
                <a:latin typeface="Arial" panose="020B0604020202020204" pitchFamily="34" charset="0"/>
              </a:rPr>
              <a:t>• </a:t>
            </a:r>
            <a:r>
              <a:rPr lang="en-US" sz="1800" b="0" i="0" u="none" strike="noStrike" baseline="0" dirty="0">
                <a:solidFill>
                  <a:srgbClr val="000000"/>
                </a:solidFill>
                <a:latin typeface="Arial" panose="020B0604020202020204" pitchFamily="34" charset="0"/>
              </a:rPr>
              <a:t>“There are moments when you just have to walk away and cry.” Lou Angeli, Filmmaker </a:t>
            </a:r>
          </a:p>
          <a:p>
            <a:r>
              <a:rPr lang="en-US" sz="1800" b="0" i="0" u="none" strike="noStrike" baseline="0" dirty="0">
                <a:solidFill>
                  <a:srgbClr val="4F91CD"/>
                </a:solidFill>
                <a:latin typeface="Arial" panose="020B0604020202020204" pitchFamily="34" charset="0"/>
              </a:rPr>
              <a:t>• </a:t>
            </a:r>
            <a:r>
              <a:rPr lang="en-US" sz="1800" b="0" i="0" u="none" strike="noStrike" baseline="0" dirty="0">
                <a:solidFill>
                  <a:srgbClr val="000000"/>
                </a:solidFill>
                <a:latin typeface="Arial" panose="020B0604020202020204" pitchFamily="34" charset="0"/>
              </a:rPr>
              <a:t>“Living things have been doing just that for a long, long time. Through every kind of disaster and setback and catastrophe. We are survivors.” Robert Fulghum, Author </a:t>
            </a:r>
          </a:p>
          <a:p>
            <a:r>
              <a:rPr lang="en-US" sz="1800" b="0" i="0" u="none" strike="noStrike" baseline="0" dirty="0">
                <a:solidFill>
                  <a:srgbClr val="4F91CD"/>
                </a:solidFill>
                <a:latin typeface="Arial" panose="020B0604020202020204" pitchFamily="34" charset="0"/>
              </a:rPr>
              <a:t>• </a:t>
            </a:r>
            <a:r>
              <a:rPr lang="en-US" sz="1800" b="0" i="0" u="none" strike="noStrike" baseline="0" dirty="0">
                <a:solidFill>
                  <a:srgbClr val="000000"/>
                </a:solidFill>
                <a:latin typeface="Arial" panose="020B0604020202020204" pitchFamily="34" charset="0"/>
              </a:rPr>
              <a:t>“I always tried to turn every disaster into an opportunity.” John D. Rockefeller, Businessman </a:t>
            </a:r>
          </a:p>
          <a:p>
            <a:r>
              <a:rPr lang="en-US" sz="1800" b="0" i="0" u="none" strike="noStrike" baseline="0" dirty="0">
                <a:solidFill>
                  <a:srgbClr val="4F91CD"/>
                </a:solidFill>
                <a:latin typeface="Arial" panose="020B0604020202020204" pitchFamily="34" charset="0"/>
              </a:rPr>
              <a:t>• </a:t>
            </a:r>
            <a:r>
              <a:rPr lang="en-US" sz="1800" b="0" i="0" u="none" strike="noStrike" baseline="0" dirty="0">
                <a:solidFill>
                  <a:srgbClr val="000000"/>
                </a:solidFill>
                <a:latin typeface="Arial" panose="020B0604020202020204" pitchFamily="34" charset="0"/>
              </a:rPr>
              <a:t>“I beg you take courage; the brave soul can mend even disaster.” Catherine the Great, Russian Czarina </a:t>
            </a:r>
          </a:p>
          <a:p>
            <a:r>
              <a:rPr lang="en-US" sz="1800" b="0" i="0" u="none" strike="noStrike" baseline="0" dirty="0">
                <a:solidFill>
                  <a:srgbClr val="000000"/>
                </a:solidFill>
                <a:latin typeface="Arial" panose="020B0604020202020204" pitchFamily="34" charset="0"/>
              </a:rPr>
              <a:t>Put one quote on each of four tear sheets and post them around the room. Cover the tear sheets up so participants cannot see them. </a:t>
            </a: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Part 2: The Role of the Crisis Counselor (Preparation) </a:t>
            </a:r>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Choose four symbols/objects that could represent various views on the role of the crisis counselor—e.g., a Band-Aid, a bottle of glue, an outstretched hand, a shoulder, a lighthouse, a life preserver, and so on. Put one symbol on each of four tear sheets and post them around the room. Cover the tear sheets up so participants cannot see them. </a:t>
            </a:r>
          </a:p>
          <a:p>
            <a:endParaRPr lang="en-US" sz="1800" b="0" i="0" u="none" strike="noStrike" baseline="0" dirty="0">
              <a:solidFill>
                <a:srgbClr val="000000"/>
              </a:solidFill>
              <a:latin typeface="Arial" panose="020B0604020202020204" pitchFamily="34" charset="0"/>
            </a:endParaRPr>
          </a:p>
          <a:p>
            <a:r>
              <a:rPr lang="en-US" sz="1800" b="1" i="1" u="none" strike="noStrike" baseline="0" dirty="0">
                <a:solidFill>
                  <a:srgbClr val="000000"/>
                </a:solidFill>
                <a:latin typeface="Arial" panose="020B0604020202020204" pitchFamily="34" charset="0"/>
              </a:rPr>
              <a:t>Part 1: Quotes about Disaster (Instructions) </a:t>
            </a:r>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Reveal each of the four quotes about disaster. </a:t>
            </a:r>
          </a:p>
          <a:p>
            <a:r>
              <a:rPr lang="en-US" sz="1800" b="0" i="0" u="none" strike="noStrike" baseline="0" dirty="0">
                <a:solidFill>
                  <a:srgbClr val="000000"/>
                </a:solidFill>
                <a:latin typeface="Arial" panose="020B0604020202020204" pitchFamily="34" charset="0"/>
              </a:rPr>
              <a:t>Have participants go stand by the tear sheet they are most drawn to or agree with. </a:t>
            </a:r>
          </a:p>
          <a:p>
            <a:r>
              <a:rPr lang="en-US" sz="1800" b="0" i="0" u="none" strike="noStrike" baseline="0" dirty="0">
                <a:solidFill>
                  <a:srgbClr val="000000"/>
                </a:solidFill>
                <a:latin typeface="Arial" panose="020B0604020202020204" pitchFamily="34" charset="0"/>
              </a:rPr>
              <a:t>Each tear sheet should have a small group assembled beside it—if anyone is standing alone, ask the participant to join another group, whichever would be his or her second choice. </a:t>
            </a:r>
          </a:p>
          <a:p>
            <a:r>
              <a:rPr lang="en-US" sz="1800" b="0" i="0" u="none" strike="noStrike" baseline="0" dirty="0">
                <a:solidFill>
                  <a:srgbClr val="000000"/>
                </a:solidFill>
                <a:latin typeface="Arial" panose="020B0604020202020204" pitchFamily="34" charset="0"/>
              </a:rPr>
              <a:t>Ask participants to discuss within their groups why they chose this quote—what does it mean to you? What about it do you agree with? (5 minutes) </a:t>
            </a:r>
          </a:p>
          <a:p>
            <a:r>
              <a:rPr lang="en-US" sz="1800" b="0" i="0" u="none" strike="noStrike" baseline="0" dirty="0">
                <a:solidFill>
                  <a:srgbClr val="000000"/>
                </a:solidFill>
                <a:latin typeface="Arial" panose="020B0604020202020204" pitchFamily="34" charset="0"/>
              </a:rPr>
              <a:t>Have each group share the highlights of their discussion. (10 minutes) </a:t>
            </a:r>
          </a:p>
          <a:p>
            <a:endParaRPr lang="en-US" sz="1800" b="0" i="0" u="none" strike="noStrike" baseline="0" dirty="0">
              <a:solidFill>
                <a:srgbClr val="000000"/>
              </a:solidFill>
              <a:latin typeface="Arial" panose="020B0604020202020204" pitchFamily="34" charset="0"/>
            </a:endParaRPr>
          </a:p>
          <a:p>
            <a:r>
              <a:rPr lang="en-US" sz="1800" b="1" i="1" u="none" strike="noStrike" baseline="0" dirty="0">
                <a:solidFill>
                  <a:srgbClr val="000000"/>
                </a:solidFill>
                <a:latin typeface="Arial" panose="020B0604020202020204" pitchFamily="34" charset="0"/>
              </a:rPr>
              <a:t>Part 2: The Role of the Crisis Counselor (Instructions) </a:t>
            </a:r>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4F91CD"/>
                </a:solidFill>
                <a:latin typeface="Arial" panose="020B0604020202020204" pitchFamily="34" charset="0"/>
              </a:rPr>
              <a:t>• </a:t>
            </a:r>
            <a:r>
              <a:rPr lang="en-US" sz="1800" b="0" i="0" u="none" strike="noStrike" baseline="0" dirty="0">
                <a:solidFill>
                  <a:srgbClr val="000000"/>
                </a:solidFill>
                <a:latin typeface="Arial" panose="020B0604020202020204" pitchFamily="34" charset="0"/>
              </a:rPr>
              <a:t>Reveal each of the four symbol tear sheets, telling participants that each one represents the role of the crisis counselor in some way. </a:t>
            </a:r>
          </a:p>
          <a:p>
            <a:r>
              <a:rPr lang="en-US" sz="1800" b="0" i="0" u="none" strike="noStrike" baseline="0" dirty="0">
                <a:solidFill>
                  <a:srgbClr val="4F91CD"/>
                </a:solidFill>
                <a:latin typeface="Arial" panose="020B0604020202020204" pitchFamily="34" charset="0"/>
              </a:rPr>
              <a:t>• </a:t>
            </a:r>
            <a:r>
              <a:rPr lang="en-US" sz="1800" b="0" i="0" u="none" strike="noStrike" baseline="0" dirty="0">
                <a:solidFill>
                  <a:srgbClr val="000000"/>
                </a:solidFill>
                <a:latin typeface="Arial" panose="020B0604020202020204" pitchFamily="34" charset="0"/>
              </a:rPr>
              <a:t>Have participants go stand by the tear sheet they most identify with, or one that most closely corresponds with their views on the role of the crisis counselor. </a:t>
            </a:r>
          </a:p>
          <a:p>
            <a:r>
              <a:rPr lang="en-US" sz="1800" b="0" i="0" u="none" strike="noStrike" baseline="0" dirty="0">
                <a:solidFill>
                  <a:srgbClr val="4F91CD"/>
                </a:solidFill>
                <a:latin typeface="Arial" panose="020B0604020202020204" pitchFamily="34" charset="0"/>
              </a:rPr>
              <a:t>• </a:t>
            </a:r>
            <a:r>
              <a:rPr lang="en-US" sz="1800" b="0" i="0" u="none" strike="noStrike" baseline="0" dirty="0">
                <a:solidFill>
                  <a:srgbClr val="000000"/>
                </a:solidFill>
                <a:latin typeface="Arial" panose="020B0604020202020204" pitchFamily="34" charset="0"/>
              </a:rPr>
              <a:t>Each tear sheet should have a small group assembled beside it—if anyone is standing alone, ask the participant to join another group, whichever symbol would be his or her second choice. </a:t>
            </a:r>
          </a:p>
          <a:p>
            <a:r>
              <a:rPr lang="en-US" sz="1800" b="0" i="0" u="none" strike="noStrike" baseline="0" dirty="0">
                <a:solidFill>
                  <a:srgbClr val="4F91CD"/>
                </a:solidFill>
                <a:latin typeface="Arial" panose="020B0604020202020204" pitchFamily="34" charset="0"/>
              </a:rPr>
              <a:t>• </a:t>
            </a:r>
            <a:r>
              <a:rPr lang="en-US" sz="1800" b="0" i="0" u="none" strike="noStrike" baseline="0" dirty="0">
                <a:solidFill>
                  <a:srgbClr val="000000"/>
                </a:solidFill>
                <a:latin typeface="Arial" panose="020B0604020202020204" pitchFamily="34" charset="0"/>
              </a:rPr>
              <a:t>Ask participants to discuss why they chose this symbol—what does it represent for you about the role of the crisis counselor? (5 minutes) </a:t>
            </a:r>
          </a:p>
          <a:p>
            <a:r>
              <a:rPr lang="en-US" sz="1800" b="0" i="0" u="none" strike="noStrike" baseline="0" dirty="0">
                <a:solidFill>
                  <a:srgbClr val="4F91CD"/>
                </a:solidFill>
                <a:latin typeface="Arial" panose="020B0604020202020204" pitchFamily="34" charset="0"/>
              </a:rPr>
              <a:t>• </a:t>
            </a:r>
            <a:r>
              <a:rPr lang="en-US" sz="1800" b="0" i="0" u="none" strike="noStrike" baseline="0" dirty="0">
                <a:solidFill>
                  <a:srgbClr val="000000"/>
                </a:solidFill>
                <a:latin typeface="Arial" panose="020B0604020202020204" pitchFamily="34" charset="0"/>
              </a:rPr>
              <a:t>Have each group share the highlights of their discussion. (5 minutes) </a:t>
            </a:r>
          </a:p>
          <a:p>
            <a:r>
              <a:rPr lang="en-US" sz="1800" b="0" i="0" u="none" strike="noStrike" baseline="0" dirty="0">
                <a:solidFill>
                  <a:srgbClr val="4F91CD"/>
                </a:solidFill>
                <a:latin typeface="Arial" panose="020B0604020202020204" pitchFamily="34" charset="0"/>
              </a:rPr>
              <a:t>• </a:t>
            </a:r>
            <a:r>
              <a:rPr lang="en-US" sz="1800" b="0" i="0" u="none" strike="noStrike" baseline="0" dirty="0">
                <a:solidFill>
                  <a:srgbClr val="000000"/>
                </a:solidFill>
                <a:latin typeface="Arial" panose="020B0604020202020204" pitchFamily="34" charset="0"/>
              </a:rPr>
              <a:t>As you bring this activity to a close, ask participants what they’re taking away from this conversation and how it might help them to work better together as a team. (5 minutes) </a:t>
            </a:r>
          </a:p>
          <a:p>
            <a:r>
              <a:rPr lang="en-US" sz="1800" b="0" i="0" u="none" strike="noStrike" baseline="0" dirty="0">
                <a:solidFill>
                  <a:srgbClr val="4F91CD"/>
                </a:solidFill>
                <a:latin typeface="Arial" panose="020B0604020202020204" pitchFamily="34" charset="0"/>
              </a:rPr>
              <a:t>• </a:t>
            </a:r>
            <a:r>
              <a:rPr lang="en-US" sz="1800" b="0" i="0" u="none" strike="noStrike" baseline="0" dirty="0">
                <a:solidFill>
                  <a:srgbClr val="000000"/>
                </a:solidFill>
                <a:latin typeface="Arial" panose="020B0604020202020204" pitchFamily="34" charset="0"/>
              </a:rPr>
              <a:t>Transition to the next segment on course objectives, agenda, and norms. </a:t>
            </a:r>
          </a:p>
          <a:p>
            <a:endParaRPr lang="en-US" sz="1800" b="0" i="0" u="none" strike="noStrike" baseline="0" dirty="0">
              <a:solidFill>
                <a:srgbClr val="000000"/>
              </a:solidFill>
              <a:latin typeface="Arial" panose="020B0604020202020204" pitchFamily="34" charset="0"/>
            </a:endParaRPr>
          </a:p>
          <a:p>
            <a:endParaRPr lang="en-US" sz="1800" b="0" i="0" u="none" strike="noStrike" baseline="0" dirty="0">
              <a:solidFill>
                <a:srgbClr val="000000"/>
              </a:solidFill>
              <a:latin typeface="Arial" panose="020B0604020202020204" pitchFamily="34" charset="0"/>
            </a:endParaRPr>
          </a:p>
          <a:p>
            <a:endParaRPr lang="en-US" dirty="0"/>
          </a:p>
        </p:txBody>
      </p:sp>
    </p:spTree>
    <p:extLst>
      <p:ext uri="{BB962C8B-B14F-4D97-AF65-F5344CB8AC3E}">
        <p14:creationId xmlns:p14="http://schemas.microsoft.com/office/powerpoint/2010/main" val="23918128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p:txBody>
          <a:bodyPr/>
          <a:lstStyle>
            <a:lvl1pPr defTabSz="957110" eaLnBrk="0" hangingPunct="0">
              <a:defRPr b="1">
                <a:solidFill>
                  <a:schemeClr val="tx1"/>
                </a:solidFill>
                <a:latin typeface="Arial" charset="0"/>
              </a:defRPr>
            </a:lvl1pPr>
            <a:lvl2pPr marL="770959" indent="-296523" defTabSz="957110" eaLnBrk="0" hangingPunct="0">
              <a:defRPr b="1">
                <a:solidFill>
                  <a:schemeClr val="tx1"/>
                </a:solidFill>
                <a:latin typeface="Arial" charset="0"/>
              </a:defRPr>
            </a:lvl2pPr>
            <a:lvl3pPr marL="1186091" indent="-237218" defTabSz="957110" eaLnBrk="0" hangingPunct="0">
              <a:defRPr b="1">
                <a:solidFill>
                  <a:schemeClr val="tx1"/>
                </a:solidFill>
                <a:latin typeface="Arial" charset="0"/>
              </a:defRPr>
            </a:lvl3pPr>
            <a:lvl4pPr marL="1660528" indent="-237218" defTabSz="957110" eaLnBrk="0" hangingPunct="0">
              <a:defRPr b="1">
                <a:solidFill>
                  <a:schemeClr val="tx1"/>
                </a:solidFill>
                <a:latin typeface="Arial" charset="0"/>
              </a:defRPr>
            </a:lvl4pPr>
            <a:lvl5pPr marL="2134964" indent="-237218" defTabSz="957110" eaLnBrk="0" hangingPunct="0">
              <a:defRPr b="1">
                <a:solidFill>
                  <a:schemeClr val="tx1"/>
                </a:solidFill>
                <a:latin typeface="Arial" charset="0"/>
              </a:defRPr>
            </a:lvl5pPr>
            <a:lvl6pPr marL="2609400" indent="-237218" defTabSz="957110" eaLnBrk="0" fontAlgn="base" hangingPunct="0">
              <a:spcBef>
                <a:spcPct val="0"/>
              </a:spcBef>
              <a:spcAft>
                <a:spcPct val="0"/>
              </a:spcAft>
              <a:defRPr b="1">
                <a:solidFill>
                  <a:schemeClr val="tx1"/>
                </a:solidFill>
                <a:latin typeface="Arial" charset="0"/>
              </a:defRPr>
            </a:lvl6pPr>
            <a:lvl7pPr marL="3083837" indent="-237218" defTabSz="957110" eaLnBrk="0" fontAlgn="base" hangingPunct="0">
              <a:spcBef>
                <a:spcPct val="0"/>
              </a:spcBef>
              <a:spcAft>
                <a:spcPct val="0"/>
              </a:spcAft>
              <a:defRPr b="1">
                <a:solidFill>
                  <a:schemeClr val="tx1"/>
                </a:solidFill>
                <a:latin typeface="Arial" charset="0"/>
              </a:defRPr>
            </a:lvl7pPr>
            <a:lvl8pPr marL="3558273" indent="-237218" defTabSz="957110" eaLnBrk="0" fontAlgn="base" hangingPunct="0">
              <a:spcBef>
                <a:spcPct val="0"/>
              </a:spcBef>
              <a:spcAft>
                <a:spcPct val="0"/>
              </a:spcAft>
              <a:defRPr b="1">
                <a:solidFill>
                  <a:schemeClr val="tx1"/>
                </a:solidFill>
                <a:latin typeface="Arial" charset="0"/>
              </a:defRPr>
            </a:lvl8pPr>
            <a:lvl9pPr marL="4032710" indent="-237218" defTabSz="957110" eaLnBrk="0" fontAlgn="base" hangingPunct="0">
              <a:spcBef>
                <a:spcPct val="0"/>
              </a:spcBef>
              <a:spcAft>
                <a:spcPct val="0"/>
              </a:spcAft>
              <a:defRPr b="1">
                <a:solidFill>
                  <a:schemeClr val="tx1"/>
                </a:solidFill>
                <a:latin typeface="Arial" charset="0"/>
              </a:defRPr>
            </a:lvl9pPr>
          </a:lstStyle>
          <a:p>
            <a:pPr marL="0" marR="0" lvl="0" indent="0" algn="r" defTabSz="957110" rtl="0" eaLnBrk="1" fontAlgn="base" latinLnBrk="0" hangingPunct="1">
              <a:lnSpc>
                <a:spcPct val="100000"/>
              </a:lnSpc>
              <a:spcBef>
                <a:spcPct val="0"/>
              </a:spcBef>
              <a:spcAft>
                <a:spcPct val="0"/>
              </a:spcAft>
              <a:buClrTx/>
              <a:buSzTx/>
              <a:buFontTx/>
              <a:buNone/>
              <a:tabLst/>
              <a:defRPr/>
            </a:pPr>
            <a:fld id="{2514EDDF-4E54-4902-AD0F-2A4127C1D442}"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5711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96259" name="Rectangle 2"/>
          <p:cNvSpPr>
            <a:spLocks noGrp="1" noRot="1" noChangeAspect="1" noChangeArrowheads="1" noTextEdit="1"/>
          </p:cNvSpPr>
          <p:nvPr>
            <p:ph type="sldImg"/>
          </p:nvPr>
        </p:nvSpPr>
        <p:spPr>
          <a:xfrm>
            <a:off x="958850" y="719138"/>
            <a:ext cx="5297488" cy="2979737"/>
          </a:xfrm>
          <a:ln/>
        </p:spPr>
      </p:sp>
      <p:sp>
        <p:nvSpPr>
          <p:cNvPr id="96260" name="Rectangle 3"/>
          <p:cNvSpPr>
            <a:spLocks noGrp="1" noChangeArrowheads="1"/>
          </p:cNvSpPr>
          <p:nvPr>
            <p:ph type="body" idx="1"/>
          </p:nvPr>
        </p:nvSpPr>
        <p:spPr>
          <a:noFill/>
        </p:spPr>
        <p:txBody>
          <a:bodyPr/>
          <a:lstStyle/>
          <a:p>
            <a:r>
              <a:rPr lang="en-US" sz="1800" b="1" i="0" u="none" strike="noStrike" baseline="0" dirty="0">
                <a:solidFill>
                  <a:srgbClr val="1E384B"/>
                </a:solidFill>
                <a:latin typeface="Arial" panose="020B0604020202020204" pitchFamily="34" charset="0"/>
              </a:rPr>
              <a:t>Activity Option 3—Personal Crest (30 minutes) </a:t>
            </a:r>
            <a:endParaRPr lang="en-US" sz="1800" b="0" i="0" u="none" strike="noStrike" baseline="0" dirty="0">
              <a:solidFill>
                <a:srgbClr val="1E384B"/>
              </a:solidFill>
              <a:latin typeface="Arial" panose="020B0604020202020204" pitchFamily="34" charset="0"/>
            </a:endParaRPr>
          </a:p>
          <a:p>
            <a:r>
              <a:rPr lang="en-US" sz="1800" b="1" i="0" u="none" strike="noStrike" baseline="0" dirty="0">
                <a:solidFill>
                  <a:srgbClr val="1C6986"/>
                </a:solidFill>
                <a:latin typeface="Arial" panose="020B0604020202020204" pitchFamily="34" charset="0"/>
              </a:rPr>
              <a:t>Materials needed—</a:t>
            </a:r>
            <a:r>
              <a:rPr lang="en-US" sz="1800" b="0" i="0" u="none" strike="noStrike" baseline="0" dirty="0">
                <a:solidFill>
                  <a:srgbClr val="000000"/>
                </a:solidFill>
                <a:latin typeface="Arial" panose="020B0604020202020204" pitchFamily="34" charset="0"/>
              </a:rPr>
              <a:t>Markers, colored pencils, or crayons in a variety of colors, with several for each participant </a:t>
            </a: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1C6986"/>
                </a:solidFill>
                <a:latin typeface="Arial" panose="020B0604020202020204" pitchFamily="34" charset="0"/>
              </a:rPr>
              <a:t>Explain </a:t>
            </a:r>
            <a:r>
              <a:rPr lang="en-US" sz="1800" b="0" i="0" u="none" strike="noStrike" baseline="0" dirty="0">
                <a:solidFill>
                  <a:srgbClr val="000000"/>
                </a:solidFill>
                <a:latin typeface="Arial" panose="020B0604020202020204" pitchFamily="34" charset="0"/>
              </a:rPr>
              <a:t>that a personal crest—like a family coat of arms—is a visual, symbolic representation of a person’s identity. You’ll be drawing your own personal crest to share with the group. </a:t>
            </a: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1C6986"/>
                </a:solidFill>
                <a:latin typeface="Arial" panose="020B0604020202020204" pitchFamily="34" charset="0"/>
              </a:rPr>
              <a:t>Tell </a:t>
            </a:r>
            <a:r>
              <a:rPr lang="en-US" sz="1800" b="0" i="0" u="none" strike="noStrike" baseline="0" dirty="0">
                <a:solidFill>
                  <a:srgbClr val="000000"/>
                </a:solidFill>
                <a:latin typeface="Arial" panose="020B0604020202020204" pitchFamily="34" charset="0"/>
              </a:rPr>
              <a:t>participants not to worry about artistic ability—all crests will be beautiful no matter how they’re drawn. Get creative! </a:t>
            </a:r>
          </a:p>
          <a:p>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Using the worksheet in their workbooks, have participants draw their own personal crests. The crest is divided into four quadrants, and each one has a question assigned to it. Ask participants to answer each question about themselves in pictures, using no words, in the designated place on the crest.</a:t>
            </a:r>
          </a:p>
          <a:p>
            <a:pPr marL="0" indent="0">
              <a:buFont typeface="Arial" panose="020B0604020202020204" pitchFamily="34" charset="0"/>
              <a:buNone/>
            </a:pPr>
            <a:r>
              <a:rPr lang="en-US" sz="1800" b="0" i="0" u="none" strike="noStrike" baseline="0" dirty="0">
                <a:solidFill>
                  <a:srgbClr val="4F91CD"/>
                </a:solidFill>
                <a:latin typeface="Arial" panose="020B0604020202020204" pitchFamily="34" charset="0"/>
              </a:rPr>
              <a:t>• </a:t>
            </a:r>
            <a:r>
              <a:rPr lang="en-US" sz="1800" b="0" i="0" u="none" strike="noStrike" kern="1200" baseline="0" dirty="0">
                <a:solidFill>
                  <a:srgbClr val="4F91CD"/>
                </a:solidFill>
                <a:latin typeface="Arial" panose="020B0604020202020204" pitchFamily="34" charset="0"/>
                <a:ea typeface="+mn-ea"/>
                <a:cs typeface="+mn-cs"/>
              </a:rPr>
              <a:t>Top</a:t>
            </a:r>
            <a:r>
              <a:rPr lang="en-US" sz="1800" b="0" i="0" u="none" strike="noStrike" baseline="0" dirty="0">
                <a:solidFill>
                  <a:srgbClr val="000000"/>
                </a:solidFill>
                <a:latin typeface="Arial" panose="020B0604020202020204" pitchFamily="34" charset="0"/>
              </a:rPr>
              <a:t> left—What is one strength you bring to the CCP team? </a:t>
            </a:r>
          </a:p>
          <a:p>
            <a:r>
              <a:rPr lang="en-US" sz="1800" b="0" i="0" u="none" strike="noStrike" baseline="0" dirty="0">
                <a:solidFill>
                  <a:srgbClr val="4F91CD"/>
                </a:solidFill>
                <a:latin typeface="Arial" panose="020B0604020202020204" pitchFamily="34" charset="0"/>
              </a:rPr>
              <a:t>• </a:t>
            </a:r>
            <a:r>
              <a:rPr lang="en-US" sz="1800" b="0" i="0" u="none" strike="noStrike" baseline="0" dirty="0">
                <a:solidFill>
                  <a:srgbClr val="000000"/>
                </a:solidFill>
                <a:latin typeface="Arial" panose="020B0604020202020204" pitchFamily="34" charset="0"/>
              </a:rPr>
              <a:t>Top right—What is one thing you need from your CCP team members? </a:t>
            </a:r>
          </a:p>
          <a:p>
            <a:r>
              <a:rPr lang="en-US" sz="1800" b="0" i="0" u="none" strike="noStrike" baseline="0" dirty="0">
                <a:solidFill>
                  <a:srgbClr val="4F91CD"/>
                </a:solidFill>
                <a:latin typeface="Arial" panose="020B0604020202020204" pitchFamily="34" charset="0"/>
              </a:rPr>
              <a:t>• </a:t>
            </a:r>
            <a:r>
              <a:rPr lang="en-US" sz="1800" b="0" i="0" u="none" strike="noStrike" baseline="0" dirty="0">
                <a:solidFill>
                  <a:srgbClr val="000000"/>
                </a:solidFill>
                <a:latin typeface="Arial" panose="020B0604020202020204" pitchFamily="34" charset="0"/>
              </a:rPr>
              <a:t>Bottom left—What is a hidden talent you have? </a:t>
            </a:r>
          </a:p>
          <a:p>
            <a:r>
              <a:rPr lang="en-US" sz="1800" b="0" i="0" u="none" strike="noStrike" baseline="0" dirty="0">
                <a:solidFill>
                  <a:srgbClr val="4F91CD"/>
                </a:solidFill>
                <a:latin typeface="Arial" panose="020B0604020202020204" pitchFamily="34" charset="0"/>
              </a:rPr>
              <a:t>• </a:t>
            </a:r>
            <a:r>
              <a:rPr lang="en-US" sz="1800" b="0" i="0" u="none" strike="noStrike" baseline="0" dirty="0">
                <a:solidFill>
                  <a:srgbClr val="000000"/>
                </a:solidFill>
                <a:latin typeface="Arial" panose="020B0604020202020204" pitchFamily="34" charset="0"/>
              </a:rPr>
              <a:t>Bottom right—What is one value you hold that is very important to you? </a:t>
            </a: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1C6986"/>
                </a:solidFill>
                <a:latin typeface="Arial" panose="020B0604020202020204" pitchFamily="34" charset="0"/>
              </a:rPr>
              <a:t>Post </a:t>
            </a:r>
            <a:r>
              <a:rPr lang="en-US" sz="1800" b="0" i="0" u="none" strike="noStrike" baseline="0" dirty="0">
                <a:solidFill>
                  <a:srgbClr val="000000"/>
                </a:solidFill>
                <a:latin typeface="Arial" panose="020B0604020202020204" pitchFamily="34" charset="0"/>
              </a:rPr>
              <a:t>a tear sheet with an outline of the crest and with each question listed in the appropriate quadrant. </a:t>
            </a:r>
          </a:p>
          <a:p>
            <a:endParaRPr lang="en-US" sz="1800" b="1" i="0" u="none" strike="noStrike" baseline="0" dirty="0">
              <a:solidFill>
                <a:srgbClr val="1C6986"/>
              </a:solidFill>
              <a:latin typeface="Arial" panose="020B0604020202020204" pitchFamily="34" charset="0"/>
            </a:endParaRPr>
          </a:p>
          <a:p>
            <a:r>
              <a:rPr lang="en-US" sz="1800" b="1" i="0" u="none" strike="noStrike" baseline="0" dirty="0">
                <a:solidFill>
                  <a:srgbClr val="1C6986"/>
                </a:solidFill>
                <a:latin typeface="Arial" panose="020B0604020202020204" pitchFamily="34" charset="0"/>
              </a:rPr>
              <a:t>Drawing time (</a:t>
            </a:r>
            <a:r>
              <a:rPr lang="en-US" sz="1800" b="1" i="0" u="none" strike="noStrike" baseline="0" dirty="0">
                <a:solidFill>
                  <a:srgbClr val="000000"/>
                </a:solidFill>
                <a:latin typeface="Arial" panose="020B0604020202020204" pitchFamily="34" charset="0"/>
              </a:rPr>
              <a:t>10 minutes)</a:t>
            </a:r>
          </a:p>
          <a:p>
            <a:r>
              <a:rPr lang="en-US" sz="1800" b="0" i="0" u="none" strike="noStrike" baseline="0" dirty="0">
                <a:solidFill>
                  <a:srgbClr val="4F91CD"/>
                </a:solidFill>
                <a:latin typeface="Arial" panose="020B0604020202020204" pitchFamily="34" charset="0"/>
              </a:rPr>
              <a:t>• </a:t>
            </a:r>
            <a:r>
              <a:rPr lang="en-US" sz="1800" b="0" i="0" u="none" strike="noStrike" baseline="0" dirty="0">
                <a:solidFill>
                  <a:srgbClr val="000000"/>
                </a:solidFill>
                <a:latin typeface="Arial" panose="020B0604020202020204" pitchFamily="34" charset="0"/>
              </a:rPr>
              <a:t>Make notes of what you hear in others’ responses. </a:t>
            </a:r>
          </a:p>
          <a:p>
            <a:r>
              <a:rPr lang="en-US" sz="1800" b="0" i="0" u="none" strike="noStrike" baseline="0" dirty="0">
                <a:solidFill>
                  <a:srgbClr val="000000"/>
                </a:solidFill>
                <a:latin typeface="Arial" panose="020B0604020202020204" pitchFamily="34" charset="0"/>
              </a:rPr>
              <a:t>Announce when time is up, and have participants post their crests on a wall—making a mosaic of their collective strengths, needs, talents, and values. Encourage them to browse this mosaic during lunch and breaks. Have them return to their seats.</a:t>
            </a:r>
          </a:p>
          <a:p>
            <a:endParaRPr lang="en-US" sz="1800" b="1"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Large Sharing of Crests: “Speed Connecting” (10 minutes) </a:t>
            </a:r>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Provide the following instructions: </a:t>
            </a:r>
          </a:p>
          <a:p>
            <a:r>
              <a:rPr lang="en-US" sz="1800" b="0" i="0" u="none" strike="noStrike" baseline="0" dirty="0">
                <a:solidFill>
                  <a:srgbClr val="4F91CD"/>
                </a:solidFill>
                <a:latin typeface="Arial" panose="020B0604020202020204" pitchFamily="34" charset="0"/>
              </a:rPr>
              <a:t>• </a:t>
            </a:r>
            <a:r>
              <a:rPr lang="en-US" sz="1800" b="0" i="0" u="none" strike="noStrike" baseline="0" dirty="0">
                <a:solidFill>
                  <a:srgbClr val="000000"/>
                </a:solidFill>
                <a:latin typeface="Arial" panose="020B0604020202020204" pitchFamily="34" charset="0"/>
              </a:rPr>
              <a:t>Stand up, walk around, and find one other person you don’t know well. </a:t>
            </a:r>
          </a:p>
          <a:p>
            <a:r>
              <a:rPr lang="en-US" sz="1800" b="0" i="0" u="none" strike="noStrike" baseline="0" dirty="0">
                <a:solidFill>
                  <a:srgbClr val="4F91CD"/>
                </a:solidFill>
                <a:latin typeface="Arial" panose="020B0604020202020204" pitchFamily="34" charset="0"/>
              </a:rPr>
              <a:t>• </a:t>
            </a:r>
            <a:r>
              <a:rPr lang="en-US" sz="1800" b="0" i="0" u="none" strike="noStrike" baseline="0" dirty="0">
                <a:solidFill>
                  <a:srgbClr val="000000"/>
                </a:solidFill>
                <a:latin typeface="Arial" panose="020B0604020202020204" pitchFamily="34" charset="0"/>
              </a:rPr>
              <a:t>Share your crest with that person and listen to him or her talk about his or her crest. </a:t>
            </a:r>
          </a:p>
          <a:p>
            <a:r>
              <a:rPr lang="en-US" sz="1800" b="0" i="0" u="none" strike="noStrike" baseline="0" dirty="0">
                <a:solidFill>
                  <a:srgbClr val="4F91CD"/>
                </a:solidFill>
                <a:latin typeface="Arial" panose="020B0604020202020204" pitchFamily="34" charset="0"/>
              </a:rPr>
              <a:t>• </a:t>
            </a:r>
            <a:r>
              <a:rPr lang="en-US" sz="1800" b="0" i="0" u="none" strike="noStrike" baseline="0" dirty="0">
                <a:solidFill>
                  <a:srgbClr val="000000"/>
                </a:solidFill>
                <a:latin typeface="Arial" panose="020B0604020202020204" pitchFamily="34" charset="0"/>
              </a:rPr>
              <a:t>When you are done, find another partner and share. </a:t>
            </a:r>
          </a:p>
          <a:p>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4F91CD"/>
                </a:solidFill>
                <a:latin typeface="Arial" panose="020B0604020202020204" pitchFamily="34" charset="0"/>
              </a:rPr>
              <a:t>• </a:t>
            </a:r>
            <a:r>
              <a:rPr lang="en-US" sz="1800" b="1" i="0" u="none" strike="noStrike" baseline="0" dirty="0">
                <a:solidFill>
                  <a:srgbClr val="1C6986"/>
                </a:solidFill>
                <a:latin typeface="Arial" panose="020B0604020202020204" pitchFamily="34" charset="0"/>
              </a:rPr>
              <a:t>Group Discussion (10 minutes) </a:t>
            </a:r>
            <a:endParaRPr lang="en-US" sz="1800" b="0" i="0" u="none" strike="noStrike" baseline="0" dirty="0">
              <a:solidFill>
                <a:srgbClr val="1C6986"/>
              </a:solidFill>
              <a:latin typeface="Arial" panose="020B0604020202020204" pitchFamily="34" charset="0"/>
            </a:endParaRPr>
          </a:p>
          <a:p>
            <a:r>
              <a:rPr lang="en-US" sz="1800" b="1" i="0" u="none" strike="noStrike" baseline="0" dirty="0">
                <a:solidFill>
                  <a:srgbClr val="1C6986"/>
                </a:solidFill>
                <a:latin typeface="Arial" panose="020B0604020202020204" pitchFamily="34" charset="0"/>
              </a:rPr>
              <a:t>Ask </a:t>
            </a:r>
            <a:r>
              <a:rPr lang="en-US" sz="1800" b="0" i="0" u="none" strike="noStrike" baseline="0" dirty="0">
                <a:solidFill>
                  <a:srgbClr val="000000"/>
                </a:solidFill>
                <a:latin typeface="Arial" panose="020B0604020202020204" pitchFamily="34" charset="0"/>
              </a:rPr>
              <a:t>the group for examples of what they saw and discussed in each quadrant: </a:t>
            </a:r>
          </a:p>
          <a:p>
            <a:r>
              <a:rPr lang="en-US" sz="1800" b="0" i="0" u="none" strike="noStrike" baseline="0" dirty="0">
                <a:solidFill>
                  <a:srgbClr val="4F91CD"/>
                </a:solidFill>
                <a:latin typeface="Arial" panose="020B0604020202020204" pitchFamily="34" charset="0"/>
              </a:rPr>
              <a:t>• </a:t>
            </a:r>
            <a:r>
              <a:rPr lang="en-US" sz="1800" b="0" i="0" u="none" strike="noStrike" baseline="0" dirty="0">
                <a:solidFill>
                  <a:srgbClr val="000000"/>
                </a:solidFill>
                <a:latin typeface="Arial" panose="020B0604020202020204" pitchFamily="34" charset="0"/>
              </a:rPr>
              <a:t>What are some examples of the strengths represented on this team? </a:t>
            </a:r>
          </a:p>
          <a:p>
            <a:r>
              <a:rPr lang="en-US" sz="1800" b="0" i="0" u="none" strike="noStrike" baseline="0" dirty="0">
                <a:solidFill>
                  <a:srgbClr val="4F91CD"/>
                </a:solidFill>
                <a:latin typeface="Arial" panose="020B0604020202020204" pitchFamily="34" charset="0"/>
              </a:rPr>
              <a:t>• </a:t>
            </a:r>
            <a:r>
              <a:rPr lang="en-US" sz="1800" b="0" i="0" u="none" strike="noStrike" baseline="0" dirty="0">
                <a:solidFill>
                  <a:srgbClr val="000000"/>
                </a:solidFill>
                <a:latin typeface="Arial" panose="020B0604020202020204" pitchFamily="34" charset="0"/>
              </a:rPr>
              <a:t>What are some examples of the things you need from each other? </a:t>
            </a:r>
          </a:p>
          <a:p>
            <a:r>
              <a:rPr lang="en-US" sz="1800" b="0" i="0" u="none" strike="noStrike" baseline="0" dirty="0">
                <a:solidFill>
                  <a:srgbClr val="4F91CD"/>
                </a:solidFill>
                <a:latin typeface="Arial" panose="020B0604020202020204" pitchFamily="34" charset="0"/>
              </a:rPr>
              <a:t>• </a:t>
            </a:r>
            <a:r>
              <a:rPr lang="en-US" sz="1800" b="0" i="0" u="none" strike="noStrike" baseline="0" dirty="0">
                <a:solidFill>
                  <a:srgbClr val="000000"/>
                </a:solidFill>
                <a:latin typeface="Arial" panose="020B0604020202020204" pitchFamily="34" charset="0"/>
              </a:rPr>
              <a:t>What are some interesting hidden talents you learned about? </a:t>
            </a:r>
          </a:p>
          <a:p>
            <a:r>
              <a:rPr lang="en-US" sz="1800" b="0" i="0" u="none" strike="noStrike" baseline="0" dirty="0">
                <a:solidFill>
                  <a:srgbClr val="4F91CD"/>
                </a:solidFill>
                <a:latin typeface="Arial" panose="020B0604020202020204" pitchFamily="34" charset="0"/>
              </a:rPr>
              <a:t>• </a:t>
            </a:r>
            <a:r>
              <a:rPr lang="en-US" sz="1800" b="0" i="0" u="none" strike="noStrike" baseline="0" dirty="0">
                <a:solidFill>
                  <a:srgbClr val="000000"/>
                </a:solidFill>
                <a:latin typeface="Arial" panose="020B0604020202020204" pitchFamily="34" charset="0"/>
              </a:rPr>
              <a:t>What are some of the important values people hold? </a:t>
            </a:r>
          </a:p>
          <a:p>
            <a:endParaRPr lang="en-US" sz="1800" b="1" i="0" u="none" strike="noStrike" baseline="0" dirty="0">
              <a:solidFill>
                <a:srgbClr val="1C6986"/>
              </a:solidFill>
              <a:latin typeface="Arial" panose="020B0604020202020204" pitchFamily="34" charset="0"/>
            </a:endParaRPr>
          </a:p>
          <a:p>
            <a:r>
              <a:rPr lang="en-US" sz="1800" b="1" i="0" u="none" strike="noStrike" baseline="0" dirty="0">
                <a:solidFill>
                  <a:srgbClr val="1C6986"/>
                </a:solidFill>
                <a:latin typeface="Arial" panose="020B0604020202020204" pitchFamily="34" charset="0"/>
              </a:rPr>
              <a:t>Ask </a:t>
            </a:r>
            <a:r>
              <a:rPr lang="en-US" sz="1800" b="0" i="0" u="none" strike="noStrike" baseline="0" dirty="0">
                <a:solidFill>
                  <a:srgbClr val="000000"/>
                </a:solidFill>
                <a:latin typeface="Arial" panose="020B0604020202020204" pitchFamily="34" charset="0"/>
              </a:rPr>
              <a:t>the group these questions: </a:t>
            </a:r>
          </a:p>
          <a:p>
            <a:r>
              <a:rPr lang="en-US" sz="1800" b="0" i="0" u="none" strike="noStrike" baseline="0" dirty="0">
                <a:solidFill>
                  <a:srgbClr val="4F91CD"/>
                </a:solidFill>
                <a:latin typeface="Arial" panose="020B0604020202020204" pitchFamily="34" charset="0"/>
              </a:rPr>
              <a:t>• </a:t>
            </a:r>
            <a:r>
              <a:rPr lang="en-US" sz="1800" b="0" i="0" u="none" strike="noStrike" baseline="0" dirty="0">
                <a:solidFill>
                  <a:srgbClr val="000000"/>
                </a:solidFill>
                <a:latin typeface="Arial" panose="020B0604020202020204" pitchFamily="34" charset="0"/>
              </a:rPr>
              <a:t>How might this experience help you to work better as a team? </a:t>
            </a:r>
          </a:p>
          <a:p>
            <a:r>
              <a:rPr lang="en-US" sz="1800" b="0" i="0" u="none" strike="noStrike" baseline="0" dirty="0">
                <a:solidFill>
                  <a:srgbClr val="4F91CD"/>
                </a:solidFill>
                <a:latin typeface="Arial" panose="020B0604020202020204" pitchFamily="34" charset="0"/>
              </a:rPr>
              <a:t>• </a:t>
            </a:r>
            <a:r>
              <a:rPr lang="en-US" sz="1800" b="0" i="0" u="none" strike="noStrike" baseline="0" dirty="0">
                <a:solidFill>
                  <a:srgbClr val="000000"/>
                </a:solidFill>
                <a:latin typeface="Arial" panose="020B0604020202020204" pitchFamily="34" charset="0"/>
              </a:rPr>
              <a:t>How might an activity like this be useful in crisis counseling? </a:t>
            </a:r>
          </a:p>
          <a:p>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Bring the conversation to a close, and transition to the next section on course objectives, agenda, and norms. </a:t>
            </a:r>
            <a:endParaRPr lang="en-US" dirty="0"/>
          </a:p>
        </p:txBody>
      </p:sp>
    </p:spTree>
    <p:extLst>
      <p:ext uri="{BB962C8B-B14F-4D97-AF65-F5344CB8AC3E}">
        <p14:creationId xmlns:p14="http://schemas.microsoft.com/office/powerpoint/2010/main" val="7147319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p:txBody>
          <a:bodyPr/>
          <a:lstStyle>
            <a:lvl1pPr defTabSz="957110" eaLnBrk="0" hangingPunct="0">
              <a:defRPr b="1">
                <a:solidFill>
                  <a:schemeClr val="tx1"/>
                </a:solidFill>
                <a:latin typeface="Arial" charset="0"/>
              </a:defRPr>
            </a:lvl1pPr>
            <a:lvl2pPr marL="770959" indent="-296523" defTabSz="957110" eaLnBrk="0" hangingPunct="0">
              <a:defRPr b="1">
                <a:solidFill>
                  <a:schemeClr val="tx1"/>
                </a:solidFill>
                <a:latin typeface="Arial" charset="0"/>
              </a:defRPr>
            </a:lvl2pPr>
            <a:lvl3pPr marL="1186091" indent="-237218" defTabSz="957110" eaLnBrk="0" hangingPunct="0">
              <a:defRPr b="1">
                <a:solidFill>
                  <a:schemeClr val="tx1"/>
                </a:solidFill>
                <a:latin typeface="Arial" charset="0"/>
              </a:defRPr>
            </a:lvl3pPr>
            <a:lvl4pPr marL="1660528" indent="-237218" defTabSz="957110" eaLnBrk="0" hangingPunct="0">
              <a:defRPr b="1">
                <a:solidFill>
                  <a:schemeClr val="tx1"/>
                </a:solidFill>
                <a:latin typeface="Arial" charset="0"/>
              </a:defRPr>
            </a:lvl4pPr>
            <a:lvl5pPr marL="2134964" indent="-237218" defTabSz="957110" eaLnBrk="0" hangingPunct="0">
              <a:defRPr b="1">
                <a:solidFill>
                  <a:schemeClr val="tx1"/>
                </a:solidFill>
                <a:latin typeface="Arial" charset="0"/>
              </a:defRPr>
            </a:lvl5pPr>
            <a:lvl6pPr marL="2609400" indent="-237218" defTabSz="957110" eaLnBrk="0" fontAlgn="base" hangingPunct="0">
              <a:spcBef>
                <a:spcPct val="0"/>
              </a:spcBef>
              <a:spcAft>
                <a:spcPct val="0"/>
              </a:spcAft>
              <a:defRPr b="1">
                <a:solidFill>
                  <a:schemeClr val="tx1"/>
                </a:solidFill>
                <a:latin typeface="Arial" charset="0"/>
              </a:defRPr>
            </a:lvl6pPr>
            <a:lvl7pPr marL="3083837" indent="-237218" defTabSz="957110" eaLnBrk="0" fontAlgn="base" hangingPunct="0">
              <a:spcBef>
                <a:spcPct val="0"/>
              </a:spcBef>
              <a:spcAft>
                <a:spcPct val="0"/>
              </a:spcAft>
              <a:defRPr b="1">
                <a:solidFill>
                  <a:schemeClr val="tx1"/>
                </a:solidFill>
                <a:latin typeface="Arial" charset="0"/>
              </a:defRPr>
            </a:lvl7pPr>
            <a:lvl8pPr marL="3558273" indent="-237218" defTabSz="957110" eaLnBrk="0" fontAlgn="base" hangingPunct="0">
              <a:spcBef>
                <a:spcPct val="0"/>
              </a:spcBef>
              <a:spcAft>
                <a:spcPct val="0"/>
              </a:spcAft>
              <a:defRPr b="1">
                <a:solidFill>
                  <a:schemeClr val="tx1"/>
                </a:solidFill>
                <a:latin typeface="Arial" charset="0"/>
              </a:defRPr>
            </a:lvl8pPr>
            <a:lvl9pPr marL="4032710" indent="-237218" defTabSz="957110" eaLnBrk="0" fontAlgn="base" hangingPunct="0">
              <a:spcBef>
                <a:spcPct val="0"/>
              </a:spcBef>
              <a:spcAft>
                <a:spcPct val="0"/>
              </a:spcAft>
              <a:defRPr b="1">
                <a:solidFill>
                  <a:schemeClr val="tx1"/>
                </a:solidFill>
                <a:latin typeface="Arial" charset="0"/>
              </a:defRPr>
            </a:lvl9pPr>
          </a:lstStyle>
          <a:p>
            <a:pPr eaLnBrk="1" hangingPunct="1">
              <a:defRPr/>
            </a:pPr>
            <a:fld id="{086C7047-A23A-479D-9F37-CBB66139079F}" type="slidenum">
              <a:rPr lang="en-US" b="0" smtClean="0"/>
              <a:pPr eaLnBrk="1" hangingPunct="1">
                <a:defRPr/>
              </a:pPr>
              <a:t>7</a:t>
            </a:fld>
            <a:endParaRPr lang="en-US" b="0" dirty="0"/>
          </a:p>
        </p:txBody>
      </p:sp>
      <p:sp>
        <p:nvSpPr>
          <p:cNvPr id="97283" name="Rectangle 6"/>
          <p:cNvSpPr>
            <a:spLocks noGrp="1" noRot="1" noChangeAspect="1" noChangeArrowheads="1" noTextEdit="1"/>
          </p:cNvSpPr>
          <p:nvPr>
            <p:ph type="sldImg"/>
          </p:nvPr>
        </p:nvSpPr>
        <p:spPr>
          <a:xfrm>
            <a:off x="958850" y="719138"/>
            <a:ext cx="5297488" cy="2979737"/>
          </a:xfrm>
          <a:ln/>
        </p:spPr>
      </p:sp>
      <p:sp>
        <p:nvSpPr>
          <p:cNvPr id="97284" name="Rectangle 7"/>
          <p:cNvSpPr>
            <a:spLocks noGrp="1" noChangeArrowheads="1"/>
          </p:cNvSpPr>
          <p:nvPr>
            <p:ph type="body" idx="1"/>
          </p:nvPr>
        </p:nvSpPr>
        <p:spPr>
          <a:noFill/>
        </p:spPr>
        <p:txBody>
          <a:bodyPr/>
          <a:lstStyle/>
          <a:p>
            <a:r>
              <a:rPr lang="en-US" sz="1100" b="1" dirty="0">
                <a:latin typeface="Arial" charset="0"/>
              </a:rPr>
              <a:t>Review </a:t>
            </a:r>
            <a:r>
              <a:rPr lang="en-US" sz="1100" dirty="0">
                <a:latin typeface="Arial" charset="0"/>
              </a:rPr>
              <a:t>objectives of the course. Note that the course agenda and objectives appear in the workbook on page </a:t>
            </a:r>
            <a:r>
              <a:rPr lang="en-US" sz="1100" dirty="0">
                <a:highlight>
                  <a:srgbClr val="FFFF00"/>
                </a:highlight>
                <a:latin typeface="Arial" charset="0"/>
              </a:rPr>
              <a:t>4</a:t>
            </a:r>
            <a:r>
              <a:rPr lang="en-US" sz="1100" dirty="0">
                <a:latin typeface="Arial" charset="0"/>
              </a:rPr>
              <a:t>. </a:t>
            </a:r>
          </a:p>
          <a:p>
            <a:r>
              <a:rPr lang="en-US" sz="1100" b="1" dirty="0">
                <a:latin typeface="Arial" charset="0"/>
              </a:rPr>
              <a:t>Objectives</a:t>
            </a:r>
            <a:r>
              <a:rPr lang="en-US" sz="1100" dirty="0">
                <a:latin typeface="Arial" charset="0"/>
              </a:rPr>
              <a:t>—By the end of the course, participants will be able to do the following: </a:t>
            </a:r>
          </a:p>
          <a:p>
            <a:pPr marL="177914" indent="-177914">
              <a:buFont typeface="Arial" panose="020B0604020202020204" pitchFamily="34" charset="0"/>
              <a:buChar char="•"/>
            </a:pPr>
            <a:r>
              <a:rPr lang="en-US" sz="1100" dirty="0">
                <a:latin typeface="Arial" charset="0"/>
              </a:rPr>
              <a:t>Identify issues that occur when transitioning from ISP to RSP. </a:t>
            </a:r>
          </a:p>
          <a:p>
            <a:pPr marL="177914" indent="-177914">
              <a:buFont typeface="Arial" panose="020B0604020202020204" pitchFamily="34" charset="0"/>
              <a:buChar char="•"/>
            </a:pPr>
            <a:r>
              <a:rPr lang="en-US" sz="1100" dirty="0">
                <a:latin typeface="Arial" charset="0"/>
              </a:rPr>
              <a:t>Define the goals and objectives of the RSP. </a:t>
            </a:r>
          </a:p>
          <a:p>
            <a:pPr marL="177914" indent="-177914">
              <a:buFont typeface="Arial" panose="020B0604020202020204" pitchFamily="34" charset="0"/>
              <a:buChar char="•"/>
            </a:pPr>
            <a:r>
              <a:rPr lang="en-US" sz="1100" dirty="0">
                <a:latin typeface="Arial" charset="0"/>
              </a:rPr>
              <a:t>Identify ongoing and emerging disaster reactions related to the current phase of disaster. </a:t>
            </a:r>
          </a:p>
          <a:p>
            <a:pPr marL="177914" indent="-177914">
              <a:buFont typeface="Arial" panose="020B0604020202020204" pitchFamily="34" charset="0"/>
              <a:buChar char="•"/>
            </a:pPr>
            <a:r>
              <a:rPr lang="en-US" sz="1100" dirty="0">
                <a:latin typeface="Arial" charset="0"/>
              </a:rPr>
              <a:t>Describe crisis counseling services related to the current phase. </a:t>
            </a:r>
          </a:p>
          <a:p>
            <a:pPr marL="177914" indent="-177914">
              <a:buFont typeface="Arial" panose="020B0604020202020204" pitchFamily="34" charset="0"/>
              <a:buChar char="•"/>
            </a:pPr>
            <a:r>
              <a:rPr lang="en-US" sz="1100" dirty="0">
                <a:latin typeface="Arial" charset="0"/>
              </a:rPr>
              <a:t>Practice crisis counseling skills. </a:t>
            </a:r>
          </a:p>
          <a:p>
            <a:pPr marL="177914" indent="-177914">
              <a:buFont typeface="Arial" panose="020B0604020202020204" pitchFamily="34" charset="0"/>
              <a:buChar char="•"/>
            </a:pPr>
            <a:r>
              <a:rPr lang="en-US" sz="1100" dirty="0">
                <a:latin typeface="Arial" charset="0"/>
              </a:rPr>
              <a:t>Complete data collection forms correctly. </a:t>
            </a:r>
          </a:p>
          <a:p>
            <a:pPr marL="177914" indent="-177914">
              <a:buFont typeface="Arial" panose="020B0604020202020204" pitchFamily="34" charset="0"/>
              <a:buChar char="•"/>
            </a:pPr>
            <a:r>
              <a:rPr lang="en-US" sz="1100" dirty="0">
                <a:latin typeface="Arial" charset="0"/>
              </a:rPr>
              <a:t>Update personal and organizational strategies for managing stress. </a:t>
            </a:r>
          </a:p>
          <a:p>
            <a:endParaRPr lang="en-US" sz="1100" dirty="0">
              <a:latin typeface="Arial" charset="0"/>
            </a:endParaRPr>
          </a:p>
          <a:p>
            <a:r>
              <a:rPr lang="en-US" sz="1100" b="1" dirty="0">
                <a:latin typeface="Arial" charset="0"/>
              </a:rPr>
              <a:t>Emphasize </a:t>
            </a:r>
            <a:r>
              <a:rPr lang="en-US" sz="1100" dirty="0">
                <a:latin typeface="Arial" charset="0"/>
              </a:rPr>
              <a:t>the organizing theme of this course—reflecting on what the program has done thus far, assessing current needs, and planning future actions for the RSP. 	</a:t>
            </a:r>
          </a:p>
          <a:p>
            <a:pPr lvl="1" eaLnBrk="1" hangingPunct="1"/>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p:txBody>
          <a:bodyPr/>
          <a:lstStyle>
            <a:lvl1pPr defTabSz="957110" eaLnBrk="0" hangingPunct="0">
              <a:defRPr b="1">
                <a:solidFill>
                  <a:schemeClr val="tx1"/>
                </a:solidFill>
                <a:latin typeface="Arial" charset="0"/>
              </a:defRPr>
            </a:lvl1pPr>
            <a:lvl2pPr marL="770959" indent="-296523" defTabSz="957110" eaLnBrk="0" hangingPunct="0">
              <a:defRPr b="1">
                <a:solidFill>
                  <a:schemeClr val="tx1"/>
                </a:solidFill>
                <a:latin typeface="Arial" charset="0"/>
              </a:defRPr>
            </a:lvl2pPr>
            <a:lvl3pPr marL="1186091" indent="-237218" defTabSz="957110" eaLnBrk="0" hangingPunct="0">
              <a:defRPr b="1">
                <a:solidFill>
                  <a:schemeClr val="tx1"/>
                </a:solidFill>
                <a:latin typeface="Arial" charset="0"/>
              </a:defRPr>
            </a:lvl3pPr>
            <a:lvl4pPr marL="1660528" indent="-237218" defTabSz="957110" eaLnBrk="0" hangingPunct="0">
              <a:defRPr b="1">
                <a:solidFill>
                  <a:schemeClr val="tx1"/>
                </a:solidFill>
                <a:latin typeface="Arial" charset="0"/>
              </a:defRPr>
            </a:lvl4pPr>
            <a:lvl5pPr marL="2134964" indent="-237218" defTabSz="957110" eaLnBrk="0" hangingPunct="0">
              <a:defRPr b="1">
                <a:solidFill>
                  <a:schemeClr val="tx1"/>
                </a:solidFill>
                <a:latin typeface="Arial" charset="0"/>
              </a:defRPr>
            </a:lvl5pPr>
            <a:lvl6pPr marL="2609400" indent="-237218" defTabSz="957110" eaLnBrk="0" fontAlgn="base" hangingPunct="0">
              <a:spcBef>
                <a:spcPct val="0"/>
              </a:spcBef>
              <a:spcAft>
                <a:spcPct val="0"/>
              </a:spcAft>
              <a:defRPr b="1">
                <a:solidFill>
                  <a:schemeClr val="tx1"/>
                </a:solidFill>
                <a:latin typeface="Arial" charset="0"/>
              </a:defRPr>
            </a:lvl6pPr>
            <a:lvl7pPr marL="3083837" indent="-237218" defTabSz="957110" eaLnBrk="0" fontAlgn="base" hangingPunct="0">
              <a:spcBef>
                <a:spcPct val="0"/>
              </a:spcBef>
              <a:spcAft>
                <a:spcPct val="0"/>
              </a:spcAft>
              <a:defRPr b="1">
                <a:solidFill>
                  <a:schemeClr val="tx1"/>
                </a:solidFill>
                <a:latin typeface="Arial" charset="0"/>
              </a:defRPr>
            </a:lvl7pPr>
            <a:lvl8pPr marL="3558273" indent="-237218" defTabSz="957110" eaLnBrk="0" fontAlgn="base" hangingPunct="0">
              <a:spcBef>
                <a:spcPct val="0"/>
              </a:spcBef>
              <a:spcAft>
                <a:spcPct val="0"/>
              </a:spcAft>
              <a:defRPr b="1">
                <a:solidFill>
                  <a:schemeClr val="tx1"/>
                </a:solidFill>
                <a:latin typeface="Arial" charset="0"/>
              </a:defRPr>
            </a:lvl8pPr>
            <a:lvl9pPr marL="4032710" indent="-237218" defTabSz="957110" eaLnBrk="0" fontAlgn="base" hangingPunct="0">
              <a:spcBef>
                <a:spcPct val="0"/>
              </a:spcBef>
              <a:spcAft>
                <a:spcPct val="0"/>
              </a:spcAft>
              <a:defRPr b="1">
                <a:solidFill>
                  <a:schemeClr val="tx1"/>
                </a:solidFill>
                <a:latin typeface="Arial" charset="0"/>
              </a:defRPr>
            </a:lvl9pPr>
          </a:lstStyle>
          <a:p>
            <a:pPr eaLnBrk="1" hangingPunct="1">
              <a:defRPr/>
            </a:pPr>
            <a:fld id="{AD93AEA1-C478-4AC0-A04F-2114BA18EE73}" type="slidenum">
              <a:rPr lang="en-US" b="0" smtClean="0"/>
              <a:pPr eaLnBrk="1" hangingPunct="1">
                <a:defRPr/>
              </a:pPr>
              <a:t>8</a:t>
            </a:fld>
            <a:endParaRPr lang="en-US" b="0" dirty="0"/>
          </a:p>
        </p:txBody>
      </p:sp>
      <p:sp>
        <p:nvSpPr>
          <p:cNvPr id="98307" name="Rectangle 2"/>
          <p:cNvSpPr>
            <a:spLocks noGrp="1" noRot="1" noChangeAspect="1" noChangeArrowheads="1" noTextEdit="1"/>
          </p:cNvSpPr>
          <p:nvPr>
            <p:ph type="sldImg"/>
          </p:nvPr>
        </p:nvSpPr>
        <p:spPr>
          <a:xfrm>
            <a:off x="906463" y="719138"/>
            <a:ext cx="5327650" cy="2997200"/>
          </a:xfrm>
          <a:ln/>
        </p:spPr>
      </p:sp>
      <p:sp>
        <p:nvSpPr>
          <p:cNvPr id="98308" name="Rectangle 3"/>
          <p:cNvSpPr>
            <a:spLocks noGrp="1" noChangeArrowheads="1"/>
          </p:cNvSpPr>
          <p:nvPr>
            <p:ph type="body" idx="1"/>
          </p:nvPr>
        </p:nvSpPr>
        <p:spPr>
          <a:xfrm>
            <a:off x="487238" y="4077312"/>
            <a:ext cx="6491536" cy="4794040"/>
          </a:xfrm>
          <a:noFill/>
        </p:spPr>
        <p:txBody>
          <a:bodyPr/>
          <a:lstStyle/>
          <a:p>
            <a:pPr marL="0" marR="0">
              <a:lnSpc>
                <a:spcPct val="107000"/>
              </a:lnSpc>
              <a:spcBef>
                <a:spcPts val="0"/>
              </a:spcBef>
              <a:spcAft>
                <a:spcPts val="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As in any course, having agreed-upon norms is helpful. </a:t>
            </a:r>
            <a:r>
              <a:rPr lang="en-US" sz="1800" b="1" dirty="0">
                <a:effectLst/>
                <a:latin typeface="Arial" panose="020B0604020202020204" pitchFamily="34" charset="0"/>
                <a:ea typeface="Calibri" panose="020F0502020204030204" pitchFamily="34" charset="0"/>
                <a:cs typeface="Times New Roman" panose="02020603050405020304" pitchFamily="18" charset="0"/>
              </a:rPr>
              <a:t>Write </a:t>
            </a:r>
            <a:r>
              <a:rPr lang="en-US" sz="1800" dirty="0">
                <a:effectLst/>
                <a:latin typeface="Arial" panose="020B0604020202020204" pitchFamily="34" charset="0"/>
                <a:ea typeface="Calibri" panose="020F0502020204030204" pitchFamily="34" charset="0"/>
                <a:cs typeface="Times New Roman" panose="02020603050405020304" pitchFamily="18" charset="0"/>
              </a:rPr>
              <a:t>the following guidelines on a flipchart pad and review them with participants. These guidelines also appear in the </a:t>
            </a:r>
            <a:r>
              <a:rPr lang="en-US" sz="1800" i="1" dirty="0">
                <a:effectLst/>
                <a:latin typeface="Arial" panose="020B0604020202020204" pitchFamily="34" charset="0"/>
                <a:ea typeface="Calibri" panose="020F0502020204030204" pitchFamily="34" charset="0"/>
                <a:cs typeface="Times New Roman" panose="02020603050405020304" pitchFamily="18" charset="0"/>
              </a:rPr>
              <a:t>CCP Transition to RSP Training Participant Workbook</a:t>
            </a:r>
            <a:r>
              <a:rPr lang="en-US" sz="1800" dirty="0">
                <a:effectLst/>
                <a:latin typeface="Arial" panose="020B060402020202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285750" marR="0" lvl="0" indent="-285750">
              <a:lnSpc>
                <a:spcPct val="107000"/>
              </a:lnSpc>
              <a:spcBef>
                <a:spcPts val="0"/>
              </a:spcBef>
              <a:spcAft>
                <a:spcPts val="0"/>
              </a:spcAft>
              <a:buFont typeface="Arial" panose="020B0604020202020204" pitchFamily="34" charset="0"/>
              <a:buChar char="•"/>
            </a:pPr>
            <a:r>
              <a:rPr lang="en-US" sz="1800" dirty="0">
                <a:effectLst/>
                <a:latin typeface="Arial" panose="020B0604020202020204" pitchFamily="34" charset="0"/>
                <a:ea typeface="Calibri" panose="020F0502020204030204" pitchFamily="34" charset="0"/>
                <a:cs typeface="Times New Roman" panose="02020603050405020304" pitchFamily="18" charset="0"/>
              </a:rPr>
              <a:t> Keep time (start on time, return from breaks on time, end on time).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nSpc>
                <a:spcPct val="107000"/>
              </a:lnSpc>
              <a:spcBef>
                <a:spcPts val="0"/>
              </a:spcBef>
              <a:spcAft>
                <a:spcPts val="0"/>
              </a:spcAft>
              <a:buFont typeface="Arial" panose="020B0604020202020204" pitchFamily="34" charset="0"/>
              <a:buChar char="•"/>
            </a:pPr>
            <a:r>
              <a:rPr lang="en-US" sz="1800" dirty="0">
                <a:effectLst/>
                <a:latin typeface="Arial" panose="020B0604020202020204" pitchFamily="34" charset="0"/>
                <a:ea typeface="Calibri" panose="020F0502020204030204" pitchFamily="34" charset="0"/>
                <a:cs typeface="Times New Roman" panose="02020603050405020304" pitchFamily="18" charset="0"/>
              </a:rPr>
              <a:t> Switch mobile phones off or to “vibrate.” Minimize distractions such as email, when possible.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nSpc>
                <a:spcPct val="107000"/>
              </a:lnSpc>
              <a:spcBef>
                <a:spcPts val="0"/>
              </a:spcBef>
              <a:spcAft>
                <a:spcPts val="0"/>
              </a:spcAft>
              <a:buFont typeface="Arial" panose="020B0604020202020204" pitchFamily="34" charset="0"/>
              <a:buChar char="•"/>
            </a:pPr>
            <a:r>
              <a:rPr lang="en-US" sz="1800" dirty="0">
                <a:effectLst/>
                <a:latin typeface="Arial" panose="020B0604020202020204" pitchFamily="34" charset="0"/>
                <a:ea typeface="Calibri" panose="020F0502020204030204" pitchFamily="34" charset="0"/>
                <a:cs typeface="Times New Roman" panose="02020603050405020304" pitchFamily="18" charset="0"/>
              </a:rPr>
              <a:t> Participate fully.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nSpc>
                <a:spcPct val="107000"/>
              </a:lnSpc>
              <a:spcBef>
                <a:spcPts val="0"/>
              </a:spcBef>
              <a:spcAft>
                <a:spcPts val="0"/>
              </a:spcAft>
              <a:buFont typeface="Arial" panose="020B0604020202020204" pitchFamily="34" charset="0"/>
              <a:buChar char="•"/>
            </a:pPr>
            <a:r>
              <a:rPr lang="en-US" sz="1800" dirty="0">
                <a:effectLst/>
                <a:latin typeface="Arial" panose="020B0604020202020204" pitchFamily="34" charset="0"/>
                <a:ea typeface="Calibri" panose="020F0502020204030204" pitchFamily="34" charset="0"/>
                <a:cs typeface="Times New Roman" panose="02020603050405020304" pitchFamily="18" charset="0"/>
              </a:rPr>
              <a:t> Ask questions freely.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nSpc>
                <a:spcPct val="107000"/>
              </a:lnSpc>
              <a:spcBef>
                <a:spcPts val="0"/>
              </a:spcBef>
              <a:spcAft>
                <a:spcPts val="0"/>
              </a:spcAft>
              <a:buFont typeface="Arial" panose="020B0604020202020204" pitchFamily="34" charset="0"/>
              <a:buChar char="•"/>
            </a:pPr>
            <a:r>
              <a:rPr lang="en-US" sz="1800" dirty="0">
                <a:effectLst/>
                <a:latin typeface="Arial" panose="020B0604020202020204" pitchFamily="34" charset="0"/>
                <a:ea typeface="Calibri" panose="020F0502020204030204" pitchFamily="34" charset="0"/>
                <a:cs typeface="Times New Roman" panose="02020603050405020304" pitchFamily="18" charset="0"/>
              </a:rPr>
              <a:t> Balance talking and listening.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nSpc>
                <a:spcPct val="107000"/>
              </a:lnSpc>
              <a:spcBef>
                <a:spcPts val="0"/>
              </a:spcBef>
              <a:spcAft>
                <a:spcPts val="0"/>
              </a:spcAft>
              <a:buFont typeface="Arial" panose="020B0604020202020204" pitchFamily="34" charset="0"/>
              <a:buChar char="•"/>
            </a:pPr>
            <a:r>
              <a:rPr lang="en-US" sz="1800" dirty="0">
                <a:effectLst/>
                <a:latin typeface="Arial" panose="020B0604020202020204" pitchFamily="34" charset="0"/>
                <a:ea typeface="Calibri" panose="020F0502020204030204" pitchFamily="34" charset="0"/>
                <a:cs typeface="Times New Roman" panose="02020603050405020304" pitchFamily="18" charset="0"/>
              </a:rPr>
              <a:t> Respect each other’s points of view.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nSpc>
                <a:spcPct val="107000"/>
              </a:lnSpc>
              <a:spcBef>
                <a:spcPts val="0"/>
              </a:spcBef>
              <a:spcAft>
                <a:spcPts val="0"/>
              </a:spcAft>
              <a:buFont typeface="Arial" panose="020B0604020202020204" pitchFamily="34" charset="0"/>
              <a:buChar char="•"/>
            </a:pPr>
            <a:r>
              <a:rPr lang="en-US" sz="1800" dirty="0">
                <a:effectLst/>
                <a:latin typeface="Arial" panose="020B0604020202020204" pitchFamily="34" charset="0"/>
                <a:ea typeface="Calibri" panose="020F0502020204030204" pitchFamily="34" charset="0"/>
                <a:cs typeface="Times New Roman" panose="02020603050405020304" pitchFamily="18" charset="0"/>
              </a:rPr>
              <a:t> Use “person-first” language, i.e., “person with a disability.”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Font typeface="Arial" panose="020B0604020202020204" pitchFamily="34" charset="0"/>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b="1" dirty="0">
                <a:effectLst/>
                <a:latin typeface="Arial" panose="020B0604020202020204" pitchFamily="34" charset="0"/>
                <a:ea typeface="Calibri" panose="020F0502020204030204" pitchFamily="34" charset="0"/>
                <a:cs typeface="Times New Roman" panose="02020603050405020304" pitchFamily="18" charset="0"/>
              </a:rPr>
              <a:t>Ask </a:t>
            </a:r>
            <a:r>
              <a:rPr lang="en-US" sz="1800" dirty="0">
                <a:effectLst/>
                <a:latin typeface="Arial" panose="020B0604020202020204" pitchFamily="34" charset="0"/>
                <a:ea typeface="Calibri" panose="020F0502020204030204" pitchFamily="34" charset="0"/>
                <a:cs typeface="Times New Roman" panose="02020603050405020304" pitchFamily="18" charset="0"/>
              </a:rPr>
              <a:t>the participants to decide on the following: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nSpc>
                <a:spcPct val="107000"/>
              </a:lnSpc>
              <a:spcBef>
                <a:spcPts val="0"/>
              </a:spcBef>
              <a:spcAft>
                <a:spcPts val="0"/>
              </a:spcAft>
              <a:buFont typeface="Arial" panose="020B0604020202020204" pitchFamily="34" charset="0"/>
              <a:buChar char="•"/>
            </a:pPr>
            <a:r>
              <a:rPr lang="en-US" sz="1800" dirty="0">
                <a:effectLst/>
                <a:latin typeface="Arial" panose="020B0604020202020204" pitchFamily="34" charset="0"/>
                <a:ea typeface="Calibri" panose="020F0502020204030204" pitchFamily="34" charset="0"/>
                <a:cs typeface="Times New Roman" panose="02020603050405020304" pitchFamily="18" charset="0"/>
              </a:rPr>
              <a:t>If there are any norms they would like to modify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nSpc>
                <a:spcPct val="107000"/>
              </a:lnSpc>
              <a:spcBef>
                <a:spcPts val="0"/>
              </a:spcBef>
              <a:spcAft>
                <a:spcPts val="0"/>
              </a:spcAft>
              <a:buFont typeface="Arial" panose="020B0604020202020204" pitchFamily="34" charset="0"/>
              <a:buChar char="•"/>
            </a:pPr>
            <a:r>
              <a:rPr lang="en-US" sz="1800" dirty="0">
                <a:effectLst/>
                <a:latin typeface="Arial" panose="020B0604020202020204" pitchFamily="34" charset="0"/>
                <a:ea typeface="Calibri" panose="020F0502020204030204" pitchFamily="34" charset="0"/>
                <a:cs typeface="Times New Roman" panose="02020603050405020304" pitchFamily="18" charset="0"/>
              </a:rPr>
              <a:t>If any are missing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800"/>
              </a:spcAft>
            </a:pPr>
            <a:r>
              <a:rPr lang="en-US" sz="1800" b="1" dirty="0">
                <a:effectLst/>
                <a:latin typeface="Arial" panose="020B0604020202020204" pitchFamily="34" charset="0"/>
                <a:ea typeface="Calibri" panose="020F0502020204030204" pitchFamily="34" charset="0"/>
              </a:rPr>
              <a:t>Write </a:t>
            </a:r>
            <a:r>
              <a:rPr lang="en-US" sz="1800" dirty="0">
                <a:effectLst/>
                <a:latin typeface="Arial" panose="020B0604020202020204" pitchFamily="34" charset="0"/>
                <a:ea typeface="Calibri" panose="020F0502020204030204" pitchFamily="34" charset="0"/>
              </a:rPr>
              <a:t>any additional guidelines on the flipchart pad, and </a:t>
            </a:r>
            <a:r>
              <a:rPr lang="en-US" sz="1800" b="1" dirty="0">
                <a:effectLst/>
                <a:latin typeface="Arial" panose="020B0604020202020204" pitchFamily="34" charset="0"/>
                <a:ea typeface="Calibri" panose="020F0502020204030204" pitchFamily="34" charset="0"/>
              </a:rPr>
              <a:t>check </a:t>
            </a:r>
            <a:r>
              <a:rPr lang="en-US" sz="1800" dirty="0">
                <a:effectLst/>
                <a:latin typeface="Arial" panose="020B0604020202020204" pitchFamily="34" charset="0"/>
                <a:ea typeface="Calibri" panose="020F0502020204030204" pitchFamily="34" charset="0"/>
              </a:rPr>
              <a:t>to see if everyone can agree to the list. You can keep it light by asking them to shake hands (or other minimal-contact gesture, such as a head nod or elbow bump) with someone at their table to signify agreement with this “social contract.”</a:t>
            </a:r>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dirty="0">
                <a:latin typeface="Arial" charset="0"/>
              </a:rPr>
              <a:t>Review </a:t>
            </a:r>
            <a:r>
              <a:rPr lang="en-US" sz="1100" dirty="0">
                <a:latin typeface="Arial" charset="0"/>
              </a:rPr>
              <a:t>the course schedule and discuss how the objectives will be addressed. </a:t>
            </a:r>
          </a:p>
          <a:p>
            <a:r>
              <a:rPr lang="en-US" sz="1100" dirty="0">
                <a:latin typeface="Arial" charset="0"/>
              </a:rPr>
              <a:t>Be sure to </a:t>
            </a:r>
            <a:r>
              <a:rPr lang="en-US" sz="1100" b="1" dirty="0">
                <a:latin typeface="Arial" charset="0"/>
              </a:rPr>
              <a:t>cover </a:t>
            </a:r>
            <a:r>
              <a:rPr lang="en-US" sz="1100" dirty="0">
                <a:latin typeface="Arial" charset="0"/>
              </a:rPr>
              <a:t>logistical details: </a:t>
            </a:r>
          </a:p>
          <a:p>
            <a:pPr marL="177914" indent="-177914">
              <a:buFont typeface="Arial" panose="020B0604020202020204" pitchFamily="34" charset="0"/>
              <a:buChar char="•"/>
            </a:pPr>
            <a:r>
              <a:rPr lang="en-US" sz="1100" dirty="0">
                <a:latin typeface="Arial" charset="0"/>
              </a:rPr>
              <a:t>Lunch and break times and locations. </a:t>
            </a:r>
          </a:p>
          <a:p>
            <a:pPr marL="177914" indent="-177914">
              <a:buFont typeface="Arial" panose="020B0604020202020204" pitchFamily="34" charset="0"/>
              <a:buChar char="•"/>
            </a:pPr>
            <a:r>
              <a:rPr lang="en-US" sz="1100" dirty="0">
                <a:latin typeface="Arial" charset="0"/>
              </a:rPr>
              <a:t>Restroom locations. </a:t>
            </a:r>
          </a:p>
          <a:p>
            <a:pPr marL="177914" indent="-177914">
              <a:buFont typeface="Arial" panose="020B0604020202020204" pitchFamily="34" charset="0"/>
              <a:buChar char="•"/>
            </a:pPr>
            <a:r>
              <a:rPr lang="en-US" sz="1100" dirty="0">
                <a:latin typeface="Arial" charset="0"/>
              </a:rPr>
              <a:t>Time (follow clock in the room). </a:t>
            </a:r>
          </a:p>
          <a:p>
            <a:pPr marL="177914" indent="-177914">
              <a:buFont typeface="Arial" panose="020B0604020202020204" pitchFamily="34" charset="0"/>
              <a:buChar char="•"/>
            </a:pPr>
            <a:r>
              <a:rPr lang="en-US" sz="1100" dirty="0">
                <a:latin typeface="Arial" charset="0"/>
              </a:rPr>
              <a:t>Include any special instructions for virtual training, if applicable.</a:t>
            </a:r>
          </a:p>
          <a:p>
            <a:pPr marL="177914" indent="-177914">
              <a:buFont typeface="Arial" panose="020B0604020202020204" pitchFamily="34" charset="0"/>
              <a:buChar char="•"/>
            </a:pPr>
            <a:r>
              <a:rPr lang="en-US" sz="1100" dirty="0">
                <a:latin typeface="Arial" charset="0"/>
              </a:rPr>
              <a:t>For in-person training, address safety protocols, such as physical distancing, and building evacuation routes.</a:t>
            </a:r>
          </a:p>
          <a:p>
            <a:endParaRPr lang="en-US" sz="1100" dirty="0">
              <a:latin typeface="Arial" charset="0"/>
            </a:endParaRPr>
          </a:p>
          <a:p>
            <a:r>
              <a:rPr lang="en-US" sz="1100" b="1" dirty="0">
                <a:latin typeface="Arial" charset="0"/>
              </a:rPr>
              <a:t>Pause and ask </a:t>
            </a:r>
            <a:r>
              <a:rPr lang="en-US" sz="1100" dirty="0">
                <a:latin typeface="Arial" charset="0"/>
              </a:rPr>
              <a:t>for participants’ reactions or questions and ask whether they feel there is anything missing from this program agenda. 	</a:t>
            </a:r>
          </a:p>
          <a:p>
            <a:endParaRPr lang="en-US" sz="1100" dirty="0">
              <a:latin typeface="Arial" charset="0"/>
            </a:endParaRPr>
          </a:p>
          <a:p>
            <a:r>
              <a:rPr lang="en-US" sz="1100" b="1" dirty="0">
                <a:latin typeface="Arial" charset="0"/>
              </a:rPr>
              <a:t>Introduce </a:t>
            </a:r>
            <a:r>
              <a:rPr lang="en-US" sz="1100" dirty="0">
                <a:latin typeface="Arial" charset="0"/>
              </a:rPr>
              <a:t>the </a:t>
            </a:r>
            <a:r>
              <a:rPr lang="en-US" sz="1100" i="1" dirty="0">
                <a:latin typeface="Arial" charset="0"/>
              </a:rPr>
              <a:t>CCP Transition to RSP Training Participant Workbook</a:t>
            </a:r>
            <a:r>
              <a:rPr lang="en-US" sz="1100" dirty="0">
                <a:latin typeface="Arial" charset="0"/>
              </a:rPr>
              <a:t> and describe how it will be used during the course. Highlight the following: </a:t>
            </a:r>
          </a:p>
          <a:p>
            <a:pPr marL="177914" indent="-177914">
              <a:buFont typeface="Arial" panose="020B0604020202020204" pitchFamily="34" charset="0"/>
              <a:buChar char="•"/>
            </a:pPr>
            <a:r>
              <a:rPr lang="en-US" sz="1100" dirty="0">
                <a:latin typeface="Arial" charset="0"/>
              </a:rPr>
              <a:t>The workbook will be used to convey key concepts covered in the course. </a:t>
            </a:r>
          </a:p>
          <a:p>
            <a:pPr marL="177914" indent="-177914">
              <a:buFont typeface="Arial" panose="020B0604020202020204" pitchFamily="34" charset="0"/>
              <a:buChar char="•"/>
            </a:pPr>
            <a:r>
              <a:rPr lang="en-US" sz="1100" dirty="0">
                <a:latin typeface="Arial" charset="0"/>
              </a:rPr>
              <a:t>There is space to make notes as well as capture reflections. </a:t>
            </a:r>
          </a:p>
          <a:p>
            <a:pPr marL="177914" indent="-177914">
              <a:buFont typeface="Arial" panose="020B0604020202020204" pitchFamily="34" charset="0"/>
              <a:buChar char="•"/>
            </a:pPr>
            <a:r>
              <a:rPr lang="en-US" sz="1100" dirty="0">
                <a:latin typeface="Arial" charset="0"/>
              </a:rPr>
              <a:t>Reference materials are included for use during and after the course.</a:t>
            </a:r>
          </a:p>
          <a:p>
            <a:r>
              <a:rPr lang="en-US" sz="1100" dirty="0">
                <a:latin typeface="Arial" charset="0"/>
              </a:rPr>
              <a:t>	</a:t>
            </a:r>
          </a:p>
          <a:p>
            <a:endParaRPr lang="en-US" dirty="0"/>
          </a:p>
        </p:txBody>
      </p:sp>
      <p:sp>
        <p:nvSpPr>
          <p:cNvPr id="4" name="Slide Number Placeholder 3"/>
          <p:cNvSpPr>
            <a:spLocks noGrp="1"/>
          </p:cNvSpPr>
          <p:nvPr>
            <p:ph type="sldNum" sz="quarter" idx="10"/>
          </p:nvPr>
        </p:nvSpPr>
        <p:spPr/>
        <p:txBody>
          <a:bodyPr/>
          <a:lstStyle/>
          <a:p>
            <a:pPr>
              <a:defRPr/>
            </a:pPr>
            <a:fld id="{6364DE3E-567B-48BA-B927-2407C464B873}" type="slidenum">
              <a:rPr lang="en-US" smtClean="0"/>
              <a:pPr>
                <a:defRPr/>
              </a:pPr>
              <a:t>9</a:t>
            </a:fld>
            <a:endParaRPr lang="en-US" dirty="0"/>
          </a:p>
        </p:txBody>
      </p:sp>
    </p:spTree>
    <p:extLst>
      <p:ext uri="{BB962C8B-B14F-4D97-AF65-F5344CB8AC3E}">
        <p14:creationId xmlns:p14="http://schemas.microsoft.com/office/powerpoint/2010/main" val="32040352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p:txBody>
          <a:bodyPr/>
          <a:lstStyle>
            <a:lvl1pPr defTabSz="957110" eaLnBrk="0" hangingPunct="0">
              <a:defRPr b="1">
                <a:solidFill>
                  <a:schemeClr val="tx1"/>
                </a:solidFill>
                <a:latin typeface="Arial" charset="0"/>
              </a:defRPr>
            </a:lvl1pPr>
            <a:lvl2pPr marL="770959" indent="-296523" defTabSz="957110" eaLnBrk="0" hangingPunct="0">
              <a:defRPr b="1">
                <a:solidFill>
                  <a:schemeClr val="tx1"/>
                </a:solidFill>
                <a:latin typeface="Arial" charset="0"/>
              </a:defRPr>
            </a:lvl2pPr>
            <a:lvl3pPr marL="1186091" indent="-237218" defTabSz="957110" eaLnBrk="0" hangingPunct="0">
              <a:defRPr b="1">
                <a:solidFill>
                  <a:schemeClr val="tx1"/>
                </a:solidFill>
                <a:latin typeface="Arial" charset="0"/>
              </a:defRPr>
            </a:lvl3pPr>
            <a:lvl4pPr marL="1660528" indent="-237218" defTabSz="957110" eaLnBrk="0" hangingPunct="0">
              <a:defRPr b="1">
                <a:solidFill>
                  <a:schemeClr val="tx1"/>
                </a:solidFill>
                <a:latin typeface="Arial" charset="0"/>
              </a:defRPr>
            </a:lvl4pPr>
            <a:lvl5pPr marL="2134964" indent="-237218" defTabSz="957110" eaLnBrk="0" hangingPunct="0">
              <a:defRPr b="1">
                <a:solidFill>
                  <a:schemeClr val="tx1"/>
                </a:solidFill>
                <a:latin typeface="Arial" charset="0"/>
              </a:defRPr>
            </a:lvl5pPr>
            <a:lvl6pPr marL="2609400" indent="-237218" defTabSz="957110" eaLnBrk="0" fontAlgn="base" hangingPunct="0">
              <a:spcBef>
                <a:spcPct val="0"/>
              </a:spcBef>
              <a:spcAft>
                <a:spcPct val="0"/>
              </a:spcAft>
              <a:defRPr b="1">
                <a:solidFill>
                  <a:schemeClr val="tx1"/>
                </a:solidFill>
                <a:latin typeface="Arial" charset="0"/>
              </a:defRPr>
            </a:lvl6pPr>
            <a:lvl7pPr marL="3083837" indent="-237218" defTabSz="957110" eaLnBrk="0" fontAlgn="base" hangingPunct="0">
              <a:spcBef>
                <a:spcPct val="0"/>
              </a:spcBef>
              <a:spcAft>
                <a:spcPct val="0"/>
              </a:spcAft>
              <a:defRPr b="1">
                <a:solidFill>
                  <a:schemeClr val="tx1"/>
                </a:solidFill>
                <a:latin typeface="Arial" charset="0"/>
              </a:defRPr>
            </a:lvl7pPr>
            <a:lvl8pPr marL="3558273" indent="-237218" defTabSz="957110" eaLnBrk="0" fontAlgn="base" hangingPunct="0">
              <a:spcBef>
                <a:spcPct val="0"/>
              </a:spcBef>
              <a:spcAft>
                <a:spcPct val="0"/>
              </a:spcAft>
              <a:defRPr b="1">
                <a:solidFill>
                  <a:schemeClr val="tx1"/>
                </a:solidFill>
                <a:latin typeface="Arial" charset="0"/>
              </a:defRPr>
            </a:lvl8pPr>
            <a:lvl9pPr marL="4032710" indent="-237218" defTabSz="957110" eaLnBrk="0" fontAlgn="base" hangingPunct="0">
              <a:spcBef>
                <a:spcPct val="0"/>
              </a:spcBef>
              <a:spcAft>
                <a:spcPct val="0"/>
              </a:spcAft>
              <a:defRPr b="1">
                <a:solidFill>
                  <a:schemeClr val="tx1"/>
                </a:solidFill>
                <a:latin typeface="Arial" charset="0"/>
              </a:defRPr>
            </a:lvl9pPr>
          </a:lstStyle>
          <a:p>
            <a:pPr eaLnBrk="1" hangingPunct="1">
              <a:defRPr/>
            </a:pPr>
            <a:fld id="{D94D9287-1A84-4181-96E0-21BD62C7ABAF}" type="slidenum">
              <a:rPr lang="en-US" b="0" smtClean="0"/>
              <a:pPr eaLnBrk="1" hangingPunct="1">
                <a:defRPr/>
              </a:pPr>
              <a:t>10</a:t>
            </a:fld>
            <a:endParaRPr lang="en-US" b="0" dirty="0"/>
          </a:p>
        </p:txBody>
      </p:sp>
      <p:sp>
        <p:nvSpPr>
          <p:cNvPr id="99331" name="Rectangle 6"/>
          <p:cNvSpPr>
            <a:spLocks noGrp="1" noRot="1" noChangeAspect="1" noChangeArrowheads="1" noTextEdit="1"/>
          </p:cNvSpPr>
          <p:nvPr>
            <p:ph type="sldImg"/>
          </p:nvPr>
        </p:nvSpPr>
        <p:spPr>
          <a:xfrm>
            <a:off x="958850" y="719138"/>
            <a:ext cx="5297488" cy="2979737"/>
          </a:xfrm>
          <a:ln/>
        </p:spPr>
      </p:sp>
      <p:sp>
        <p:nvSpPr>
          <p:cNvPr id="99332" name="Rectangle 7"/>
          <p:cNvSpPr>
            <a:spLocks noGrp="1" noChangeArrowheads="1"/>
          </p:cNvSpPr>
          <p:nvPr>
            <p:ph type="body" idx="1"/>
          </p:nvPr>
        </p:nvSpPr>
        <p:spPr>
          <a:noFill/>
        </p:spPr>
        <p:txBody>
          <a:bodyPr/>
          <a:lstStyle/>
          <a:p>
            <a:pPr defTabSz="948873" fontAlgn="base">
              <a:spcBef>
                <a:spcPct val="30000"/>
              </a:spcBef>
              <a:spcAft>
                <a:spcPct val="0"/>
              </a:spcAft>
              <a:tabLst>
                <a:tab pos="237218" algn="l"/>
                <a:tab pos="474436" algn="l"/>
                <a:tab pos="711655" algn="l"/>
                <a:tab pos="948873" algn="l"/>
              </a:tabLst>
              <a:defRPr/>
            </a:pPr>
            <a:r>
              <a:rPr lang="en-US" sz="1100" b="1" dirty="0">
                <a:latin typeface="Arial" charset="0"/>
              </a:rPr>
              <a:t>Introduce </a:t>
            </a:r>
            <a:r>
              <a:rPr lang="en-US" sz="1100" dirty="0">
                <a:latin typeface="Arial" charset="0"/>
              </a:rPr>
              <a:t>this session by telling participants that we’re going to explore the range of common issues that CCPs face as they transition from an ISP to an RSP. Take some time to identify what the RSP specifically should pay attention to in the coming weeks. 	</a:t>
            </a:r>
          </a:p>
          <a:p>
            <a:pPr eaLnBrk="1" hangingPunct="1"/>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p:txBody>
          <a:bodyPr/>
          <a:lstStyle>
            <a:lvl1pPr defTabSz="957110" eaLnBrk="0" hangingPunct="0">
              <a:defRPr b="1">
                <a:solidFill>
                  <a:schemeClr val="tx1"/>
                </a:solidFill>
                <a:latin typeface="Arial" charset="0"/>
              </a:defRPr>
            </a:lvl1pPr>
            <a:lvl2pPr marL="770959" indent="-296523" defTabSz="957110" eaLnBrk="0" hangingPunct="0">
              <a:defRPr b="1">
                <a:solidFill>
                  <a:schemeClr val="tx1"/>
                </a:solidFill>
                <a:latin typeface="Arial" charset="0"/>
              </a:defRPr>
            </a:lvl2pPr>
            <a:lvl3pPr marL="1186091" indent="-237218" defTabSz="957110" eaLnBrk="0" hangingPunct="0">
              <a:defRPr b="1">
                <a:solidFill>
                  <a:schemeClr val="tx1"/>
                </a:solidFill>
                <a:latin typeface="Arial" charset="0"/>
              </a:defRPr>
            </a:lvl3pPr>
            <a:lvl4pPr marL="1660528" indent="-237218" defTabSz="957110" eaLnBrk="0" hangingPunct="0">
              <a:defRPr b="1">
                <a:solidFill>
                  <a:schemeClr val="tx1"/>
                </a:solidFill>
                <a:latin typeface="Arial" charset="0"/>
              </a:defRPr>
            </a:lvl4pPr>
            <a:lvl5pPr marL="2134964" indent="-237218" defTabSz="957110" eaLnBrk="0" hangingPunct="0">
              <a:defRPr b="1">
                <a:solidFill>
                  <a:schemeClr val="tx1"/>
                </a:solidFill>
                <a:latin typeface="Arial" charset="0"/>
              </a:defRPr>
            </a:lvl5pPr>
            <a:lvl6pPr marL="2609400" indent="-237218" defTabSz="957110" eaLnBrk="0" fontAlgn="base" hangingPunct="0">
              <a:spcBef>
                <a:spcPct val="0"/>
              </a:spcBef>
              <a:spcAft>
                <a:spcPct val="0"/>
              </a:spcAft>
              <a:defRPr b="1">
                <a:solidFill>
                  <a:schemeClr val="tx1"/>
                </a:solidFill>
                <a:latin typeface="Arial" charset="0"/>
              </a:defRPr>
            </a:lvl6pPr>
            <a:lvl7pPr marL="3083837" indent="-237218" defTabSz="957110" eaLnBrk="0" fontAlgn="base" hangingPunct="0">
              <a:spcBef>
                <a:spcPct val="0"/>
              </a:spcBef>
              <a:spcAft>
                <a:spcPct val="0"/>
              </a:spcAft>
              <a:defRPr b="1">
                <a:solidFill>
                  <a:schemeClr val="tx1"/>
                </a:solidFill>
                <a:latin typeface="Arial" charset="0"/>
              </a:defRPr>
            </a:lvl7pPr>
            <a:lvl8pPr marL="3558273" indent="-237218" defTabSz="957110" eaLnBrk="0" fontAlgn="base" hangingPunct="0">
              <a:spcBef>
                <a:spcPct val="0"/>
              </a:spcBef>
              <a:spcAft>
                <a:spcPct val="0"/>
              </a:spcAft>
              <a:defRPr b="1">
                <a:solidFill>
                  <a:schemeClr val="tx1"/>
                </a:solidFill>
                <a:latin typeface="Arial" charset="0"/>
              </a:defRPr>
            </a:lvl8pPr>
            <a:lvl9pPr marL="4032710" indent="-237218" defTabSz="957110" eaLnBrk="0" fontAlgn="base" hangingPunct="0">
              <a:spcBef>
                <a:spcPct val="0"/>
              </a:spcBef>
              <a:spcAft>
                <a:spcPct val="0"/>
              </a:spcAft>
              <a:defRPr b="1">
                <a:solidFill>
                  <a:schemeClr val="tx1"/>
                </a:solidFill>
                <a:latin typeface="Arial" charset="0"/>
              </a:defRPr>
            </a:lvl9pPr>
          </a:lstStyle>
          <a:p>
            <a:pPr eaLnBrk="1" hangingPunct="1">
              <a:defRPr/>
            </a:pPr>
            <a:fld id="{14D91911-396D-4006-B0F3-7FC1B32A715D}" type="slidenum">
              <a:rPr lang="en-US" b="0" smtClean="0"/>
              <a:pPr eaLnBrk="1" hangingPunct="1">
                <a:defRPr/>
              </a:pPr>
              <a:t>11</a:t>
            </a:fld>
            <a:endParaRPr lang="en-US" b="0" dirty="0"/>
          </a:p>
        </p:txBody>
      </p:sp>
      <p:sp>
        <p:nvSpPr>
          <p:cNvPr id="100355" name="Rectangle 2"/>
          <p:cNvSpPr>
            <a:spLocks noGrp="1" noRot="1" noChangeAspect="1" noChangeArrowheads="1" noTextEdit="1"/>
          </p:cNvSpPr>
          <p:nvPr>
            <p:ph type="sldImg"/>
          </p:nvPr>
        </p:nvSpPr>
        <p:spPr>
          <a:xfrm>
            <a:off x="958850" y="719138"/>
            <a:ext cx="5297488" cy="2979737"/>
          </a:xfrm>
          <a:ln/>
        </p:spPr>
      </p:sp>
      <p:sp>
        <p:nvSpPr>
          <p:cNvPr id="100356" name="Rectangle 3"/>
          <p:cNvSpPr>
            <a:spLocks noGrp="1" noChangeArrowheads="1"/>
          </p:cNvSpPr>
          <p:nvPr>
            <p:ph type="body" idx="1"/>
          </p:nvPr>
        </p:nvSpPr>
        <p:spPr>
          <a:noFill/>
        </p:spPr>
        <p:txBody>
          <a:bodyPr/>
          <a:lstStyle/>
          <a:p>
            <a:r>
              <a:rPr lang="en-US" sz="1100" b="1" dirty="0">
                <a:latin typeface="Arial" charset="0"/>
              </a:rPr>
              <a:t>Review </a:t>
            </a:r>
            <a:r>
              <a:rPr lang="en-US" sz="1100" dirty="0">
                <a:latin typeface="Arial" charset="0"/>
              </a:rPr>
              <a:t>the session objectives: </a:t>
            </a:r>
          </a:p>
          <a:p>
            <a:pPr marL="177914" indent="-177914">
              <a:buFont typeface="Arial" panose="020B0604020202020204" pitchFamily="34" charset="0"/>
              <a:buChar char="•"/>
            </a:pPr>
            <a:r>
              <a:rPr lang="en-US" sz="1100" dirty="0">
                <a:latin typeface="Arial" charset="0"/>
              </a:rPr>
              <a:t>Identify ISP-to-RSP transition issues. </a:t>
            </a:r>
          </a:p>
          <a:p>
            <a:pPr marL="177914" indent="-177914">
              <a:buFont typeface="Arial" panose="020B0604020202020204" pitchFamily="34" charset="0"/>
              <a:buChar char="•"/>
            </a:pPr>
            <a:r>
              <a:rPr lang="en-US" sz="1100" dirty="0">
                <a:latin typeface="Arial" charset="0"/>
              </a:rPr>
              <a:t>Define the goals of the RSP </a:t>
            </a:r>
          </a:p>
          <a:p>
            <a:r>
              <a:rPr lang="en-US" sz="1100" dirty="0">
                <a:latin typeface="Arial"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Arial" charset="0"/>
              </a:rPr>
              <a:t>Note</a:t>
            </a:r>
            <a:r>
              <a:rPr lang="en-US" sz="1100" dirty="0">
                <a:latin typeface="Arial" charset="0"/>
              </a:rPr>
              <a:t>: </a:t>
            </a:r>
            <a:r>
              <a:rPr lang="en-US" sz="1100" dirty="0">
                <a:effectLst/>
                <a:latin typeface="Segoe UI" panose="020B0502040204020203" pitchFamily="34" charset="0"/>
              </a:rPr>
              <a:t>Instructor should gather information from the state, territory, or tribe on what their goals are for the RSP (from their application) and/or what they are hoping to accomplish through the RSP. This is a good place to set that expectation and then refer to it later in the training.</a:t>
            </a:r>
            <a:endParaRPr lang="en-US" sz="1100" dirty="0">
              <a:effectLst/>
              <a:latin typeface="Arial" panose="020B0604020202020204" pitchFamily="34" charset="0"/>
            </a:endParaRPr>
          </a:p>
          <a:p>
            <a:endParaRPr lang="en-US" sz="1100" dirty="0">
              <a:latin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p:txBody>
          <a:bodyPr/>
          <a:lstStyle>
            <a:lvl1pPr defTabSz="957110" eaLnBrk="0" hangingPunct="0">
              <a:defRPr b="1">
                <a:solidFill>
                  <a:schemeClr val="tx1"/>
                </a:solidFill>
                <a:latin typeface="Arial" charset="0"/>
              </a:defRPr>
            </a:lvl1pPr>
            <a:lvl2pPr marL="770959" indent="-296523" defTabSz="957110" eaLnBrk="0" hangingPunct="0">
              <a:defRPr b="1">
                <a:solidFill>
                  <a:schemeClr val="tx1"/>
                </a:solidFill>
                <a:latin typeface="Arial" charset="0"/>
              </a:defRPr>
            </a:lvl2pPr>
            <a:lvl3pPr marL="1186091" indent="-237218" defTabSz="957110" eaLnBrk="0" hangingPunct="0">
              <a:defRPr b="1">
                <a:solidFill>
                  <a:schemeClr val="tx1"/>
                </a:solidFill>
                <a:latin typeface="Arial" charset="0"/>
              </a:defRPr>
            </a:lvl3pPr>
            <a:lvl4pPr marL="1660528" indent="-237218" defTabSz="957110" eaLnBrk="0" hangingPunct="0">
              <a:defRPr b="1">
                <a:solidFill>
                  <a:schemeClr val="tx1"/>
                </a:solidFill>
                <a:latin typeface="Arial" charset="0"/>
              </a:defRPr>
            </a:lvl4pPr>
            <a:lvl5pPr marL="2134964" indent="-237218" defTabSz="957110" eaLnBrk="0" hangingPunct="0">
              <a:defRPr b="1">
                <a:solidFill>
                  <a:schemeClr val="tx1"/>
                </a:solidFill>
                <a:latin typeface="Arial" charset="0"/>
              </a:defRPr>
            </a:lvl5pPr>
            <a:lvl6pPr marL="2609400" indent="-237218" defTabSz="957110" eaLnBrk="0" fontAlgn="base" hangingPunct="0">
              <a:spcBef>
                <a:spcPct val="0"/>
              </a:spcBef>
              <a:spcAft>
                <a:spcPct val="0"/>
              </a:spcAft>
              <a:defRPr b="1">
                <a:solidFill>
                  <a:schemeClr val="tx1"/>
                </a:solidFill>
                <a:latin typeface="Arial" charset="0"/>
              </a:defRPr>
            </a:lvl6pPr>
            <a:lvl7pPr marL="3083837" indent="-237218" defTabSz="957110" eaLnBrk="0" fontAlgn="base" hangingPunct="0">
              <a:spcBef>
                <a:spcPct val="0"/>
              </a:spcBef>
              <a:spcAft>
                <a:spcPct val="0"/>
              </a:spcAft>
              <a:defRPr b="1">
                <a:solidFill>
                  <a:schemeClr val="tx1"/>
                </a:solidFill>
                <a:latin typeface="Arial" charset="0"/>
              </a:defRPr>
            </a:lvl7pPr>
            <a:lvl8pPr marL="3558273" indent="-237218" defTabSz="957110" eaLnBrk="0" fontAlgn="base" hangingPunct="0">
              <a:spcBef>
                <a:spcPct val="0"/>
              </a:spcBef>
              <a:spcAft>
                <a:spcPct val="0"/>
              </a:spcAft>
              <a:defRPr b="1">
                <a:solidFill>
                  <a:schemeClr val="tx1"/>
                </a:solidFill>
                <a:latin typeface="Arial" charset="0"/>
              </a:defRPr>
            </a:lvl8pPr>
            <a:lvl9pPr marL="4032710" indent="-237218" defTabSz="957110" eaLnBrk="0" fontAlgn="base" hangingPunct="0">
              <a:spcBef>
                <a:spcPct val="0"/>
              </a:spcBef>
              <a:spcAft>
                <a:spcPct val="0"/>
              </a:spcAft>
              <a:defRPr b="1">
                <a:solidFill>
                  <a:schemeClr val="tx1"/>
                </a:solidFill>
                <a:latin typeface="Arial" charset="0"/>
              </a:defRPr>
            </a:lvl9pPr>
          </a:lstStyle>
          <a:p>
            <a:pPr eaLnBrk="1" hangingPunct="1">
              <a:defRPr/>
            </a:pPr>
            <a:fld id="{E00C9A3C-7781-4429-BEFA-5794C2F7DD2E}" type="slidenum">
              <a:rPr lang="en-US" b="0" smtClean="0"/>
              <a:pPr eaLnBrk="1" hangingPunct="1">
                <a:defRPr/>
              </a:pPr>
              <a:t>12</a:t>
            </a:fld>
            <a:endParaRPr lang="en-US" b="0" dirty="0"/>
          </a:p>
        </p:txBody>
      </p:sp>
      <p:sp>
        <p:nvSpPr>
          <p:cNvPr id="101379" name="Rectangle 2"/>
          <p:cNvSpPr>
            <a:spLocks noGrp="1" noRot="1" noChangeAspect="1" noChangeArrowheads="1" noTextEdit="1"/>
          </p:cNvSpPr>
          <p:nvPr>
            <p:ph type="sldImg"/>
          </p:nvPr>
        </p:nvSpPr>
        <p:spPr>
          <a:xfrm>
            <a:off x="958850" y="719138"/>
            <a:ext cx="5297488" cy="2979737"/>
          </a:xfrm>
          <a:ln/>
        </p:spPr>
      </p:sp>
      <p:sp>
        <p:nvSpPr>
          <p:cNvPr id="101380" name="Rectangle 3"/>
          <p:cNvSpPr>
            <a:spLocks noGrp="1" noChangeArrowheads="1"/>
          </p:cNvSpPr>
          <p:nvPr>
            <p:ph type="body" idx="1"/>
          </p:nvPr>
        </p:nvSpPr>
        <p:spPr>
          <a:noFill/>
        </p:spPr>
        <p:txBody>
          <a:bodyPr/>
          <a:lstStyle/>
          <a:p>
            <a:pPr marL="0" marR="0">
              <a:lnSpc>
                <a:spcPct val="107000"/>
              </a:lnSpc>
              <a:spcBef>
                <a:spcPts val="0"/>
              </a:spcBef>
              <a:spcAft>
                <a:spcPts val="0"/>
              </a:spcAft>
            </a:pPr>
            <a:r>
              <a:rPr lang="en-US" sz="1800" b="1" dirty="0">
                <a:effectLst/>
                <a:latin typeface="Arial" panose="020B0604020202020204" pitchFamily="34" charset="0"/>
                <a:ea typeface="Calibri" panose="020F0502020204030204" pitchFamily="34" charset="0"/>
                <a:cs typeface="Times New Roman" panose="02020603050405020304" pitchFamily="18" charset="0"/>
              </a:rPr>
              <a:t>Explore </a:t>
            </a:r>
            <a:r>
              <a:rPr lang="en-US" sz="1800" dirty="0">
                <a:effectLst/>
                <a:latin typeface="Arial" panose="020B0604020202020204" pitchFamily="34" charset="0"/>
                <a:ea typeface="Calibri" panose="020F0502020204030204" pitchFamily="34" charset="0"/>
                <a:cs typeface="Times New Roman" panose="02020603050405020304" pitchFamily="18" charset="0"/>
              </a:rPr>
              <a:t>the typical CCP timeline (as shown in the graphic) in relation to the actual timeline of ISP application and award for the state’s CCP.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b="1" dirty="0">
                <a:effectLst/>
                <a:latin typeface="Arial" panose="020B060402020202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b="1" dirty="0">
                <a:effectLst/>
                <a:latin typeface="Arial" panose="020B0604020202020204" pitchFamily="34" charset="0"/>
                <a:ea typeface="Calibri" panose="020F0502020204030204" pitchFamily="34" charset="0"/>
                <a:cs typeface="Times New Roman" panose="02020603050405020304" pitchFamily="18" charset="0"/>
              </a:rPr>
              <a:t>Ask </a:t>
            </a:r>
            <a:r>
              <a:rPr lang="en-US" sz="1800" dirty="0">
                <a:effectLst/>
                <a:latin typeface="Arial" panose="020B0604020202020204" pitchFamily="34" charset="0"/>
                <a:ea typeface="Calibri" panose="020F0502020204030204" pitchFamily="34" charset="0"/>
                <a:cs typeface="Times New Roman" panose="02020603050405020304" pitchFamily="18" charset="0"/>
              </a:rPr>
              <a:t>these questions</a:t>
            </a:r>
            <a:r>
              <a:rPr lang="en-US" sz="1800" b="1" dirty="0">
                <a:effectLst/>
                <a:latin typeface="Arial" panose="020B060402020202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nSpc>
                <a:spcPct val="107000"/>
              </a:lnSpc>
              <a:spcBef>
                <a:spcPts val="0"/>
              </a:spcBef>
              <a:spcAft>
                <a:spcPts val="0"/>
              </a:spcAft>
              <a:buFont typeface="Arial" panose="020B0604020202020204" pitchFamily="34" charset="0"/>
              <a:buChar char="•"/>
            </a:pPr>
            <a:r>
              <a:rPr lang="en-US" sz="1800" dirty="0">
                <a:effectLst/>
                <a:latin typeface="Arial" panose="020B0604020202020204" pitchFamily="34" charset="0"/>
                <a:ea typeface="Calibri" panose="020F0502020204030204" pitchFamily="34" charset="0"/>
                <a:cs typeface="Times New Roman" panose="02020603050405020304" pitchFamily="18" charset="0"/>
              </a:rPr>
              <a:t>Where is your CCP in this timeline?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nSpc>
                <a:spcPct val="107000"/>
              </a:lnSpc>
              <a:spcBef>
                <a:spcPts val="0"/>
              </a:spcBef>
              <a:spcAft>
                <a:spcPts val="0"/>
              </a:spcAft>
              <a:buFont typeface="Arial" panose="020B0604020202020204" pitchFamily="34" charset="0"/>
              <a:buChar char="•"/>
            </a:pPr>
            <a:r>
              <a:rPr lang="en-US" sz="1800" dirty="0">
                <a:effectLst/>
                <a:latin typeface="Arial" panose="020B0604020202020204" pitchFamily="34" charset="0"/>
                <a:ea typeface="Calibri" panose="020F0502020204030204" pitchFamily="34" charset="0"/>
                <a:cs typeface="Times New Roman" panose="02020603050405020304" pitchFamily="18" charset="0"/>
              </a:rPr>
              <a:t>How much time has passed since the disaster?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nSpc>
                <a:spcPct val="107000"/>
              </a:lnSpc>
              <a:spcBef>
                <a:spcPts val="0"/>
              </a:spcBef>
              <a:spcAft>
                <a:spcPts val="0"/>
              </a:spcAft>
              <a:buFont typeface="Arial" panose="020B0604020202020204" pitchFamily="34" charset="0"/>
              <a:buChar char="•"/>
            </a:pPr>
            <a:r>
              <a:rPr lang="en-US" sz="1800" dirty="0">
                <a:effectLst/>
                <a:latin typeface="Arial" panose="020B0604020202020204" pitchFamily="34" charset="0"/>
                <a:ea typeface="Calibri" panose="020F0502020204030204" pitchFamily="34" charset="0"/>
                <a:cs typeface="Times New Roman" panose="02020603050405020304" pitchFamily="18" charset="0"/>
              </a:rPr>
              <a:t>What was the start date of your ISP? Was your ISP extended? What was the final end date for your ISP?</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nSpc>
                <a:spcPct val="107000"/>
              </a:lnSpc>
              <a:spcBef>
                <a:spcPts val="0"/>
              </a:spcBef>
              <a:spcAft>
                <a:spcPts val="0"/>
              </a:spcAft>
              <a:buFont typeface="Arial" panose="020B0604020202020204" pitchFamily="34" charset="0"/>
              <a:buChar char="•"/>
            </a:pPr>
            <a:r>
              <a:rPr lang="en-US" sz="1800" dirty="0">
                <a:effectLst/>
                <a:latin typeface="Arial" panose="020B0604020202020204" pitchFamily="34" charset="0"/>
                <a:ea typeface="Calibri" panose="020F0502020204030204" pitchFamily="34" charset="0"/>
                <a:cs typeface="Times New Roman" panose="02020603050405020304" pitchFamily="18" charset="0"/>
              </a:rPr>
              <a:t>What are the start and end dates of your RSP?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NOTE: You should find out these dates from the program management prior to the training. The purpose of asking these questions here is to confirm and ensure that all staff know these dates.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Make sure participants are aware that most RSPs last 9 months. This program is time limited in duration.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b="1" dirty="0">
                <a:effectLst/>
                <a:latin typeface="Arial" panose="020B0604020202020204" pitchFamily="34" charset="0"/>
                <a:ea typeface="Calibri" panose="020F0502020204030204" pitchFamily="34" charset="0"/>
                <a:cs typeface="Times New Roman" panose="02020603050405020304" pitchFamily="18" charset="0"/>
              </a:rPr>
              <a:t>Discuss </a:t>
            </a:r>
            <a:r>
              <a:rPr lang="en-US" sz="1800" dirty="0">
                <a:effectLst/>
                <a:latin typeface="Arial" panose="020B0604020202020204" pitchFamily="34" charset="0"/>
                <a:ea typeface="Calibri" panose="020F0502020204030204" pitchFamily="34" charset="0"/>
                <a:cs typeface="Times New Roman" panose="02020603050405020304" pitchFamily="18" charset="0"/>
              </a:rPr>
              <a:t>with participants what this means for individual survivors, the community, and the staff.</a:t>
            </a:r>
          </a:p>
          <a:p>
            <a:pPr marL="0" marR="0">
              <a:lnSpc>
                <a:spcPct val="107000"/>
              </a:lnSpc>
              <a:spcBef>
                <a:spcPts val="0"/>
              </a:spcBef>
              <a:spcAft>
                <a:spcPts val="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p:txBody>
          <a:bodyPr/>
          <a:lstStyle>
            <a:lvl1pPr defTabSz="957110" eaLnBrk="0" hangingPunct="0">
              <a:defRPr b="1">
                <a:solidFill>
                  <a:schemeClr val="tx1"/>
                </a:solidFill>
                <a:latin typeface="Arial" charset="0"/>
              </a:defRPr>
            </a:lvl1pPr>
            <a:lvl2pPr marL="770959" indent="-296523" defTabSz="957110" eaLnBrk="0" hangingPunct="0">
              <a:defRPr b="1">
                <a:solidFill>
                  <a:schemeClr val="tx1"/>
                </a:solidFill>
                <a:latin typeface="Arial" charset="0"/>
              </a:defRPr>
            </a:lvl2pPr>
            <a:lvl3pPr marL="1186091" indent="-237218" defTabSz="957110" eaLnBrk="0" hangingPunct="0">
              <a:defRPr b="1">
                <a:solidFill>
                  <a:schemeClr val="tx1"/>
                </a:solidFill>
                <a:latin typeface="Arial" charset="0"/>
              </a:defRPr>
            </a:lvl3pPr>
            <a:lvl4pPr marL="1660528" indent="-237218" defTabSz="957110" eaLnBrk="0" hangingPunct="0">
              <a:defRPr b="1">
                <a:solidFill>
                  <a:schemeClr val="tx1"/>
                </a:solidFill>
                <a:latin typeface="Arial" charset="0"/>
              </a:defRPr>
            </a:lvl4pPr>
            <a:lvl5pPr marL="2134964" indent="-237218" defTabSz="957110" eaLnBrk="0" hangingPunct="0">
              <a:defRPr b="1">
                <a:solidFill>
                  <a:schemeClr val="tx1"/>
                </a:solidFill>
                <a:latin typeface="Arial" charset="0"/>
              </a:defRPr>
            </a:lvl5pPr>
            <a:lvl6pPr marL="2609400" indent="-237218" defTabSz="957110" eaLnBrk="0" fontAlgn="base" hangingPunct="0">
              <a:spcBef>
                <a:spcPct val="0"/>
              </a:spcBef>
              <a:spcAft>
                <a:spcPct val="0"/>
              </a:spcAft>
              <a:defRPr b="1">
                <a:solidFill>
                  <a:schemeClr val="tx1"/>
                </a:solidFill>
                <a:latin typeface="Arial" charset="0"/>
              </a:defRPr>
            </a:lvl6pPr>
            <a:lvl7pPr marL="3083837" indent="-237218" defTabSz="957110" eaLnBrk="0" fontAlgn="base" hangingPunct="0">
              <a:spcBef>
                <a:spcPct val="0"/>
              </a:spcBef>
              <a:spcAft>
                <a:spcPct val="0"/>
              </a:spcAft>
              <a:defRPr b="1">
                <a:solidFill>
                  <a:schemeClr val="tx1"/>
                </a:solidFill>
                <a:latin typeface="Arial" charset="0"/>
              </a:defRPr>
            </a:lvl7pPr>
            <a:lvl8pPr marL="3558273" indent="-237218" defTabSz="957110" eaLnBrk="0" fontAlgn="base" hangingPunct="0">
              <a:spcBef>
                <a:spcPct val="0"/>
              </a:spcBef>
              <a:spcAft>
                <a:spcPct val="0"/>
              </a:spcAft>
              <a:defRPr b="1">
                <a:solidFill>
                  <a:schemeClr val="tx1"/>
                </a:solidFill>
                <a:latin typeface="Arial" charset="0"/>
              </a:defRPr>
            </a:lvl8pPr>
            <a:lvl9pPr marL="4032710" indent="-237218" defTabSz="957110" eaLnBrk="0" fontAlgn="base" hangingPunct="0">
              <a:spcBef>
                <a:spcPct val="0"/>
              </a:spcBef>
              <a:spcAft>
                <a:spcPct val="0"/>
              </a:spcAft>
              <a:defRPr b="1">
                <a:solidFill>
                  <a:schemeClr val="tx1"/>
                </a:solidFill>
                <a:latin typeface="Arial" charset="0"/>
              </a:defRPr>
            </a:lvl9pPr>
          </a:lstStyle>
          <a:p>
            <a:pPr eaLnBrk="1" hangingPunct="1">
              <a:defRPr/>
            </a:pPr>
            <a:fld id="{971510D3-5E34-4D03-998F-0CF048C312E2}" type="slidenum">
              <a:rPr lang="en-US" b="0" smtClean="0"/>
              <a:pPr eaLnBrk="1" hangingPunct="1">
                <a:defRPr/>
              </a:pPr>
              <a:t>13</a:t>
            </a:fld>
            <a:endParaRPr lang="en-US" b="0" dirty="0"/>
          </a:p>
        </p:txBody>
      </p:sp>
      <p:sp>
        <p:nvSpPr>
          <p:cNvPr id="102403" name="Rectangle 2"/>
          <p:cNvSpPr>
            <a:spLocks noGrp="1" noRot="1" noChangeAspect="1" noChangeArrowheads="1" noTextEdit="1"/>
          </p:cNvSpPr>
          <p:nvPr>
            <p:ph type="sldImg"/>
          </p:nvPr>
        </p:nvSpPr>
        <p:spPr>
          <a:xfrm>
            <a:off x="944563" y="706438"/>
            <a:ext cx="5302250" cy="2982912"/>
          </a:xfrm>
          <a:ln/>
        </p:spPr>
      </p:sp>
      <p:sp>
        <p:nvSpPr>
          <p:cNvPr id="102404" name="Rectangle 3"/>
          <p:cNvSpPr>
            <a:spLocks noGrp="1" noChangeArrowheads="1"/>
          </p:cNvSpPr>
          <p:nvPr>
            <p:ph type="body" idx="1"/>
          </p:nvPr>
        </p:nvSpPr>
        <p:spPr>
          <a:noFill/>
        </p:spPr>
        <p:txBody>
          <a:bodyPr/>
          <a:lstStyle/>
          <a:p>
            <a:pPr marL="0" marR="0">
              <a:lnSpc>
                <a:spcPct val="107000"/>
              </a:lnSpc>
              <a:spcBef>
                <a:spcPts val="0"/>
              </a:spcBef>
              <a:spcAft>
                <a:spcPts val="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Building upon the discussion of where the program is in its transition from ISP to RSP, </a:t>
            </a:r>
            <a:r>
              <a:rPr lang="en-US" sz="1800" b="1" dirty="0">
                <a:effectLst/>
                <a:latin typeface="Arial" panose="020B0604020202020204" pitchFamily="34" charset="0"/>
                <a:ea typeface="Calibri" panose="020F0502020204030204" pitchFamily="34" charset="0"/>
                <a:cs typeface="Times New Roman" panose="02020603050405020304" pitchFamily="18" charset="0"/>
              </a:rPr>
              <a:t>facilitate a large-group discussion </a:t>
            </a:r>
            <a:r>
              <a:rPr lang="en-US" sz="1800" dirty="0">
                <a:effectLst/>
                <a:latin typeface="Arial" panose="020B0604020202020204" pitchFamily="34" charset="0"/>
                <a:ea typeface="Calibri" panose="020F0502020204030204" pitchFamily="34" charset="0"/>
                <a:cs typeface="Times New Roman" panose="02020603050405020304" pitchFamily="18" charset="0"/>
              </a:rPr>
              <a:t>on the history of the ISP and what issues participants must focus on as they start their RSP. </a:t>
            </a:r>
            <a:r>
              <a:rPr lang="en-US" sz="1800" b="1" dirty="0">
                <a:effectLst/>
                <a:latin typeface="Arial" panose="020B0604020202020204" pitchFamily="34" charset="0"/>
                <a:ea typeface="Calibri" panose="020F0502020204030204" pitchFamily="34" charset="0"/>
                <a:cs typeface="Times New Roman" panose="02020603050405020304" pitchFamily="18" charset="0"/>
              </a:rPr>
              <a:t>Allow up to 20 minutes for this discussion</a:t>
            </a:r>
            <a:r>
              <a:rPr lang="en-US" sz="1800" b="0" dirty="0">
                <a:effectLst/>
                <a:latin typeface="Arial" panose="020B0604020202020204" pitchFamily="34" charset="0"/>
                <a:ea typeface="Calibri" panose="020F0502020204030204" pitchFamily="34" charset="0"/>
                <a:cs typeface="Times New Roman" panose="02020603050405020304" pitchFamily="18" charset="0"/>
              </a:rPr>
              <a:t>. Remind participants that this is our initial discussion, and we will discuss these topics in more depth later.</a:t>
            </a:r>
            <a:r>
              <a:rPr lang="en-US" sz="1800" b="1" dirty="0">
                <a:effectLst/>
                <a:latin typeface="Arial" panose="020B0604020202020204" pitchFamily="34" charset="0"/>
                <a:ea typeface="Calibri" panose="020F0502020204030204" pitchFamily="34" charset="0"/>
                <a:cs typeface="Times New Roman" panose="02020603050405020304" pitchFamily="18" charset="0"/>
              </a:rPr>
              <a:t> </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nSpc>
                <a:spcPct val="107000"/>
              </a:lnSpc>
              <a:spcBef>
                <a:spcPts val="0"/>
              </a:spcBef>
              <a:spcAft>
                <a:spcPts val="0"/>
              </a:spcAft>
              <a:buFont typeface="Arial" panose="020B0604020202020204" pitchFamily="34" charset="0"/>
              <a:buChar char="•"/>
            </a:pPr>
            <a:r>
              <a:rPr lang="en-US" sz="1800" dirty="0">
                <a:effectLst/>
                <a:latin typeface="Arial" panose="020B0604020202020204" pitchFamily="34" charset="0"/>
                <a:ea typeface="Calibri" panose="020F0502020204030204" pitchFamily="34" charset="0"/>
                <a:cs typeface="Times New Roman" panose="02020603050405020304" pitchFamily="18" charset="0"/>
              </a:rPr>
              <a:t>Reflecting on the ISP, what stands out for you—successes, accomplishments, and challenges?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nSpc>
                <a:spcPct val="107000"/>
              </a:lnSpc>
              <a:spcBef>
                <a:spcPts val="0"/>
              </a:spcBef>
              <a:spcAft>
                <a:spcPts val="0"/>
              </a:spcAft>
              <a:buFont typeface="Arial" panose="020B0604020202020204" pitchFamily="34" charset="0"/>
              <a:buChar char="•"/>
            </a:pPr>
            <a:r>
              <a:rPr lang="en-US" sz="1800" dirty="0">
                <a:effectLst/>
                <a:latin typeface="Arial" panose="020B0604020202020204" pitchFamily="34" charset="0"/>
                <a:ea typeface="Calibri" panose="020F0502020204030204" pitchFamily="34" charset="0"/>
                <a:cs typeface="Times New Roman" panose="02020603050405020304" pitchFamily="18" charset="0"/>
              </a:rPr>
              <a:t>What lessons were learned from the ISP that you can bring to the RSP?</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nSpc>
                <a:spcPct val="107000"/>
              </a:lnSpc>
              <a:spcBef>
                <a:spcPts val="0"/>
              </a:spcBef>
              <a:spcAft>
                <a:spcPts val="0"/>
              </a:spcAft>
              <a:buFont typeface="Arial" panose="020B0604020202020204" pitchFamily="34" charset="0"/>
              <a:buChar char="•"/>
            </a:pPr>
            <a:r>
              <a:rPr lang="en-US" sz="1800" dirty="0">
                <a:effectLst/>
                <a:latin typeface="Arial" panose="020B0604020202020204" pitchFamily="34" charset="0"/>
                <a:ea typeface="Calibri" panose="020F0502020204030204" pitchFamily="34" charset="0"/>
                <a:cs typeface="Times New Roman" panose="02020603050405020304" pitchFamily="18" charset="0"/>
              </a:rPr>
              <a:t>How do you think the RSP will be different than the ISP?</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nSpc>
                <a:spcPct val="107000"/>
              </a:lnSpc>
              <a:spcBef>
                <a:spcPts val="0"/>
              </a:spcBef>
              <a:spcAft>
                <a:spcPts val="0"/>
              </a:spcAft>
              <a:buFont typeface="Arial" panose="020B0604020202020204" pitchFamily="34" charset="0"/>
              <a:buChar char="•"/>
            </a:pPr>
            <a:r>
              <a:rPr lang="en-US" sz="1800" dirty="0">
                <a:effectLst/>
                <a:latin typeface="Arial" panose="020B0604020202020204" pitchFamily="34" charset="0"/>
                <a:ea typeface="Calibri" panose="020F0502020204030204" pitchFamily="34" charset="0"/>
                <a:cs typeface="Times New Roman" panose="02020603050405020304" pitchFamily="18" charset="0"/>
              </a:rPr>
              <a:t>Looking ahead to the RSP, what do you need to pay attention to during the transition? What do you want to see accomplished during the RSP? What challenges do you anticipate?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b="1" dirty="0">
                <a:effectLst/>
                <a:latin typeface="Arial" panose="020B0604020202020204" pitchFamily="34" charset="0"/>
                <a:ea typeface="Calibri" panose="020F0502020204030204" pitchFamily="34" charset="0"/>
                <a:cs typeface="Times New Roman" panose="02020603050405020304" pitchFamily="18" charset="0"/>
              </a:rPr>
              <a:t>Record </a:t>
            </a:r>
            <a:r>
              <a:rPr lang="en-US" sz="1800" dirty="0">
                <a:effectLst/>
                <a:latin typeface="Arial" panose="020B0604020202020204" pitchFamily="34" charset="0"/>
                <a:ea typeface="Calibri" panose="020F0502020204030204" pitchFamily="34" charset="0"/>
                <a:cs typeface="Times New Roman" panose="02020603050405020304" pitchFamily="18" charset="0"/>
              </a:rPr>
              <a:t>key points from the large-group discussion on a flipchart pad for future reference.</a:t>
            </a:r>
          </a:p>
          <a:p>
            <a:pPr marL="0" marR="0">
              <a:lnSpc>
                <a:spcPct val="107000"/>
              </a:lnSpc>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50000"/>
              </a:lnSpc>
              <a:spcBef>
                <a:spcPts val="0"/>
              </a:spcBef>
              <a:spcAft>
                <a:spcPts val="800"/>
              </a:spcAft>
            </a:pPr>
            <a:r>
              <a:rPr lang="en-US" sz="1800" b="1" dirty="0">
                <a:effectLst/>
                <a:latin typeface="Arial" panose="020B0604020202020204" pitchFamily="34" charset="0"/>
                <a:ea typeface="Calibri" panose="020F0502020204030204" pitchFamily="34" charset="0"/>
                <a:cs typeface="Times New Roman" panose="02020603050405020304" pitchFamily="18" charset="0"/>
              </a:rPr>
              <a:t>Transition </a:t>
            </a:r>
            <a:r>
              <a:rPr lang="en-US" sz="1800" dirty="0">
                <a:effectLst/>
                <a:latin typeface="Arial" panose="020B0604020202020204" pitchFamily="34" charset="0"/>
                <a:ea typeface="Calibri" panose="020F0502020204030204" pitchFamily="34" charset="0"/>
                <a:cs typeface="Times New Roman" panose="02020603050405020304" pitchFamily="18" charset="0"/>
              </a:rPr>
              <a:t>to discussing the goals of the RSP, building upon this discussion. </a:t>
            </a:r>
          </a:p>
          <a:p>
            <a:pPr eaLnBrk="1" hangingPunct="1"/>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p:txBody>
          <a:bodyPr/>
          <a:lstStyle>
            <a:lvl1pPr defTabSz="957110" eaLnBrk="0" hangingPunct="0">
              <a:defRPr b="1">
                <a:solidFill>
                  <a:schemeClr val="tx1"/>
                </a:solidFill>
                <a:latin typeface="Arial" charset="0"/>
              </a:defRPr>
            </a:lvl1pPr>
            <a:lvl2pPr marL="770959" indent="-296523" defTabSz="957110" eaLnBrk="0" hangingPunct="0">
              <a:defRPr b="1">
                <a:solidFill>
                  <a:schemeClr val="tx1"/>
                </a:solidFill>
                <a:latin typeface="Arial" charset="0"/>
              </a:defRPr>
            </a:lvl2pPr>
            <a:lvl3pPr marL="1186091" indent="-237218" defTabSz="957110" eaLnBrk="0" hangingPunct="0">
              <a:defRPr b="1">
                <a:solidFill>
                  <a:schemeClr val="tx1"/>
                </a:solidFill>
                <a:latin typeface="Arial" charset="0"/>
              </a:defRPr>
            </a:lvl3pPr>
            <a:lvl4pPr marL="1660528" indent="-237218" defTabSz="957110" eaLnBrk="0" hangingPunct="0">
              <a:defRPr b="1">
                <a:solidFill>
                  <a:schemeClr val="tx1"/>
                </a:solidFill>
                <a:latin typeface="Arial" charset="0"/>
              </a:defRPr>
            </a:lvl4pPr>
            <a:lvl5pPr marL="2134964" indent="-237218" defTabSz="957110" eaLnBrk="0" hangingPunct="0">
              <a:defRPr b="1">
                <a:solidFill>
                  <a:schemeClr val="tx1"/>
                </a:solidFill>
                <a:latin typeface="Arial" charset="0"/>
              </a:defRPr>
            </a:lvl5pPr>
            <a:lvl6pPr marL="2609400" indent="-237218" defTabSz="957110" eaLnBrk="0" fontAlgn="base" hangingPunct="0">
              <a:spcBef>
                <a:spcPct val="0"/>
              </a:spcBef>
              <a:spcAft>
                <a:spcPct val="0"/>
              </a:spcAft>
              <a:defRPr b="1">
                <a:solidFill>
                  <a:schemeClr val="tx1"/>
                </a:solidFill>
                <a:latin typeface="Arial" charset="0"/>
              </a:defRPr>
            </a:lvl6pPr>
            <a:lvl7pPr marL="3083837" indent="-237218" defTabSz="957110" eaLnBrk="0" fontAlgn="base" hangingPunct="0">
              <a:spcBef>
                <a:spcPct val="0"/>
              </a:spcBef>
              <a:spcAft>
                <a:spcPct val="0"/>
              </a:spcAft>
              <a:defRPr b="1">
                <a:solidFill>
                  <a:schemeClr val="tx1"/>
                </a:solidFill>
                <a:latin typeface="Arial" charset="0"/>
              </a:defRPr>
            </a:lvl7pPr>
            <a:lvl8pPr marL="3558273" indent="-237218" defTabSz="957110" eaLnBrk="0" fontAlgn="base" hangingPunct="0">
              <a:spcBef>
                <a:spcPct val="0"/>
              </a:spcBef>
              <a:spcAft>
                <a:spcPct val="0"/>
              </a:spcAft>
              <a:defRPr b="1">
                <a:solidFill>
                  <a:schemeClr val="tx1"/>
                </a:solidFill>
                <a:latin typeface="Arial" charset="0"/>
              </a:defRPr>
            </a:lvl8pPr>
            <a:lvl9pPr marL="4032710" indent="-237218" defTabSz="957110" eaLnBrk="0" fontAlgn="base" hangingPunct="0">
              <a:spcBef>
                <a:spcPct val="0"/>
              </a:spcBef>
              <a:spcAft>
                <a:spcPct val="0"/>
              </a:spcAft>
              <a:defRPr b="1">
                <a:solidFill>
                  <a:schemeClr val="tx1"/>
                </a:solidFill>
                <a:latin typeface="Arial" charset="0"/>
              </a:defRPr>
            </a:lvl9pPr>
          </a:lstStyle>
          <a:p>
            <a:pPr eaLnBrk="1" hangingPunct="1">
              <a:defRPr/>
            </a:pPr>
            <a:fld id="{F28FD20D-C10D-409E-A179-CB9BE74D5483}" type="slidenum">
              <a:rPr lang="en-US" b="0" smtClean="0"/>
              <a:pPr eaLnBrk="1" hangingPunct="1">
                <a:defRPr/>
              </a:pPr>
              <a:t>14</a:t>
            </a:fld>
            <a:endParaRPr lang="en-US" b="0" dirty="0"/>
          </a:p>
        </p:txBody>
      </p:sp>
      <p:sp>
        <p:nvSpPr>
          <p:cNvPr id="103427" name="Rectangle 6"/>
          <p:cNvSpPr>
            <a:spLocks noGrp="1" noRot="1" noChangeAspect="1" noChangeArrowheads="1" noTextEdit="1"/>
          </p:cNvSpPr>
          <p:nvPr>
            <p:ph type="sldImg"/>
          </p:nvPr>
        </p:nvSpPr>
        <p:spPr>
          <a:xfrm>
            <a:off x="944563" y="706438"/>
            <a:ext cx="5302250" cy="2982912"/>
          </a:xfrm>
          <a:ln/>
        </p:spPr>
      </p:sp>
      <p:sp>
        <p:nvSpPr>
          <p:cNvPr id="103428" name="Rectangle 7"/>
          <p:cNvSpPr>
            <a:spLocks noGrp="1" noChangeArrowheads="1"/>
          </p:cNvSpPr>
          <p:nvPr>
            <p:ph type="body" idx="1"/>
          </p:nvPr>
        </p:nvSpPr>
        <p:spPr>
          <a:noFill/>
        </p:spPr>
        <p:txBody>
          <a:bodyPr/>
          <a:lstStyle/>
          <a:p>
            <a:pPr marL="0" marR="0">
              <a:lnSpc>
                <a:spcPct val="107000"/>
              </a:lnSpc>
              <a:spcBef>
                <a:spcPts val="0"/>
              </a:spcBef>
              <a:spcAft>
                <a:spcPts val="0"/>
              </a:spcAft>
            </a:pPr>
            <a:r>
              <a:rPr lang="en-US" sz="1100" dirty="0">
                <a:latin typeface="Arial" charset="0"/>
              </a:rPr>
              <a:t>Prior to this training session, </a:t>
            </a:r>
            <a:r>
              <a:rPr lang="en-US" sz="1800" b="1" dirty="0">
                <a:effectLst/>
                <a:latin typeface="Arial" panose="020B0604020202020204" pitchFamily="34" charset="0"/>
                <a:ea typeface="Calibri" panose="020F0502020204030204" pitchFamily="34" charset="0"/>
                <a:cs typeface="Times New Roman" panose="02020603050405020304" pitchFamily="18" charset="0"/>
              </a:rPr>
              <a:t>list </a:t>
            </a:r>
            <a:r>
              <a:rPr lang="en-US" sz="1800" dirty="0">
                <a:effectLst/>
                <a:latin typeface="Arial" panose="020B0604020202020204" pitchFamily="34" charset="0"/>
                <a:ea typeface="Calibri" panose="020F0502020204030204" pitchFamily="34" charset="0"/>
                <a:cs typeface="Times New Roman" panose="02020603050405020304" pitchFamily="18" charset="0"/>
              </a:rPr>
              <a:t>the items below, and on the following two slides, on three flipchart pads and then post the pages on the wall. </a:t>
            </a:r>
            <a:r>
              <a:rPr lang="en-US" sz="1800" b="1" dirty="0">
                <a:effectLst/>
                <a:latin typeface="Arial" panose="020B0604020202020204" pitchFamily="34" charset="0"/>
                <a:ea typeface="Calibri" panose="020F0502020204030204" pitchFamily="34" charset="0"/>
                <a:cs typeface="Times New Roman" panose="02020603050405020304" pitchFamily="18" charset="0"/>
              </a:rPr>
              <a:t>Introduce </a:t>
            </a:r>
            <a:r>
              <a:rPr lang="en-US" sz="1800" dirty="0">
                <a:effectLst/>
                <a:latin typeface="Arial" panose="020B0604020202020204" pitchFamily="34" charset="0"/>
                <a:ea typeface="Calibri" panose="020F0502020204030204" pitchFamily="34" charset="0"/>
                <a:cs typeface="Times New Roman" panose="02020603050405020304" pitchFamily="18" charset="0"/>
              </a:rPr>
              <a:t>this list of typical RSP goals and objectives. </a:t>
            </a:r>
            <a:r>
              <a:rPr lang="en-US" sz="1800" b="1" dirty="0">
                <a:effectLst/>
                <a:latin typeface="Arial" panose="020B0604020202020204" pitchFamily="34" charset="0"/>
                <a:ea typeface="Calibri" panose="020F0502020204030204" pitchFamily="34" charset="0"/>
                <a:cs typeface="Times New Roman" panose="02020603050405020304" pitchFamily="18" charset="0"/>
              </a:rPr>
              <a:t>Clarify </a:t>
            </a:r>
            <a:r>
              <a:rPr lang="en-US" sz="1800" dirty="0">
                <a:effectLst/>
                <a:latin typeface="Arial" panose="020B0604020202020204" pitchFamily="34" charset="0"/>
                <a:ea typeface="Calibri" panose="020F0502020204030204" pitchFamily="34" charset="0"/>
                <a:cs typeface="Times New Roman" panose="02020603050405020304" pitchFamily="18" charset="0"/>
              </a:rPr>
              <a:t>what is meant by each one with focus on the following areas: </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177914" indent="-177914">
              <a:buFont typeface="Arial" panose="020B0604020202020204" pitchFamily="34" charset="0"/>
              <a:buChar char="•"/>
            </a:pPr>
            <a:r>
              <a:rPr lang="en-US" sz="1100" dirty="0">
                <a:latin typeface="Arial" charset="0"/>
              </a:rPr>
              <a:t>Ongoing needs assessment </a:t>
            </a:r>
          </a:p>
          <a:p>
            <a:pPr marL="177914" indent="-177914">
              <a:buFont typeface="Arial" panose="020B0604020202020204" pitchFamily="34" charset="0"/>
              <a:buChar char="•"/>
            </a:pPr>
            <a:r>
              <a:rPr lang="en-US" sz="1100" dirty="0">
                <a:latin typeface="Arial" charset="0"/>
              </a:rPr>
              <a:t>Continued focus on individual and family services  </a:t>
            </a:r>
          </a:p>
          <a:p>
            <a:pPr marL="177914" indent="-177914">
              <a:buFont typeface="Arial" panose="020B0604020202020204" pitchFamily="34" charset="0"/>
              <a:buChar char="•"/>
            </a:pPr>
            <a:r>
              <a:rPr lang="en-US" sz="1100" dirty="0">
                <a:latin typeface="Arial" charset="0"/>
              </a:rPr>
              <a:t>Fostering of individual and community resilience </a:t>
            </a:r>
          </a:p>
          <a:p>
            <a:pPr marL="177914" indent="-177914">
              <a:buFont typeface="Arial" panose="020B0604020202020204" pitchFamily="34" charset="0"/>
              <a:buChar char="•"/>
            </a:pPr>
            <a:r>
              <a:rPr lang="en-US" sz="1100" dirty="0">
                <a:latin typeface="Arial" charset="0"/>
              </a:rPr>
              <a:t>Continued identification of special populations </a:t>
            </a:r>
          </a:p>
          <a:p>
            <a:pPr marL="177914" indent="-177914">
              <a:buFont typeface="Arial" panose="020B0604020202020204" pitchFamily="34" charset="0"/>
              <a:buChar char="•"/>
            </a:pPr>
            <a:r>
              <a:rPr lang="en-US" sz="1100" dirty="0">
                <a:latin typeface="Arial" charset="0"/>
              </a:rPr>
              <a:t>Services of lower intensity and higher volume</a:t>
            </a:r>
          </a:p>
          <a:p>
            <a:endParaRPr lang="en-US" sz="1100" dirty="0">
              <a:latin typeface="Arial" charset="0"/>
            </a:endParaRPr>
          </a:p>
          <a:p>
            <a:pPr marL="177914" indent="-177914">
              <a:buFont typeface="Arial" panose="020B0604020202020204" pitchFamily="34" charset="0"/>
              <a:buChar char="•"/>
            </a:pPr>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p:txBody>
          <a:bodyPr/>
          <a:lstStyle>
            <a:lvl1pPr defTabSz="957110" eaLnBrk="0" hangingPunct="0">
              <a:defRPr b="1">
                <a:solidFill>
                  <a:schemeClr val="tx1"/>
                </a:solidFill>
                <a:latin typeface="Arial" charset="0"/>
              </a:defRPr>
            </a:lvl1pPr>
            <a:lvl2pPr marL="770959" indent="-296523" defTabSz="957110" eaLnBrk="0" hangingPunct="0">
              <a:defRPr b="1">
                <a:solidFill>
                  <a:schemeClr val="tx1"/>
                </a:solidFill>
                <a:latin typeface="Arial" charset="0"/>
              </a:defRPr>
            </a:lvl2pPr>
            <a:lvl3pPr marL="1186091" indent="-237218" defTabSz="957110" eaLnBrk="0" hangingPunct="0">
              <a:defRPr b="1">
                <a:solidFill>
                  <a:schemeClr val="tx1"/>
                </a:solidFill>
                <a:latin typeface="Arial" charset="0"/>
              </a:defRPr>
            </a:lvl3pPr>
            <a:lvl4pPr marL="1660528" indent="-237218" defTabSz="957110" eaLnBrk="0" hangingPunct="0">
              <a:defRPr b="1">
                <a:solidFill>
                  <a:schemeClr val="tx1"/>
                </a:solidFill>
                <a:latin typeface="Arial" charset="0"/>
              </a:defRPr>
            </a:lvl4pPr>
            <a:lvl5pPr marL="2134964" indent="-237218" defTabSz="957110" eaLnBrk="0" hangingPunct="0">
              <a:defRPr b="1">
                <a:solidFill>
                  <a:schemeClr val="tx1"/>
                </a:solidFill>
                <a:latin typeface="Arial" charset="0"/>
              </a:defRPr>
            </a:lvl5pPr>
            <a:lvl6pPr marL="2609400" indent="-237218" defTabSz="957110" eaLnBrk="0" fontAlgn="base" hangingPunct="0">
              <a:spcBef>
                <a:spcPct val="0"/>
              </a:spcBef>
              <a:spcAft>
                <a:spcPct val="0"/>
              </a:spcAft>
              <a:defRPr b="1">
                <a:solidFill>
                  <a:schemeClr val="tx1"/>
                </a:solidFill>
                <a:latin typeface="Arial" charset="0"/>
              </a:defRPr>
            </a:lvl6pPr>
            <a:lvl7pPr marL="3083837" indent="-237218" defTabSz="957110" eaLnBrk="0" fontAlgn="base" hangingPunct="0">
              <a:spcBef>
                <a:spcPct val="0"/>
              </a:spcBef>
              <a:spcAft>
                <a:spcPct val="0"/>
              </a:spcAft>
              <a:defRPr b="1">
                <a:solidFill>
                  <a:schemeClr val="tx1"/>
                </a:solidFill>
                <a:latin typeface="Arial" charset="0"/>
              </a:defRPr>
            </a:lvl7pPr>
            <a:lvl8pPr marL="3558273" indent="-237218" defTabSz="957110" eaLnBrk="0" fontAlgn="base" hangingPunct="0">
              <a:spcBef>
                <a:spcPct val="0"/>
              </a:spcBef>
              <a:spcAft>
                <a:spcPct val="0"/>
              </a:spcAft>
              <a:defRPr b="1">
                <a:solidFill>
                  <a:schemeClr val="tx1"/>
                </a:solidFill>
                <a:latin typeface="Arial" charset="0"/>
              </a:defRPr>
            </a:lvl8pPr>
            <a:lvl9pPr marL="4032710" indent="-237218" defTabSz="957110" eaLnBrk="0" fontAlgn="base" hangingPunct="0">
              <a:spcBef>
                <a:spcPct val="0"/>
              </a:spcBef>
              <a:spcAft>
                <a:spcPct val="0"/>
              </a:spcAft>
              <a:defRPr b="1">
                <a:solidFill>
                  <a:schemeClr val="tx1"/>
                </a:solidFill>
                <a:latin typeface="Arial" charset="0"/>
              </a:defRPr>
            </a:lvl9pPr>
          </a:lstStyle>
          <a:p>
            <a:pPr eaLnBrk="1" hangingPunct="1">
              <a:defRPr/>
            </a:pPr>
            <a:fld id="{B321F6AD-C215-49F3-B33C-C44F06811718}" type="slidenum">
              <a:rPr lang="en-US" b="0" smtClean="0"/>
              <a:pPr eaLnBrk="1" hangingPunct="1">
                <a:defRPr/>
              </a:pPr>
              <a:t>15</a:t>
            </a:fld>
            <a:endParaRPr lang="en-US" b="0" dirty="0"/>
          </a:p>
        </p:txBody>
      </p:sp>
      <p:sp>
        <p:nvSpPr>
          <p:cNvPr id="104451" name="Rectangle 8"/>
          <p:cNvSpPr>
            <a:spLocks noGrp="1" noRot="1" noChangeAspect="1" noChangeArrowheads="1" noTextEdit="1"/>
          </p:cNvSpPr>
          <p:nvPr>
            <p:ph type="sldImg"/>
          </p:nvPr>
        </p:nvSpPr>
        <p:spPr>
          <a:xfrm>
            <a:off x="958850" y="719138"/>
            <a:ext cx="5297488" cy="2979737"/>
          </a:xfrm>
          <a:ln/>
        </p:spPr>
      </p:sp>
      <p:sp>
        <p:nvSpPr>
          <p:cNvPr id="104452" name="Rectangle 9"/>
          <p:cNvSpPr>
            <a:spLocks noGrp="1" noChangeArrowheads="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dirty="0">
                <a:effectLst/>
                <a:latin typeface="Segoe UI" panose="020B0502040204020203" pitchFamily="34" charset="0"/>
              </a:rPr>
              <a:t>Some areas the RSP will focus on are:</a:t>
            </a:r>
            <a:endParaRPr lang="en-US" sz="1800" dirty="0">
              <a:effectLst/>
              <a:latin typeface="Arial" panose="020B0604020202020204" pitchFamily="34" charset="0"/>
            </a:endParaRPr>
          </a:p>
          <a:p>
            <a:pPr marL="177914" indent="-177914">
              <a:buFont typeface="Arial" panose="020B0604020202020204" pitchFamily="34" charset="0"/>
              <a:buChar char="•"/>
            </a:pPr>
            <a:r>
              <a:rPr lang="en-US" sz="1100" dirty="0">
                <a:latin typeface="Arial" charset="0"/>
              </a:rPr>
              <a:t>Group crisis counseling, public education, and media messaging </a:t>
            </a:r>
          </a:p>
          <a:p>
            <a:pPr marL="177914" indent="-177914">
              <a:buFont typeface="Arial" panose="020B0604020202020204" pitchFamily="34" charset="0"/>
              <a:buChar char="•"/>
            </a:pPr>
            <a:r>
              <a:rPr lang="en-US" sz="1100" dirty="0">
                <a:latin typeface="Arial" charset="0"/>
              </a:rPr>
              <a:t>Targeted outreach to special populations </a:t>
            </a:r>
          </a:p>
          <a:p>
            <a:pPr marL="177914" indent="-177914">
              <a:buFont typeface="Arial" panose="020B0604020202020204" pitchFamily="34" charset="0"/>
              <a:buChar char="•"/>
            </a:pPr>
            <a:r>
              <a:rPr lang="en-US" sz="1100" dirty="0">
                <a:latin typeface="Arial" charset="0"/>
              </a:rPr>
              <a:t>Increased community networking </a:t>
            </a:r>
          </a:p>
          <a:p>
            <a:pPr marL="177914" indent="-177914">
              <a:buFont typeface="Arial" panose="020B0604020202020204" pitchFamily="34" charset="0"/>
              <a:buChar char="•"/>
            </a:pPr>
            <a:r>
              <a:rPr lang="en-US" sz="1100" dirty="0">
                <a:latin typeface="Arial" charset="0"/>
              </a:rPr>
              <a:t>Assessment and referral </a:t>
            </a:r>
          </a:p>
          <a:p>
            <a:pPr marL="177914" indent="-177914">
              <a:buFont typeface="Arial" panose="020B0604020202020204" pitchFamily="34" charset="0"/>
              <a:buChar char="•"/>
            </a:pPr>
            <a:r>
              <a:rPr lang="en-US" sz="1100" dirty="0">
                <a:latin typeface="Arial" charset="0"/>
              </a:rPr>
              <a:t>Resource linkage </a:t>
            </a:r>
          </a:p>
          <a:p>
            <a:r>
              <a:rPr lang="en-US" sz="1100" dirty="0">
                <a:latin typeface="Arial" charset="0"/>
              </a:rPr>
              <a:t>	</a:t>
            </a:r>
          </a:p>
          <a:p>
            <a:pPr eaLnBrk="1" hangingPunct="1"/>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p:txBody>
          <a:bodyPr/>
          <a:lstStyle>
            <a:lvl1pPr defTabSz="957110" eaLnBrk="0" hangingPunct="0">
              <a:defRPr b="1">
                <a:solidFill>
                  <a:schemeClr val="tx1"/>
                </a:solidFill>
                <a:latin typeface="Arial" charset="0"/>
              </a:defRPr>
            </a:lvl1pPr>
            <a:lvl2pPr marL="770959" indent="-296523" defTabSz="957110" eaLnBrk="0" hangingPunct="0">
              <a:defRPr b="1">
                <a:solidFill>
                  <a:schemeClr val="tx1"/>
                </a:solidFill>
                <a:latin typeface="Arial" charset="0"/>
              </a:defRPr>
            </a:lvl2pPr>
            <a:lvl3pPr marL="1186091" indent="-237218" defTabSz="957110" eaLnBrk="0" hangingPunct="0">
              <a:defRPr b="1">
                <a:solidFill>
                  <a:schemeClr val="tx1"/>
                </a:solidFill>
                <a:latin typeface="Arial" charset="0"/>
              </a:defRPr>
            </a:lvl3pPr>
            <a:lvl4pPr marL="1660528" indent="-237218" defTabSz="957110" eaLnBrk="0" hangingPunct="0">
              <a:defRPr b="1">
                <a:solidFill>
                  <a:schemeClr val="tx1"/>
                </a:solidFill>
                <a:latin typeface="Arial" charset="0"/>
              </a:defRPr>
            </a:lvl4pPr>
            <a:lvl5pPr marL="2134964" indent="-237218" defTabSz="957110" eaLnBrk="0" hangingPunct="0">
              <a:defRPr b="1">
                <a:solidFill>
                  <a:schemeClr val="tx1"/>
                </a:solidFill>
                <a:latin typeface="Arial" charset="0"/>
              </a:defRPr>
            </a:lvl5pPr>
            <a:lvl6pPr marL="2609400" indent="-237218" defTabSz="957110" eaLnBrk="0" fontAlgn="base" hangingPunct="0">
              <a:spcBef>
                <a:spcPct val="0"/>
              </a:spcBef>
              <a:spcAft>
                <a:spcPct val="0"/>
              </a:spcAft>
              <a:defRPr b="1">
                <a:solidFill>
                  <a:schemeClr val="tx1"/>
                </a:solidFill>
                <a:latin typeface="Arial" charset="0"/>
              </a:defRPr>
            </a:lvl6pPr>
            <a:lvl7pPr marL="3083837" indent="-237218" defTabSz="957110" eaLnBrk="0" fontAlgn="base" hangingPunct="0">
              <a:spcBef>
                <a:spcPct val="0"/>
              </a:spcBef>
              <a:spcAft>
                <a:spcPct val="0"/>
              </a:spcAft>
              <a:defRPr b="1">
                <a:solidFill>
                  <a:schemeClr val="tx1"/>
                </a:solidFill>
                <a:latin typeface="Arial" charset="0"/>
              </a:defRPr>
            </a:lvl7pPr>
            <a:lvl8pPr marL="3558273" indent="-237218" defTabSz="957110" eaLnBrk="0" fontAlgn="base" hangingPunct="0">
              <a:spcBef>
                <a:spcPct val="0"/>
              </a:spcBef>
              <a:spcAft>
                <a:spcPct val="0"/>
              </a:spcAft>
              <a:defRPr b="1">
                <a:solidFill>
                  <a:schemeClr val="tx1"/>
                </a:solidFill>
                <a:latin typeface="Arial" charset="0"/>
              </a:defRPr>
            </a:lvl8pPr>
            <a:lvl9pPr marL="4032710" indent="-237218" defTabSz="957110" eaLnBrk="0" fontAlgn="base" hangingPunct="0">
              <a:spcBef>
                <a:spcPct val="0"/>
              </a:spcBef>
              <a:spcAft>
                <a:spcPct val="0"/>
              </a:spcAft>
              <a:defRPr b="1">
                <a:solidFill>
                  <a:schemeClr val="tx1"/>
                </a:solidFill>
                <a:latin typeface="Arial" charset="0"/>
              </a:defRPr>
            </a:lvl9pPr>
          </a:lstStyle>
          <a:p>
            <a:pPr eaLnBrk="1" hangingPunct="1">
              <a:defRPr/>
            </a:pPr>
            <a:fld id="{54A3F175-E7F9-4BBA-9608-2A3056B81F1A}" type="slidenum">
              <a:rPr lang="en-US" b="0" smtClean="0"/>
              <a:pPr eaLnBrk="1" hangingPunct="1">
                <a:defRPr/>
              </a:pPr>
              <a:t>16</a:t>
            </a:fld>
            <a:endParaRPr lang="en-US" b="0" dirty="0"/>
          </a:p>
        </p:txBody>
      </p:sp>
      <p:sp>
        <p:nvSpPr>
          <p:cNvPr id="105475" name="Rectangle 4"/>
          <p:cNvSpPr>
            <a:spLocks noGrp="1" noRot="1" noChangeAspect="1" noChangeArrowheads="1" noTextEdit="1"/>
          </p:cNvSpPr>
          <p:nvPr>
            <p:ph type="sldImg"/>
          </p:nvPr>
        </p:nvSpPr>
        <p:spPr>
          <a:xfrm>
            <a:off x="958850" y="719138"/>
            <a:ext cx="5297488" cy="2979737"/>
          </a:xfrm>
          <a:ln/>
        </p:spPr>
      </p:sp>
      <p:sp>
        <p:nvSpPr>
          <p:cNvPr id="105476" name="Rectangle 5"/>
          <p:cNvSpPr>
            <a:spLocks noGrp="1" noChangeArrowheads="1"/>
          </p:cNvSpPr>
          <p:nvPr>
            <p:ph type="body" idx="1"/>
          </p:nvPr>
        </p:nvSpPr>
        <p:spPr>
          <a:noFill/>
        </p:spPr>
        <p:txBody>
          <a:bodyPr/>
          <a:lstStyle/>
          <a:p>
            <a:pPr marL="0" marR="0">
              <a:lnSpc>
                <a:spcPct val="107000"/>
              </a:lnSpc>
              <a:spcBef>
                <a:spcPts val="0"/>
              </a:spcBef>
              <a:spcAft>
                <a:spcPts val="0"/>
              </a:spcAft>
            </a:pPr>
            <a:r>
              <a:rPr lang="en-US" sz="1100" b="1" dirty="0">
                <a:effectLst/>
                <a:latin typeface="Arial" panose="020B0604020202020204" pitchFamily="34" charset="0"/>
                <a:ea typeface="Calibri" panose="020F0502020204030204" pitchFamily="34" charset="0"/>
                <a:cs typeface="Times New Roman" panose="02020603050405020304" pitchFamily="18" charset="0"/>
              </a:rPr>
              <a:t>Tell </a:t>
            </a:r>
            <a:r>
              <a:rPr lang="en-US" sz="1100" dirty="0">
                <a:effectLst/>
                <a:latin typeface="Arial" panose="020B0604020202020204" pitchFamily="34" charset="0"/>
                <a:ea typeface="Calibri" panose="020F0502020204030204" pitchFamily="34" charset="0"/>
                <a:cs typeface="Times New Roman" panose="02020603050405020304" pitchFamily="18" charset="0"/>
              </a:rPr>
              <a:t>participants to turn to their workbooks, page 8, where the RSP goals are listed.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100" b="1" dirty="0">
                <a:effectLst/>
                <a:latin typeface="Arial" panose="020B0604020202020204" pitchFamily="34" charset="0"/>
                <a:ea typeface="Calibri" panose="020F0502020204030204" pitchFamily="34" charset="0"/>
                <a:cs typeface="Times New Roman" panose="02020603050405020304" pitchFamily="18" charset="0"/>
              </a:rPr>
              <a:t>Explain.</a:t>
            </a:r>
            <a:r>
              <a:rPr lang="en-US" sz="1100" dirty="0">
                <a:effectLst/>
                <a:latin typeface="Arial" panose="020B0604020202020204" pitchFamily="34" charset="0"/>
                <a:ea typeface="Calibri" panose="020F0502020204030204" pitchFamily="34" charset="0"/>
                <a:cs typeface="Times New Roman" panose="02020603050405020304" pitchFamily="18" charset="0"/>
              </a:rPr>
              <a:t> While reviewing the RSP goals, the participants should be thinking about priorities.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100" b="1" dirty="0">
                <a:effectLst/>
                <a:latin typeface="Arial" panose="020B0604020202020204" pitchFamily="34" charset="0"/>
                <a:ea typeface="Calibri" panose="020F0502020204030204" pitchFamily="34" charset="0"/>
                <a:cs typeface="Times New Roman" panose="02020603050405020304" pitchFamily="18" charset="0"/>
              </a:rPr>
              <a:t>Ask </a:t>
            </a:r>
            <a:r>
              <a:rPr lang="en-US" sz="1100" dirty="0">
                <a:effectLst/>
                <a:latin typeface="Arial" panose="020B0604020202020204" pitchFamily="34" charset="0"/>
                <a:ea typeface="Calibri" panose="020F0502020204030204" pitchFamily="34" charset="0"/>
                <a:cs typeface="Times New Roman" panose="02020603050405020304" pitchFamily="18" charset="0"/>
              </a:rPr>
              <a:t>them to place a check mark in their notebooks next to the items that they feel are priorities:</a:t>
            </a: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a:p>
            <a:pPr marL="177914" indent="-177914">
              <a:buFont typeface="Arial" panose="020B0604020202020204" pitchFamily="34" charset="0"/>
              <a:buChar char="•"/>
            </a:pPr>
            <a:endParaRPr lang="en-US" sz="1100" dirty="0">
              <a:latin typeface="Arial" charset="0"/>
            </a:endParaRPr>
          </a:p>
          <a:p>
            <a:pPr marL="171450" indent="-171450">
              <a:buFont typeface="Arial" panose="020B0604020202020204" pitchFamily="34" charset="0"/>
              <a:buChar char="•"/>
            </a:pPr>
            <a:r>
              <a:rPr lang="en-US" sz="1100" dirty="0">
                <a:latin typeface="Arial" charset="0"/>
              </a:rPr>
              <a:t>Reassessment of training needs </a:t>
            </a:r>
          </a:p>
          <a:p>
            <a:pPr marL="177914" indent="-177914">
              <a:buFont typeface="Arial" panose="020B0604020202020204" pitchFamily="34" charset="0"/>
              <a:buChar char="•"/>
            </a:pPr>
            <a:r>
              <a:rPr lang="en-US" sz="1100" dirty="0">
                <a:latin typeface="Arial" charset="0"/>
              </a:rPr>
              <a:t>Continued stress management </a:t>
            </a:r>
          </a:p>
          <a:p>
            <a:pPr marL="177914" indent="-177914">
              <a:buFont typeface="Arial" panose="020B0604020202020204" pitchFamily="34" charset="0"/>
              <a:buChar char="•"/>
            </a:pPr>
            <a:r>
              <a:rPr lang="en-US" sz="1100" dirty="0">
                <a:latin typeface="Arial" charset="0"/>
              </a:rPr>
              <a:t>Analysis and use of program data </a:t>
            </a:r>
          </a:p>
          <a:p>
            <a:pPr marL="177914" indent="-177914">
              <a:buFont typeface="Arial" panose="020B0604020202020204" pitchFamily="34" charset="0"/>
              <a:buChar char="•"/>
            </a:pPr>
            <a:r>
              <a:rPr lang="en-US" sz="1100" dirty="0">
                <a:latin typeface="Arial" charset="0"/>
              </a:rPr>
              <a:t>Comprehensive quality assurance process </a:t>
            </a:r>
          </a:p>
          <a:p>
            <a:pPr marL="177914" indent="-177914">
              <a:buFont typeface="Arial" panose="020B0604020202020204" pitchFamily="34" charset="0"/>
              <a:buChar char="•"/>
            </a:pPr>
            <a:r>
              <a:rPr lang="en-US" sz="1100" dirty="0">
                <a:latin typeface="Arial" charset="0"/>
              </a:rPr>
              <a:t>Program legacy for individuals, community, and staff </a:t>
            </a:r>
          </a:p>
          <a:p>
            <a:pPr marL="177914" indent="-177914">
              <a:buFont typeface="Arial" panose="020B0604020202020204" pitchFamily="34" charset="0"/>
              <a:buChar char="•"/>
            </a:pPr>
            <a:endParaRPr lang="en-US" sz="1100" dirty="0">
              <a:latin typeface="Arial" charset="0"/>
            </a:endParaRPr>
          </a:p>
          <a:p>
            <a:pPr marL="0" marR="0">
              <a:lnSpc>
                <a:spcPct val="107000"/>
              </a:lnSpc>
              <a:spcBef>
                <a:spcPts val="0"/>
              </a:spcBef>
              <a:spcAft>
                <a:spcPts val="0"/>
              </a:spcAft>
            </a:pPr>
            <a:r>
              <a:rPr lang="en-US" sz="1800" b="1" dirty="0">
                <a:effectLst/>
                <a:latin typeface="Arial" panose="020B0604020202020204" pitchFamily="34" charset="0"/>
                <a:ea typeface="Calibri" panose="020F0502020204030204" pitchFamily="34" charset="0"/>
                <a:cs typeface="Times New Roman" panose="02020603050405020304" pitchFamily="18" charset="0"/>
              </a:rPr>
              <a:t>Suggested Activity:</a:t>
            </a:r>
            <a:r>
              <a:rPr lang="en-US" sz="1800" dirty="0">
                <a:effectLst/>
                <a:latin typeface="Arial" panose="020B0604020202020204" pitchFamily="34" charset="0"/>
                <a:ea typeface="Calibri" panose="020F0502020204030204" pitchFamily="34" charset="0"/>
                <a:cs typeface="Times New Roman" panose="02020603050405020304" pitchFamily="18" charset="0"/>
              </a:rPr>
              <a:t> Write the goals onto one or two flipchart pads. Divide the class into groups and assign the groups to specific flipchart pads listed with the goals. Ask the groups to briefly discuss the goals and list possible examples of how this might be achieved in their RSP.</a:t>
            </a:r>
            <a:endParaRPr lang="en-US" sz="1100" dirty="0">
              <a:latin typeface="Arial" charset="0"/>
            </a:endParaRPr>
          </a:p>
          <a:p>
            <a:pPr marL="177914" indent="-177914">
              <a:buFont typeface="Arial" panose="020B0604020202020204" pitchFamily="34" charset="0"/>
              <a:buChar char="•"/>
            </a:pPr>
            <a:endParaRPr lang="en-US" sz="1100" dirty="0">
              <a:latin typeface="Arial" charset="0"/>
            </a:endParaRPr>
          </a:p>
          <a:p>
            <a:pPr marL="0" indent="0">
              <a:buFont typeface="Arial" panose="020B0604020202020204" pitchFamily="34" charset="0"/>
              <a:buNone/>
            </a:pPr>
            <a:r>
              <a:rPr lang="en-US" sz="1100" b="1" dirty="0">
                <a:latin typeface="Arial" charset="0"/>
              </a:rPr>
              <a:t>Once all goals have been reviewed:</a:t>
            </a:r>
          </a:p>
          <a:p>
            <a:r>
              <a:rPr lang="en-US" sz="1100" b="1" dirty="0">
                <a:latin typeface="Arial" charset="0"/>
              </a:rPr>
              <a:t>Ask </a:t>
            </a:r>
            <a:r>
              <a:rPr lang="en-US" sz="1100" dirty="0">
                <a:latin typeface="Arial" charset="0"/>
              </a:rPr>
              <a:t>participants to come up to the flipchart pads and place a mark (using a sticker or a marker) next to the ones they feel are priorities. </a:t>
            </a:r>
          </a:p>
          <a:p>
            <a:r>
              <a:rPr lang="en-US" sz="1100" b="1" dirty="0">
                <a:latin typeface="Arial" charset="0"/>
              </a:rPr>
              <a:t>Discuss </a:t>
            </a:r>
            <a:r>
              <a:rPr lang="en-US" sz="1100" dirty="0">
                <a:latin typeface="Arial" charset="0"/>
              </a:rPr>
              <a:t>the results as a group, focusing on each of the items that received the most marks: </a:t>
            </a:r>
          </a:p>
          <a:p>
            <a:pPr marL="177914" indent="-177914">
              <a:buFont typeface="Arial" panose="020B0604020202020204" pitchFamily="34" charset="0"/>
              <a:buChar char="•"/>
            </a:pPr>
            <a:r>
              <a:rPr lang="en-US" sz="1100" dirty="0">
                <a:latin typeface="Arial" charset="0"/>
              </a:rPr>
              <a:t>Why is this item a priority? </a:t>
            </a:r>
          </a:p>
          <a:p>
            <a:pPr marL="177914" indent="-177914">
              <a:buFont typeface="Arial" panose="020B0604020202020204" pitchFamily="34" charset="0"/>
              <a:buChar char="•"/>
            </a:pPr>
            <a:r>
              <a:rPr lang="en-US" sz="1100" dirty="0">
                <a:latin typeface="Arial" charset="0"/>
              </a:rPr>
              <a:t>What are some things you can or should do in this area? </a:t>
            </a:r>
          </a:p>
          <a:p>
            <a:endParaRPr lang="en-US" sz="1100" dirty="0">
              <a:latin typeface="Arial" charset="0"/>
            </a:endParaRPr>
          </a:p>
          <a:p>
            <a:r>
              <a:rPr lang="en-US" sz="1100" b="1" dirty="0">
                <a:latin typeface="Arial" charset="0"/>
              </a:rPr>
              <a:t>Summarize </a:t>
            </a:r>
            <a:r>
              <a:rPr lang="en-US" sz="1100" dirty="0">
                <a:latin typeface="Arial" charset="0"/>
              </a:rPr>
              <a:t>the discussion of priorities for the RSP and segue to a discussion of the program management issues related to transition to RSP.	</a:t>
            </a:r>
          </a:p>
          <a:p>
            <a:pPr marL="177914" indent="-177914">
              <a:buFont typeface="Arial" panose="020B0604020202020204" pitchFamily="34" charset="0"/>
              <a:buChar char="•"/>
            </a:pPr>
            <a:endParaRPr lang="en-US" sz="1100" dirty="0">
              <a:latin typeface="Arial" charset="0"/>
            </a:endParaRPr>
          </a:p>
          <a:p>
            <a:r>
              <a:rPr lang="en-US" sz="1100" dirty="0">
                <a:latin typeface="Arial" charset="0"/>
              </a:rPr>
              <a:t>	</a:t>
            </a:r>
          </a:p>
          <a:p>
            <a:pPr eaLnBrk="1" hangingPunct="1"/>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p:txBody>
          <a:bodyPr/>
          <a:lstStyle>
            <a:lvl1pPr defTabSz="957110" eaLnBrk="0" hangingPunct="0">
              <a:defRPr b="1">
                <a:solidFill>
                  <a:schemeClr val="tx1"/>
                </a:solidFill>
                <a:latin typeface="Arial" charset="0"/>
              </a:defRPr>
            </a:lvl1pPr>
            <a:lvl2pPr marL="770959" indent="-296523" defTabSz="957110" eaLnBrk="0" hangingPunct="0">
              <a:defRPr b="1">
                <a:solidFill>
                  <a:schemeClr val="tx1"/>
                </a:solidFill>
                <a:latin typeface="Arial" charset="0"/>
              </a:defRPr>
            </a:lvl2pPr>
            <a:lvl3pPr marL="1186091" indent="-237218" defTabSz="957110" eaLnBrk="0" hangingPunct="0">
              <a:defRPr b="1">
                <a:solidFill>
                  <a:schemeClr val="tx1"/>
                </a:solidFill>
                <a:latin typeface="Arial" charset="0"/>
              </a:defRPr>
            </a:lvl3pPr>
            <a:lvl4pPr marL="1660528" indent="-237218" defTabSz="957110" eaLnBrk="0" hangingPunct="0">
              <a:defRPr b="1">
                <a:solidFill>
                  <a:schemeClr val="tx1"/>
                </a:solidFill>
                <a:latin typeface="Arial" charset="0"/>
              </a:defRPr>
            </a:lvl4pPr>
            <a:lvl5pPr marL="2134964" indent="-237218" defTabSz="957110" eaLnBrk="0" hangingPunct="0">
              <a:defRPr b="1">
                <a:solidFill>
                  <a:schemeClr val="tx1"/>
                </a:solidFill>
                <a:latin typeface="Arial" charset="0"/>
              </a:defRPr>
            </a:lvl5pPr>
            <a:lvl6pPr marL="2609400" indent="-237218" defTabSz="957110" eaLnBrk="0" fontAlgn="base" hangingPunct="0">
              <a:spcBef>
                <a:spcPct val="0"/>
              </a:spcBef>
              <a:spcAft>
                <a:spcPct val="0"/>
              </a:spcAft>
              <a:defRPr b="1">
                <a:solidFill>
                  <a:schemeClr val="tx1"/>
                </a:solidFill>
                <a:latin typeface="Arial" charset="0"/>
              </a:defRPr>
            </a:lvl6pPr>
            <a:lvl7pPr marL="3083837" indent="-237218" defTabSz="957110" eaLnBrk="0" fontAlgn="base" hangingPunct="0">
              <a:spcBef>
                <a:spcPct val="0"/>
              </a:spcBef>
              <a:spcAft>
                <a:spcPct val="0"/>
              </a:spcAft>
              <a:defRPr b="1">
                <a:solidFill>
                  <a:schemeClr val="tx1"/>
                </a:solidFill>
                <a:latin typeface="Arial" charset="0"/>
              </a:defRPr>
            </a:lvl7pPr>
            <a:lvl8pPr marL="3558273" indent="-237218" defTabSz="957110" eaLnBrk="0" fontAlgn="base" hangingPunct="0">
              <a:spcBef>
                <a:spcPct val="0"/>
              </a:spcBef>
              <a:spcAft>
                <a:spcPct val="0"/>
              </a:spcAft>
              <a:defRPr b="1">
                <a:solidFill>
                  <a:schemeClr val="tx1"/>
                </a:solidFill>
                <a:latin typeface="Arial" charset="0"/>
              </a:defRPr>
            </a:lvl8pPr>
            <a:lvl9pPr marL="4032710" indent="-237218" defTabSz="957110" eaLnBrk="0" fontAlgn="base" hangingPunct="0">
              <a:spcBef>
                <a:spcPct val="0"/>
              </a:spcBef>
              <a:spcAft>
                <a:spcPct val="0"/>
              </a:spcAft>
              <a:defRPr b="1">
                <a:solidFill>
                  <a:schemeClr val="tx1"/>
                </a:solidFill>
                <a:latin typeface="Arial" charset="0"/>
              </a:defRPr>
            </a:lvl9pPr>
          </a:lstStyle>
          <a:p>
            <a:pPr eaLnBrk="1" hangingPunct="1">
              <a:defRPr/>
            </a:pPr>
            <a:fld id="{0FA36343-D9B3-4DF2-8C59-3156AAFA4B18}" type="slidenum">
              <a:rPr lang="en-US" b="0" smtClean="0"/>
              <a:pPr eaLnBrk="1" hangingPunct="1">
                <a:defRPr/>
              </a:pPr>
              <a:t>17</a:t>
            </a:fld>
            <a:endParaRPr lang="en-US" b="0" dirty="0"/>
          </a:p>
        </p:txBody>
      </p:sp>
      <p:sp>
        <p:nvSpPr>
          <p:cNvPr id="106499" name="Rectangle 4"/>
          <p:cNvSpPr>
            <a:spLocks noGrp="1" noRot="1" noChangeAspect="1" noChangeArrowheads="1" noTextEdit="1"/>
          </p:cNvSpPr>
          <p:nvPr>
            <p:ph type="sldImg"/>
          </p:nvPr>
        </p:nvSpPr>
        <p:spPr>
          <a:xfrm>
            <a:off x="958850" y="719138"/>
            <a:ext cx="5297488" cy="2979737"/>
          </a:xfrm>
          <a:ln/>
        </p:spPr>
      </p:sp>
      <p:sp>
        <p:nvSpPr>
          <p:cNvPr id="106500" name="Rectangle 5"/>
          <p:cNvSpPr>
            <a:spLocks noGrp="1" noChangeArrowheads="1"/>
          </p:cNvSpPr>
          <p:nvPr>
            <p:ph type="body" idx="1"/>
          </p:nvPr>
        </p:nvSpPr>
        <p:spPr>
          <a:noFill/>
        </p:spPr>
        <p:txBody>
          <a:bodyPr/>
          <a:lstStyle/>
          <a:p>
            <a:pPr lvl="1" eaLnBrk="1" hangingPunct="1"/>
            <a:endParaRPr lang="en-US" dirty="0"/>
          </a:p>
          <a:p>
            <a:r>
              <a:rPr lang="en-US" sz="1100" b="1" dirty="0">
                <a:latin typeface="Arial" charset="0"/>
              </a:rPr>
              <a:t>Explain </a:t>
            </a:r>
            <a:r>
              <a:rPr lang="en-US" sz="1100" dirty="0">
                <a:latin typeface="Arial" charset="0"/>
              </a:rPr>
              <a:t>how the RSP administrative structure is </a:t>
            </a:r>
            <a:r>
              <a:rPr lang="en-US" sz="1100" i="1" u="none" dirty="0">
                <a:latin typeface="Arial" charset="0"/>
              </a:rPr>
              <a:t>different</a:t>
            </a:r>
            <a:r>
              <a:rPr lang="en-US" sz="1100" dirty="0">
                <a:latin typeface="Arial" charset="0"/>
              </a:rPr>
              <a:t> from the ISP structure. </a:t>
            </a:r>
          </a:p>
          <a:p>
            <a:pPr marL="177914" indent="-177914">
              <a:buFont typeface="Arial" panose="020B0604020202020204" pitchFamily="34" charset="0"/>
              <a:buChar char="•"/>
            </a:pPr>
            <a:r>
              <a:rPr lang="en-US" sz="1100" dirty="0">
                <a:latin typeface="Arial" charset="0"/>
              </a:rPr>
              <a:t>The State Mental Health Authority (SMHA) applies directly to the Federal Emergency Management Agency (FEMA) for RSP funding. </a:t>
            </a:r>
          </a:p>
          <a:p>
            <a:pPr marL="177914" indent="-177914">
              <a:buFont typeface="Arial" panose="020B0604020202020204" pitchFamily="34" charset="0"/>
              <a:buChar char="•"/>
            </a:pPr>
            <a:r>
              <a:rPr lang="en-US" sz="1100" dirty="0">
                <a:latin typeface="Arial" charset="0"/>
              </a:rPr>
              <a:t>Typically, funding flows from FEMA to SAMHSA to the SMHA. </a:t>
            </a:r>
          </a:p>
          <a:p>
            <a:pPr marL="177914" indent="-177914">
              <a:buFont typeface="Arial" panose="020B0604020202020204" pitchFamily="34" charset="0"/>
              <a:buChar char="•"/>
            </a:pPr>
            <a:r>
              <a:rPr lang="en-US" sz="1100" dirty="0">
                <a:latin typeface="Arial" charset="0"/>
              </a:rPr>
              <a:t>CCP administrators must be aware of this difference in funding flow to avoid state fiscal mechanism issues. </a:t>
            </a:r>
          </a:p>
          <a:p>
            <a:pPr marL="177914" indent="-177914">
              <a:buFont typeface="Arial" panose="020B0604020202020204" pitchFamily="34" charset="0"/>
              <a:buChar char="•"/>
            </a:pPr>
            <a:r>
              <a:rPr lang="en-US" sz="1100" dirty="0">
                <a:latin typeface="Arial" charset="0"/>
              </a:rPr>
              <a:t>Local community mental health and substance use disorder treatment providers are the provider organizations often contracted to conduct CCP services. </a:t>
            </a:r>
          </a:p>
          <a:p>
            <a:pPr marL="177914" indent="-177914">
              <a:buFont typeface="Arial" panose="020B0604020202020204" pitchFamily="34" charset="0"/>
              <a:buChar char="•"/>
            </a:pPr>
            <a:r>
              <a:rPr lang="en-US" sz="1100" dirty="0">
                <a:latin typeface="Arial" charset="0"/>
              </a:rPr>
              <a:t>Partnerships with all stakeholders are crucial during the response and recovery efforts. </a:t>
            </a:r>
          </a:p>
          <a:p>
            <a:pPr marL="0" indent="0">
              <a:buFont typeface="Arial" panose="020B0604020202020204" pitchFamily="34" charset="0"/>
              <a:buNone/>
            </a:pPr>
            <a:endParaRPr lang="en-US" sz="1100" dirty="0">
              <a:latin typeface="Arial"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b="1" dirty="0">
                <a:latin typeface="Arial" charset="0"/>
              </a:rPr>
              <a:t>Note: </a:t>
            </a:r>
            <a:r>
              <a:rPr lang="en-US" sz="1800" dirty="0">
                <a:effectLst/>
                <a:latin typeface="Segoe UI" panose="020B0502040204020203" pitchFamily="34" charset="0"/>
              </a:rPr>
              <a:t>The Governor’s Authorized Representative’s (GAR) involvement is different based on where you are in the country. Note that this might look different in the participants’ state. While the GAR signs the application, they may have no involvement in the CCP program.</a:t>
            </a:r>
            <a:endParaRPr lang="en-US" sz="1800" dirty="0">
              <a:effectLst/>
              <a:latin typeface="Arial" panose="020B0604020202020204" pitchFamily="34" charset="0"/>
            </a:endParaRPr>
          </a:p>
          <a:p>
            <a:endParaRPr lang="en-US" sz="1100" dirty="0">
              <a:latin typeface="Arial" charset="0"/>
            </a:endParaRPr>
          </a:p>
          <a:p>
            <a:pPr lvl="1" eaLnBrk="1" hangingPunct="1"/>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p:txBody>
          <a:bodyPr/>
          <a:lstStyle>
            <a:lvl1pPr defTabSz="957110" eaLnBrk="0" hangingPunct="0">
              <a:defRPr b="1">
                <a:solidFill>
                  <a:schemeClr val="tx1"/>
                </a:solidFill>
                <a:latin typeface="Arial" charset="0"/>
              </a:defRPr>
            </a:lvl1pPr>
            <a:lvl2pPr marL="770959" indent="-296523" defTabSz="957110" eaLnBrk="0" hangingPunct="0">
              <a:defRPr b="1">
                <a:solidFill>
                  <a:schemeClr val="tx1"/>
                </a:solidFill>
                <a:latin typeface="Arial" charset="0"/>
              </a:defRPr>
            </a:lvl2pPr>
            <a:lvl3pPr marL="1186091" indent="-237218" defTabSz="957110" eaLnBrk="0" hangingPunct="0">
              <a:defRPr b="1">
                <a:solidFill>
                  <a:schemeClr val="tx1"/>
                </a:solidFill>
                <a:latin typeface="Arial" charset="0"/>
              </a:defRPr>
            </a:lvl3pPr>
            <a:lvl4pPr marL="1660528" indent="-237218" defTabSz="957110" eaLnBrk="0" hangingPunct="0">
              <a:defRPr b="1">
                <a:solidFill>
                  <a:schemeClr val="tx1"/>
                </a:solidFill>
                <a:latin typeface="Arial" charset="0"/>
              </a:defRPr>
            </a:lvl4pPr>
            <a:lvl5pPr marL="2134964" indent="-237218" defTabSz="957110" eaLnBrk="0" hangingPunct="0">
              <a:defRPr b="1">
                <a:solidFill>
                  <a:schemeClr val="tx1"/>
                </a:solidFill>
                <a:latin typeface="Arial" charset="0"/>
              </a:defRPr>
            </a:lvl5pPr>
            <a:lvl6pPr marL="2609400" indent="-237218" defTabSz="957110" eaLnBrk="0" fontAlgn="base" hangingPunct="0">
              <a:spcBef>
                <a:spcPct val="0"/>
              </a:spcBef>
              <a:spcAft>
                <a:spcPct val="0"/>
              </a:spcAft>
              <a:defRPr b="1">
                <a:solidFill>
                  <a:schemeClr val="tx1"/>
                </a:solidFill>
                <a:latin typeface="Arial" charset="0"/>
              </a:defRPr>
            </a:lvl6pPr>
            <a:lvl7pPr marL="3083837" indent="-237218" defTabSz="957110" eaLnBrk="0" fontAlgn="base" hangingPunct="0">
              <a:spcBef>
                <a:spcPct val="0"/>
              </a:spcBef>
              <a:spcAft>
                <a:spcPct val="0"/>
              </a:spcAft>
              <a:defRPr b="1">
                <a:solidFill>
                  <a:schemeClr val="tx1"/>
                </a:solidFill>
                <a:latin typeface="Arial" charset="0"/>
              </a:defRPr>
            </a:lvl7pPr>
            <a:lvl8pPr marL="3558273" indent="-237218" defTabSz="957110" eaLnBrk="0" fontAlgn="base" hangingPunct="0">
              <a:spcBef>
                <a:spcPct val="0"/>
              </a:spcBef>
              <a:spcAft>
                <a:spcPct val="0"/>
              </a:spcAft>
              <a:defRPr b="1">
                <a:solidFill>
                  <a:schemeClr val="tx1"/>
                </a:solidFill>
                <a:latin typeface="Arial" charset="0"/>
              </a:defRPr>
            </a:lvl8pPr>
            <a:lvl9pPr marL="4032710" indent="-237218" defTabSz="957110" eaLnBrk="0" fontAlgn="base" hangingPunct="0">
              <a:spcBef>
                <a:spcPct val="0"/>
              </a:spcBef>
              <a:spcAft>
                <a:spcPct val="0"/>
              </a:spcAft>
              <a:defRPr b="1">
                <a:solidFill>
                  <a:schemeClr val="tx1"/>
                </a:solidFill>
                <a:latin typeface="Arial" charset="0"/>
              </a:defRPr>
            </a:lvl9pPr>
          </a:lstStyle>
          <a:p>
            <a:pPr eaLnBrk="1" hangingPunct="1">
              <a:defRPr/>
            </a:pPr>
            <a:fld id="{FEF4064B-F8A8-4062-BBEE-C20851BD34A2}" type="slidenum">
              <a:rPr lang="en-US" b="0" smtClean="0"/>
              <a:pPr eaLnBrk="1" hangingPunct="1">
                <a:defRPr/>
              </a:pPr>
              <a:t>18</a:t>
            </a:fld>
            <a:endParaRPr lang="en-US" b="0" dirty="0"/>
          </a:p>
        </p:txBody>
      </p:sp>
      <p:sp>
        <p:nvSpPr>
          <p:cNvPr id="107523" name="Rectangle 6"/>
          <p:cNvSpPr>
            <a:spLocks noGrp="1" noRot="1" noChangeAspect="1" noChangeArrowheads="1" noTextEdit="1"/>
          </p:cNvSpPr>
          <p:nvPr>
            <p:ph type="sldImg"/>
          </p:nvPr>
        </p:nvSpPr>
        <p:spPr>
          <a:xfrm>
            <a:off x="958850" y="719138"/>
            <a:ext cx="5297488" cy="2979737"/>
          </a:xfrm>
          <a:ln/>
        </p:spPr>
      </p:sp>
      <p:sp>
        <p:nvSpPr>
          <p:cNvPr id="107524" name="Rectangle 7"/>
          <p:cNvSpPr>
            <a:spLocks noGrp="1" noChangeArrowheads="1"/>
          </p:cNvSpPr>
          <p:nvPr>
            <p:ph type="body" idx="1"/>
          </p:nvPr>
        </p:nvSpPr>
        <p:spPr>
          <a:xfrm>
            <a:off x="492211" y="3929702"/>
            <a:ext cx="6559484" cy="4762877"/>
          </a:xfrm>
          <a:noFill/>
        </p:spPr>
        <p:txBody>
          <a:bodyPr/>
          <a:lstStyle/>
          <a:p>
            <a:r>
              <a:rPr lang="en-US" sz="1100" b="1" dirty="0">
                <a:latin typeface="Arial" charset="0"/>
              </a:rPr>
              <a:t>Explain </a:t>
            </a:r>
            <a:r>
              <a:rPr lang="en-US" sz="1100" dirty="0">
                <a:latin typeface="Arial" charset="0"/>
              </a:rPr>
              <a:t>that during transition from ISP to RSP, program management should review existing strategies and plans for both provision of services and internal program management. </a:t>
            </a:r>
          </a:p>
          <a:p>
            <a:endParaRPr lang="en-US" sz="1100" dirty="0">
              <a:latin typeface="Arial" charset="0"/>
            </a:endParaRPr>
          </a:p>
          <a:p>
            <a:r>
              <a:rPr lang="en-US" sz="1100" dirty="0">
                <a:latin typeface="Arial" charset="0"/>
              </a:rPr>
              <a:t>Suggested talking points: </a:t>
            </a:r>
          </a:p>
          <a:p>
            <a:pPr marL="171450" indent="-171450">
              <a:buFont typeface="Arial" panose="020B0604020202020204" pitchFamily="34" charset="0"/>
              <a:buChar char="•"/>
            </a:pPr>
            <a:r>
              <a:rPr lang="en-US" sz="1100" dirty="0">
                <a:latin typeface="Arial" charset="0"/>
              </a:rPr>
              <a:t>Needs assessment and outreach strategy are the foundation of the CCP. Together they make up a continuous process necessary to ensure the relevance of the </a:t>
            </a:r>
            <a:r>
              <a:rPr lang="en-US" sz="1100" kern="1200" dirty="0">
                <a:solidFill>
                  <a:schemeClr val="tx1"/>
                </a:solidFill>
                <a:latin typeface="Arial" charset="0"/>
                <a:ea typeface="+mn-ea"/>
                <a:cs typeface="+mn-cs"/>
              </a:rPr>
              <a:t>program for the duration of the effort. </a:t>
            </a:r>
          </a:p>
          <a:p>
            <a:pPr marL="171450" indent="-171450">
              <a:buFont typeface="Arial" panose="020B0604020202020204" pitchFamily="34" charset="0"/>
              <a:buChar char="•"/>
            </a:pPr>
            <a:r>
              <a:rPr lang="en-US" sz="1100" kern="1200" dirty="0">
                <a:solidFill>
                  <a:schemeClr val="tx1"/>
                </a:solidFill>
                <a:latin typeface="Arial" charset="0"/>
                <a:ea typeface="+mn-ea"/>
                <a:cs typeface="+mn-cs"/>
              </a:rPr>
              <a:t>Staffing plans consider the CCP staff roles and the number of individuals to be hired in each position. The type of CCP staff positions and individuals hired is informed by the needs assessment and existing state and provider structures. </a:t>
            </a:r>
          </a:p>
          <a:p>
            <a:pPr marL="171450" indent="-171450">
              <a:buFont typeface="Arial" panose="020B0604020202020204" pitchFamily="34" charset="0"/>
              <a:buChar char="•"/>
            </a:pPr>
            <a:r>
              <a:rPr lang="en-US" sz="1100" kern="1200" dirty="0">
                <a:solidFill>
                  <a:schemeClr val="tx1"/>
                </a:solidFill>
                <a:latin typeface="Arial" charset="0"/>
                <a:ea typeface="+mn-ea"/>
                <a:cs typeface="+mn-cs"/>
              </a:rPr>
              <a:t>Training is essential to the quality of service provided and program success. Skilled staff must be trained on expectations and limitations of services, and they must understand and adhere to the CCP model. </a:t>
            </a:r>
          </a:p>
          <a:p>
            <a:pPr marL="171450" indent="-171450">
              <a:buFont typeface="Arial" panose="020B0604020202020204" pitchFamily="34" charset="0"/>
              <a:buChar char="•"/>
            </a:pPr>
            <a:r>
              <a:rPr lang="en-US" sz="1100" kern="1200" dirty="0">
                <a:solidFill>
                  <a:schemeClr val="tx1"/>
                </a:solidFill>
                <a:latin typeface="Arial" charset="0"/>
                <a:ea typeface="+mn-ea"/>
                <a:cs typeface="+mn-cs"/>
              </a:rPr>
              <a:t>Supervision and team meetings are critical elements of program management in the CCP. In the beginning of the program, teams meet twice daily. Later in the program, teams meet weekly. Consider what is appropriate for the RSP.</a:t>
            </a:r>
          </a:p>
          <a:p>
            <a:pPr marL="171450" indent="-171450">
              <a:buFont typeface="Arial" panose="020B0604020202020204" pitchFamily="34" charset="0"/>
              <a:buChar char="•"/>
            </a:pPr>
            <a:r>
              <a:rPr lang="en-US" sz="1100" kern="1200" dirty="0">
                <a:solidFill>
                  <a:schemeClr val="tx1"/>
                </a:solidFill>
                <a:latin typeface="Arial" charset="0"/>
                <a:ea typeface="+mn-ea"/>
                <a:cs typeface="+mn-cs"/>
              </a:rPr>
              <a:t>Crisis counseling services will change in relation to the program’s ongoing needs assessment and the phase of the disaster.</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p:txBody>
          <a:bodyPr/>
          <a:lstStyle>
            <a:lvl1pPr defTabSz="957110" eaLnBrk="0" hangingPunct="0">
              <a:defRPr b="1">
                <a:solidFill>
                  <a:schemeClr val="tx1"/>
                </a:solidFill>
                <a:latin typeface="Arial" charset="0"/>
              </a:defRPr>
            </a:lvl1pPr>
            <a:lvl2pPr marL="770959" indent="-296523" defTabSz="957110" eaLnBrk="0" hangingPunct="0">
              <a:defRPr b="1">
                <a:solidFill>
                  <a:schemeClr val="tx1"/>
                </a:solidFill>
                <a:latin typeface="Arial" charset="0"/>
              </a:defRPr>
            </a:lvl2pPr>
            <a:lvl3pPr marL="1186091" indent="-237218" defTabSz="957110" eaLnBrk="0" hangingPunct="0">
              <a:defRPr b="1">
                <a:solidFill>
                  <a:schemeClr val="tx1"/>
                </a:solidFill>
                <a:latin typeface="Arial" charset="0"/>
              </a:defRPr>
            </a:lvl3pPr>
            <a:lvl4pPr marL="1660528" indent="-237218" defTabSz="957110" eaLnBrk="0" hangingPunct="0">
              <a:defRPr b="1">
                <a:solidFill>
                  <a:schemeClr val="tx1"/>
                </a:solidFill>
                <a:latin typeface="Arial" charset="0"/>
              </a:defRPr>
            </a:lvl4pPr>
            <a:lvl5pPr marL="2134964" indent="-237218" defTabSz="957110" eaLnBrk="0" hangingPunct="0">
              <a:defRPr b="1">
                <a:solidFill>
                  <a:schemeClr val="tx1"/>
                </a:solidFill>
                <a:latin typeface="Arial" charset="0"/>
              </a:defRPr>
            </a:lvl5pPr>
            <a:lvl6pPr marL="2609400" indent="-237218" defTabSz="957110" eaLnBrk="0" fontAlgn="base" hangingPunct="0">
              <a:spcBef>
                <a:spcPct val="0"/>
              </a:spcBef>
              <a:spcAft>
                <a:spcPct val="0"/>
              </a:spcAft>
              <a:defRPr b="1">
                <a:solidFill>
                  <a:schemeClr val="tx1"/>
                </a:solidFill>
                <a:latin typeface="Arial" charset="0"/>
              </a:defRPr>
            </a:lvl6pPr>
            <a:lvl7pPr marL="3083837" indent="-237218" defTabSz="957110" eaLnBrk="0" fontAlgn="base" hangingPunct="0">
              <a:spcBef>
                <a:spcPct val="0"/>
              </a:spcBef>
              <a:spcAft>
                <a:spcPct val="0"/>
              </a:spcAft>
              <a:defRPr b="1">
                <a:solidFill>
                  <a:schemeClr val="tx1"/>
                </a:solidFill>
                <a:latin typeface="Arial" charset="0"/>
              </a:defRPr>
            </a:lvl7pPr>
            <a:lvl8pPr marL="3558273" indent="-237218" defTabSz="957110" eaLnBrk="0" fontAlgn="base" hangingPunct="0">
              <a:spcBef>
                <a:spcPct val="0"/>
              </a:spcBef>
              <a:spcAft>
                <a:spcPct val="0"/>
              </a:spcAft>
              <a:defRPr b="1">
                <a:solidFill>
                  <a:schemeClr val="tx1"/>
                </a:solidFill>
                <a:latin typeface="Arial" charset="0"/>
              </a:defRPr>
            </a:lvl8pPr>
            <a:lvl9pPr marL="4032710" indent="-237218" defTabSz="957110" eaLnBrk="0" fontAlgn="base" hangingPunct="0">
              <a:spcBef>
                <a:spcPct val="0"/>
              </a:spcBef>
              <a:spcAft>
                <a:spcPct val="0"/>
              </a:spcAft>
              <a:defRPr b="1">
                <a:solidFill>
                  <a:schemeClr val="tx1"/>
                </a:solidFill>
                <a:latin typeface="Arial" charset="0"/>
              </a:defRPr>
            </a:lvl9pPr>
          </a:lstStyle>
          <a:p>
            <a:pPr eaLnBrk="1" hangingPunct="1">
              <a:defRPr/>
            </a:pPr>
            <a:fld id="{697BB375-2A1E-420E-95EA-F4EAA239861B}" type="slidenum">
              <a:rPr lang="en-US" b="0" smtClean="0"/>
              <a:pPr eaLnBrk="1" hangingPunct="1">
                <a:defRPr/>
              </a:pPr>
              <a:t>19</a:t>
            </a:fld>
            <a:endParaRPr lang="en-US" b="0" dirty="0"/>
          </a:p>
        </p:txBody>
      </p:sp>
      <p:sp>
        <p:nvSpPr>
          <p:cNvPr id="108547" name="Rectangle 6"/>
          <p:cNvSpPr>
            <a:spLocks noGrp="1" noRot="1" noChangeAspect="1" noChangeArrowheads="1" noTextEdit="1"/>
          </p:cNvSpPr>
          <p:nvPr>
            <p:ph type="sldImg"/>
          </p:nvPr>
        </p:nvSpPr>
        <p:spPr>
          <a:xfrm>
            <a:off x="958850" y="719138"/>
            <a:ext cx="5297488" cy="2979737"/>
          </a:xfrm>
          <a:ln/>
        </p:spPr>
      </p:sp>
      <p:sp>
        <p:nvSpPr>
          <p:cNvPr id="108548" name="Rectangle 7"/>
          <p:cNvSpPr>
            <a:spLocks noGrp="1" noChangeArrowheads="1"/>
          </p:cNvSpPr>
          <p:nvPr>
            <p:ph type="body" idx="1"/>
          </p:nvPr>
        </p:nvSpPr>
        <p:spPr>
          <a:noFill/>
        </p:spPr>
        <p:txBody>
          <a:bodyPr/>
          <a:lstStyle/>
          <a:p>
            <a:pPr defTabSz="948873" fontAlgn="base">
              <a:spcBef>
                <a:spcPct val="30000"/>
              </a:spcBef>
              <a:spcAft>
                <a:spcPct val="0"/>
              </a:spcAft>
              <a:tabLst>
                <a:tab pos="237218" algn="l"/>
                <a:tab pos="474436" algn="l"/>
                <a:tab pos="711655" algn="l"/>
                <a:tab pos="948873" algn="l"/>
              </a:tabLst>
              <a:defRPr/>
            </a:pPr>
            <a:r>
              <a:rPr lang="en-US" sz="1100" b="1" dirty="0">
                <a:latin typeface="Arial" charset="0"/>
              </a:rPr>
              <a:t>Discuss </a:t>
            </a:r>
            <a:r>
              <a:rPr lang="en-US" sz="1100" dirty="0">
                <a:latin typeface="Arial" charset="0"/>
              </a:rPr>
              <a:t>the administrative systems that should be assessed during the transition to ensure services and interventions are being provided efficiently. 	</a:t>
            </a:r>
          </a:p>
          <a:p>
            <a:pPr eaLnBrk="1" hangingPunct="1"/>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effectLst/>
                <a:latin typeface="Calibri" panose="020F0502020204030204" pitchFamily="34" charset="0"/>
                <a:ea typeface="Calibri" panose="020F0502020204030204" pitchFamily="34" charset="0"/>
                <a:cs typeface="Calibri" panose="020F0502020204030204" pitchFamily="34" charset="0"/>
              </a:rPr>
              <a:t>Ask</a:t>
            </a:r>
            <a:r>
              <a:rPr lang="en-US" sz="1800" kern="1200" dirty="0">
                <a:effectLst/>
                <a:latin typeface="Calibri" panose="020F0502020204030204" pitchFamily="34" charset="0"/>
                <a:ea typeface="Calibri" panose="020F0502020204030204" pitchFamily="34" charset="0"/>
                <a:cs typeface="Calibri" panose="020F0502020204030204" pitchFamily="34" charset="0"/>
              </a:rPr>
              <a:t> participants what program management challenges and successes they have encountered during the ISP and share strategies and solutions that were successful and might be helpful to others, </a:t>
            </a:r>
            <a:r>
              <a:rPr lang="en-US" sz="1800" dirty="0">
                <a:effectLst/>
                <a:latin typeface="Segoe UI" panose="020B0502040204020203" pitchFamily="34" charset="0"/>
              </a:rPr>
              <a:t>as it relates to the above</a:t>
            </a:r>
            <a:r>
              <a:rPr lang="en-US" sz="1800" dirty="0">
                <a:effectLst/>
                <a:latin typeface="Arial" panose="020B0604020202020204" pitchFamily="34" charset="0"/>
                <a:ea typeface="+mn-ea"/>
                <a:cs typeface="+mn-cs"/>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eaLnBrk="1" hangingPunct="1"/>
            <a:endParaRPr lang="en-US" b="1"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p:txBody>
          <a:bodyPr/>
          <a:lstStyle>
            <a:lvl1pPr defTabSz="957110" eaLnBrk="0" hangingPunct="0">
              <a:defRPr b="1">
                <a:solidFill>
                  <a:schemeClr val="tx1"/>
                </a:solidFill>
                <a:latin typeface="Arial" charset="0"/>
              </a:defRPr>
            </a:lvl1pPr>
            <a:lvl2pPr marL="770959" indent="-296523" defTabSz="957110" eaLnBrk="0" hangingPunct="0">
              <a:defRPr b="1">
                <a:solidFill>
                  <a:schemeClr val="tx1"/>
                </a:solidFill>
                <a:latin typeface="Arial" charset="0"/>
              </a:defRPr>
            </a:lvl2pPr>
            <a:lvl3pPr marL="1186091" indent="-237218" defTabSz="957110" eaLnBrk="0" hangingPunct="0">
              <a:defRPr b="1">
                <a:solidFill>
                  <a:schemeClr val="tx1"/>
                </a:solidFill>
                <a:latin typeface="Arial" charset="0"/>
              </a:defRPr>
            </a:lvl3pPr>
            <a:lvl4pPr marL="1660528" indent="-237218" defTabSz="957110" eaLnBrk="0" hangingPunct="0">
              <a:defRPr b="1">
                <a:solidFill>
                  <a:schemeClr val="tx1"/>
                </a:solidFill>
                <a:latin typeface="Arial" charset="0"/>
              </a:defRPr>
            </a:lvl4pPr>
            <a:lvl5pPr marL="2134964" indent="-237218" defTabSz="957110" eaLnBrk="0" hangingPunct="0">
              <a:defRPr b="1">
                <a:solidFill>
                  <a:schemeClr val="tx1"/>
                </a:solidFill>
                <a:latin typeface="Arial" charset="0"/>
              </a:defRPr>
            </a:lvl5pPr>
            <a:lvl6pPr marL="2609400" indent="-237218" defTabSz="957110" eaLnBrk="0" fontAlgn="base" hangingPunct="0">
              <a:spcBef>
                <a:spcPct val="0"/>
              </a:spcBef>
              <a:spcAft>
                <a:spcPct val="0"/>
              </a:spcAft>
              <a:defRPr b="1">
                <a:solidFill>
                  <a:schemeClr val="tx1"/>
                </a:solidFill>
                <a:latin typeface="Arial" charset="0"/>
              </a:defRPr>
            </a:lvl6pPr>
            <a:lvl7pPr marL="3083837" indent="-237218" defTabSz="957110" eaLnBrk="0" fontAlgn="base" hangingPunct="0">
              <a:spcBef>
                <a:spcPct val="0"/>
              </a:spcBef>
              <a:spcAft>
                <a:spcPct val="0"/>
              </a:spcAft>
              <a:defRPr b="1">
                <a:solidFill>
                  <a:schemeClr val="tx1"/>
                </a:solidFill>
                <a:latin typeface="Arial" charset="0"/>
              </a:defRPr>
            </a:lvl7pPr>
            <a:lvl8pPr marL="3558273" indent="-237218" defTabSz="957110" eaLnBrk="0" fontAlgn="base" hangingPunct="0">
              <a:spcBef>
                <a:spcPct val="0"/>
              </a:spcBef>
              <a:spcAft>
                <a:spcPct val="0"/>
              </a:spcAft>
              <a:defRPr b="1">
                <a:solidFill>
                  <a:schemeClr val="tx1"/>
                </a:solidFill>
                <a:latin typeface="Arial" charset="0"/>
              </a:defRPr>
            </a:lvl8pPr>
            <a:lvl9pPr marL="4032710" indent="-237218" defTabSz="957110" eaLnBrk="0" fontAlgn="base" hangingPunct="0">
              <a:spcBef>
                <a:spcPct val="0"/>
              </a:spcBef>
              <a:spcAft>
                <a:spcPct val="0"/>
              </a:spcAft>
              <a:defRPr b="1">
                <a:solidFill>
                  <a:schemeClr val="tx1"/>
                </a:solidFill>
                <a:latin typeface="Arial" charset="0"/>
              </a:defRPr>
            </a:lvl9pPr>
          </a:lstStyle>
          <a:p>
            <a:pPr eaLnBrk="1" hangingPunct="1">
              <a:defRPr/>
            </a:pPr>
            <a:fld id="{ADBD68F6-9840-4C86-A5EC-CB4F379E96A4}" type="slidenum">
              <a:rPr lang="en-US" b="0" smtClean="0"/>
              <a:pPr eaLnBrk="1" hangingPunct="1">
                <a:defRPr/>
              </a:pPr>
              <a:t>20</a:t>
            </a:fld>
            <a:endParaRPr lang="en-US" b="0" dirty="0"/>
          </a:p>
        </p:txBody>
      </p:sp>
      <p:sp>
        <p:nvSpPr>
          <p:cNvPr id="109571" name="Rectangle 6"/>
          <p:cNvSpPr>
            <a:spLocks noGrp="1" noRot="1" noChangeAspect="1" noChangeArrowheads="1" noTextEdit="1"/>
          </p:cNvSpPr>
          <p:nvPr>
            <p:ph type="sldImg"/>
          </p:nvPr>
        </p:nvSpPr>
        <p:spPr>
          <a:xfrm>
            <a:off x="958850" y="719138"/>
            <a:ext cx="5297488" cy="2979737"/>
          </a:xfrm>
          <a:ln/>
        </p:spPr>
      </p:sp>
      <p:sp>
        <p:nvSpPr>
          <p:cNvPr id="109572" name="Rectangle 7"/>
          <p:cNvSpPr>
            <a:spLocks noGrp="1" noChangeArrowheads="1"/>
          </p:cNvSpPr>
          <p:nvPr>
            <p:ph type="body" idx="1"/>
          </p:nvPr>
        </p:nvSpPr>
        <p:spPr>
          <a:noFill/>
        </p:spPr>
        <p:txBody>
          <a:bodyPr/>
          <a:lstStyle/>
          <a:p>
            <a:r>
              <a:rPr lang="en-US" sz="1100" b="1" dirty="0">
                <a:latin typeface="Arial" charset="0"/>
              </a:rPr>
              <a:t>Discuss </a:t>
            </a:r>
            <a:r>
              <a:rPr lang="en-US" sz="1100" dirty="0">
                <a:latin typeface="Arial" charset="0"/>
              </a:rPr>
              <a:t>some of the anticipated changes in survivor reactions and need for services. </a:t>
            </a:r>
          </a:p>
          <a:p>
            <a:endParaRPr lang="en-US" sz="1100" dirty="0">
              <a:latin typeface="Arial" charset="0"/>
            </a:endParaRPr>
          </a:p>
          <a:p>
            <a:r>
              <a:rPr lang="en-US" sz="1100" b="1" dirty="0">
                <a:latin typeface="Arial" charset="0"/>
              </a:rPr>
              <a:t>Emphasize </a:t>
            </a:r>
            <a:r>
              <a:rPr lang="en-US" sz="1100" dirty="0">
                <a:latin typeface="Arial" charset="0"/>
              </a:rPr>
              <a:t>that these anticipated reactions and needs are based on lessons learned in previous CCPs and disaster behavioral health research. </a:t>
            </a:r>
          </a:p>
          <a:p>
            <a:endParaRPr lang="en-US" sz="1100" dirty="0">
              <a:latin typeface="Arial" charset="0"/>
            </a:endParaRPr>
          </a:p>
          <a:p>
            <a:r>
              <a:rPr lang="en-US" sz="1100" dirty="0">
                <a:latin typeface="Arial" charset="0"/>
              </a:rPr>
              <a:t>At the same time, the program must continue to conduct ongoing needs assessment to ensure these anticipated reactions apply to the disaster. Needs assessment should still drive services. </a:t>
            </a:r>
          </a:p>
          <a:p>
            <a:endParaRPr lang="en-US" sz="1100" dirty="0">
              <a:latin typeface="Arial" charset="0"/>
            </a:endParaRPr>
          </a:p>
          <a:p>
            <a:r>
              <a:rPr lang="en-US" sz="1100" dirty="0">
                <a:latin typeface="Arial" charset="0"/>
              </a:rPr>
              <a:t>Use these points to </a:t>
            </a:r>
            <a:r>
              <a:rPr lang="en-US" sz="1100" b="1" dirty="0">
                <a:latin typeface="Arial" charset="0"/>
              </a:rPr>
              <a:t>segue </a:t>
            </a:r>
            <a:r>
              <a:rPr lang="en-US" sz="1100" dirty="0">
                <a:latin typeface="Arial" charset="0"/>
              </a:rPr>
              <a:t>to the next section on disaster reactions. 	</a:t>
            </a:r>
          </a:p>
          <a:p>
            <a:pPr eaLnBrk="1" hangingPunct="1"/>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p:txBody>
          <a:bodyPr/>
          <a:lstStyle>
            <a:lvl1pPr defTabSz="957110" eaLnBrk="0" hangingPunct="0">
              <a:defRPr b="1">
                <a:solidFill>
                  <a:schemeClr val="tx1"/>
                </a:solidFill>
                <a:latin typeface="Arial" charset="0"/>
              </a:defRPr>
            </a:lvl1pPr>
            <a:lvl2pPr marL="770959" indent="-296523" defTabSz="957110" eaLnBrk="0" hangingPunct="0">
              <a:defRPr b="1">
                <a:solidFill>
                  <a:schemeClr val="tx1"/>
                </a:solidFill>
                <a:latin typeface="Arial" charset="0"/>
              </a:defRPr>
            </a:lvl2pPr>
            <a:lvl3pPr marL="1186091" indent="-237218" defTabSz="957110" eaLnBrk="0" hangingPunct="0">
              <a:defRPr b="1">
                <a:solidFill>
                  <a:schemeClr val="tx1"/>
                </a:solidFill>
                <a:latin typeface="Arial" charset="0"/>
              </a:defRPr>
            </a:lvl3pPr>
            <a:lvl4pPr marL="1660528" indent="-237218" defTabSz="957110" eaLnBrk="0" hangingPunct="0">
              <a:defRPr b="1">
                <a:solidFill>
                  <a:schemeClr val="tx1"/>
                </a:solidFill>
                <a:latin typeface="Arial" charset="0"/>
              </a:defRPr>
            </a:lvl4pPr>
            <a:lvl5pPr marL="2134964" indent="-237218" defTabSz="957110" eaLnBrk="0" hangingPunct="0">
              <a:defRPr b="1">
                <a:solidFill>
                  <a:schemeClr val="tx1"/>
                </a:solidFill>
                <a:latin typeface="Arial" charset="0"/>
              </a:defRPr>
            </a:lvl5pPr>
            <a:lvl6pPr marL="2609400" indent="-237218" defTabSz="957110" eaLnBrk="0" fontAlgn="base" hangingPunct="0">
              <a:spcBef>
                <a:spcPct val="0"/>
              </a:spcBef>
              <a:spcAft>
                <a:spcPct val="0"/>
              </a:spcAft>
              <a:defRPr b="1">
                <a:solidFill>
                  <a:schemeClr val="tx1"/>
                </a:solidFill>
                <a:latin typeface="Arial" charset="0"/>
              </a:defRPr>
            </a:lvl6pPr>
            <a:lvl7pPr marL="3083837" indent="-237218" defTabSz="957110" eaLnBrk="0" fontAlgn="base" hangingPunct="0">
              <a:spcBef>
                <a:spcPct val="0"/>
              </a:spcBef>
              <a:spcAft>
                <a:spcPct val="0"/>
              </a:spcAft>
              <a:defRPr b="1">
                <a:solidFill>
                  <a:schemeClr val="tx1"/>
                </a:solidFill>
                <a:latin typeface="Arial" charset="0"/>
              </a:defRPr>
            </a:lvl7pPr>
            <a:lvl8pPr marL="3558273" indent="-237218" defTabSz="957110" eaLnBrk="0" fontAlgn="base" hangingPunct="0">
              <a:spcBef>
                <a:spcPct val="0"/>
              </a:spcBef>
              <a:spcAft>
                <a:spcPct val="0"/>
              </a:spcAft>
              <a:defRPr b="1">
                <a:solidFill>
                  <a:schemeClr val="tx1"/>
                </a:solidFill>
                <a:latin typeface="Arial" charset="0"/>
              </a:defRPr>
            </a:lvl8pPr>
            <a:lvl9pPr marL="4032710" indent="-237218" defTabSz="957110" eaLnBrk="0" fontAlgn="base" hangingPunct="0">
              <a:spcBef>
                <a:spcPct val="0"/>
              </a:spcBef>
              <a:spcAft>
                <a:spcPct val="0"/>
              </a:spcAft>
              <a:defRPr b="1">
                <a:solidFill>
                  <a:schemeClr val="tx1"/>
                </a:solidFill>
                <a:latin typeface="Arial" charset="0"/>
              </a:defRPr>
            </a:lvl9pPr>
          </a:lstStyle>
          <a:p>
            <a:pPr eaLnBrk="1" hangingPunct="1">
              <a:defRPr/>
            </a:pPr>
            <a:fld id="{D1D7C9A3-FD1E-4B97-808B-2A30676A7FAF}" type="slidenum">
              <a:rPr lang="en-US" b="0" smtClean="0"/>
              <a:pPr eaLnBrk="1" hangingPunct="1">
                <a:defRPr/>
              </a:pPr>
              <a:t>21</a:t>
            </a:fld>
            <a:endParaRPr lang="en-US" b="0" dirty="0"/>
          </a:p>
        </p:txBody>
      </p:sp>
      <p:sp>
        <p:nvSpPr>
          <p:cNvPr id="110595" name="Rectangle 6"/>
          <p:cNvSpPr>
            <a:spLocks noGrp="1" noRot="1" noChangeAspect="1" noChangeArrowheads="1" noTextEdit="1"/>
          </p:cNvSpPr>
          <p:nvPr>
            <p:ph type="sldImg"/>
          </p:nvPr>
        </p:nvSpPr>
        <p:spPr>
          <a:xfrm>
            <a:off x="958850" y="719138"/>
            <a:ext cx="5297488" cy="2979737"/>
          </a:xfrm>
          <a:ln/>
        </p:spPr>
      </p:sp>
      <p:sp>
        <p:nvSpPr>
          <p:cNvPr id="110596" name="Rectangle 7"/>
          <p:cNvSpPr>
            <a:spLocks noGrp="1" noChangeArrowheads="1"/>
          </p:cNvSpPr>
          <p:nvPr>
            <p:ph type="body" idx="1"/>
          </p:nvPr>
        </p:nvSpPr>
        <p:spPr>
          <a:noFill/>
        </p:spPr>
        <p:txBody>
          <a:bodyPr/>
          <a:lstStyle/>
          <a:p>
            <a:pPr marL="0" marR="0" lvl="0" indent="0" algn="l" defTabSz="948873" rtl="0" eaLnBrk="1" fontAlgn="base" latinLnBrk="0" hangingPunct="1">
              <a:lnSpc>
                <a:spcPct val="100000"/>
              </a:lnSpc>
              <a:spcBef>
                <a:spcPct val="30000"/>
              </a:spcBef>
              <a:spcAft>
                <a:spcPct val="0"/>
              </a:spcAft>
              <a:buClrTx/>
              <a:buSzTx/>
              <a:buFontTx/>
              <a:buNone/>
              <a:tabLst>
                <a:tab pos="237218" algn="l"/>
                <a:tab pos="474436" algn="l"/>
                <a:tab pos="711655" algn="l"/>
                <a:tab pos="948873" algn="l"/>
              </a:tabLst>
              <a:defRPr/>
            </a:pPr>
            <a:r>
              <a:rPr lang="en-US" sz="1100" b="1" dirty="0">
                <a:latin typeface="Arial" charset="0"/>
              </a:rPr>
              <a:t>Introduce </a:t>
            </a:r>
            <a:r>
              <a:rPr lang="en-US" sz="1100" dirty="0">
                <a:latin typeface="Arial" charset="0"/>
              </a:rPr>
              <a:t>this session by telling participants that </a:t>
            </a:r>
            <a:r>
              <a:rPr lang="en-US" sz="1800" dirty="0">
                <a:effectLst/>
                <a:latin typeface="Segoe UI" panose="020B0502040204020203" pitchFamily="34" charset="0"/>
              </a:rPr>
              <a:t>you all will now explore </a:t>
            </a:r>
            <a:r>
              <a:rPr lang="en-US" sz="1100" dirty="0">
                <a:latin typeface="Arial" charset="0"/>
              </a:rPr>
              <a:t>the reactions they are encountering and can expect to encounter in this and coming phases of the disaster. Specifically, we will talk about collective, individual, and severe reactions and about fostering resilience among individuals and in the community. 	</a:t>
            </a:r>
          </a:p>
          <a:p>
            <a:pPr eaLnBrk="1" hangingPunct="1"/>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p:txBody>
          <a:bodyPr/>
          <a:lstStyle>
            <a:lvl1pPr defTabSz="957110" eaLnBrk="0" hangingPunct="0">
              <a:defRPr b="1">
                <a:solidFill>
                  <a:schemeClr val="tx1"/>
                </a:solidFill>
                <a:latin typeface="Arial" charset="0"/>
              </a:defRPr>
            </a:lvl1pPr>
            <a:lvl2pPr marL="770959" indent="-296523" defTabSz="957110" eaLnBrk="0" hangingPunct="0">
              <a:defRPr b="1">
                <a:solidFill>
                  <a:schemeClr val="tx1"/>
                </a:solidFill>
                <a:latin typeface="Arial" charset="0"/>
              </a:defRPr>
            </a:lvl2pPr>
            <a:lvl3pPr marL="1186091" indent="-237218" defTabSz="957110" eaLnBrk="0" hangingPunct="0">
              <a:defRPr b="1">
                <a:solidFill>
                  <a:schemeClr val="tx1"/>
                </a:solidFill>
                <a:latin typeface="Arial" charset="0"/>
              </a:defRPr>
            </a:lvl3pPr>
            <a:lvl4pPr marL="1660528" indent="-237218" defTabSz="957110" eaLnBrk="0" hangingPunct="0">
              <a:defRPr b="1">
                <a:solidFill>
                  <a:schemeClr val="tx1"/>
                </a:solidFill>
                <a:latin typeface="Arial" charset="0"/>
              </a:defRPr>
            </a:lvl4pPr>
            <a:lvl5pPr marL="2134964" indent="-237218" defTabSz="957110" eaLnBrk="0" hangingPunct="0">
              <a:defRPr b="1">
                <a:solidFill>
                  <a:schemeClr val="tx1"/>
                </a:solidFill>
                <a:latin typeface="Arial" charset="0"/>
              </a:defRPr>
            </a:lvl5pPr>
            <a:lvl6pPr marL="2609400" indent="-237218" defTabSz="957110" eaLnBrk="0" fontAlgn="base" hangingPunct="0">
              <a:spcBef>
                <a:spcPct val="0"/>
              </a:spcBef>
              <a:spcAft>
                <a:spcPct val="0"/>
              </a:spcAft>
              <a:defRPr b="1">
                <a:solidFill>
                  <a:schemeClr val="tx1"/>
                </a:solidFill>
                <a:latin typeface="Arial" charset="0"/>
              </a:defRPr>
            </a:lvl6pPr>
            <a:lvl7pPr marL="3083837" indent="-237218" defTabSz="957110" eaLnBrk="0" fontAlgn="base" hangingPunct="0">
              <a:spcBef>
                <a:spcPct val="0"/>
              </a:spcBef>
              <a:spcAft>
                <a:spcPct val="0"/>
              </a:spcAft>
              <a:defRPr b="1">
                <a:solidFill>
                  <a:schemeClr val="tx1"/>
                </a:solidFill>
                <a:latin typeface="Arial" charset="0"/>
              </a:defRPr>
            </a:lvl7pPr>
            <a:lvl8pPr marL="3558273" indent="-237218" defTabSz="957110" eaLnBrk="0" fontAlgn="base" hangingPunct="0">
              <a:spcBef>
                <a:spcPct val="0"/>
              </a:spcBef>
              <a:spcAft>
                <a:spcPct val="0"/>
              </a:spcAft>
              <a:defRPr b="1">
                <a:solidFill>
                  <a:schemeClr val="tx1"/>
                </a:solidFill>
                <a:latin typeface="Arial" charset="0"/>
              </a:defRPr>
            </a:lvl8pPr>
            <a:lvl9pPr marL="4032710" indent="-237218" defTabSz="957110" eaLnBrk="0" fontAlgn="base" hangingPunct="0">
              <a:spcBef>
                <a:spcPct val="0"/>
              </a:spcBef>
              <a:spcAft>
                <a:spcPct val="0"/>
              </a:spcAft>
              <a:defRPr b="1">
                <a:solidFill>
                  <a:schemeClr val="tx1"/>
                </a:solidFill>
                <a:latin typeface="Arial" charset="0"/>
              </a:defRPr>
            </a:lvl9pPr>
          </a:lstStyle>
          <a:p>
            <a:pPr eaLnBrk="1" hangingPunct="1">
              <a:defRPr/>
            </a:pPr>
            <a:fld id="{A12F4670-5326-4544-95E8-E573FF6F1CAF}" type="slidenum">
              <a:rPr lang="en-US" b="0" smtClean="0"/>
              <a:pPr eaLnBrk="1" hangingPunct="1">
                <a:defRPr/>
              </a:pPr>
              <a:t>22</a:t>
            </a:fld>
            <a:endParaRPr lang="en-US" b="0" dirty="0"/>
          </a:p>
        </p:txBody>
      </p:sp>
      <p:sp>
        <p:nvSpPr>
          <p:cNvPr id="111619" name="Rectangle 2"/>
          <p:cNvSpPr>
            <a:spLocks noGrp="1" noRot="1" noChangeAspect="1" noChangeArrowheads="1" noTextEdit="1"/>
          </p:cNvSpPr>
          <p:nvPr>
            <p:ph type="sldImg"/>
          </p:nvPr>
        </p:nvSpPr>
        <p:spPr>
          <a:xfrm>
            <a:off x="958850" y="719138"/>
            <a:ext cx="5297488" cy="2979737"/>
          </a:xfrm>
          <a:ln/>
        </p:spPr>
      </p:sp>
      <p:sp>
        <p:nvSpPr>
          <p:cNvPr id="111620" name="Rectangle 3"/>
          <p:cNvSpPr>
            <a:spLocks noGrp="1" noChangeArrowheads="1"/>
          </p:cNvSpPr>
          <p:nvPr>
            <p:ph type="body" idx="1"/>
          </p:nvPr>
        </p:nvSpPr>
        <p:spPr>
          <a:noFill/>
        </p:spPr>
        <p:txBody>
          <a:bodyPr/>
          <a:lstStyle/>
          <a:p>
            <a:r>
              <a:rPr lang="en-US" sz="1100" b="1" dirty="0">
                <a:latin typeface="Arial" charset="0"/>
              </a:rPr>
              <a:t>Review </a:t>
            </a:r>
            <a:r>
              <a:rPr lang="en-US" sz="1100" dirty="0">
                <a:latin typeface="Arial" charset="0"/>
              </a:rPr>
              <a:t>the session objective: </a:t>
            </a:r>
          </a:p>
          <a:p>
            <a:pPr marL="177914" indent="-177914">
              <a:buFont typeface="Arial" panose="020B0604020202020204" pitchFamily="34" charset="0"/>
              <a:buChar char="•"/>
            </a:pPr>
            <a:r>
              <a:rPr lang="en-US" sz="1100" dirty="0">
                <a:latin typeface="Arial" charset="0"/>
              </a:rPr>
              <a:t>Identify ongoing and emerging disaster reactions related to the current phase of disaster. </a:t>
            </a:r>
          </a:p>
          <a:p>
            <a:r>
              <a:rPr lang="en-US" sz="1100" dirty="0">
                <a:latin typeface="Arial" charset="0"/>
              </a:rPr>
              <a:t>	</a:t>
            </a:r>
          </a:p>
          <a:p>
            <a:pPr lvl="1" eaLnBrk="1" hangingPunct="1"/>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p:txBody>
          <a:bodyPr/>
          <a:lstStyle>
            <a:lvl1pPr defTabSz="957110" eaLnBrk="0" hangingPunct="0">
              <a:defRPr b="1">
                <a:solidFill>
                  <a:schemeClr val="tx1"/>
                </a:solidFill>
                <a:latin typeface="Arial" charset="0"/>
              </a:defRPr>
            </a:lvl1pPr>
            <a:lvl2pPr marL="770959" indent="-296523" defTabSz="957110" eaLnBrk="0" hangingPunct="0">
              <a:defRPr b="1">
                <a:solidFill>
                  <a:schemeClr val="tx1"/>
                </a:solidFill>
                <a:latin typeface="Arial" charset="0"/>
              </a:defRPr>
            </a:lvl2pPr>
            <a:lvl3pPr marL="1186091" indent="-237218" defTabSz="957110" eaLnBrk="0" hangingPunct="0">
              <a:defRPr b="1">
                <a:solidFill>
                  <a:schemeClr val="tx1"/>
                </a:solidFill>
                <a:latin typeface="Arial" charset="0"/>
              </a:defRPr>
            </a:lvl3pPr>
            <a:lvl4pPr marL="1660528" indent="-237218" defTabSz="957110" eaLnBrk="0" hangingPunct="0">
              <a:defRPr b="1">
                <a:solidFill>
                  <a:schemeClr val="tx1"/>
                </a:solidFill>
                <a:latin typeface="Arial" charset="0"/>
              </a:defRPr>
            </a:lvl4pPr>
            <a:lvl5pPr marL="2134964" indent="-237218" defTabSz="957110" eaLnBrk="0" hangingPunct="0">
              <a:defRPr b="1">
                <a:solidFill>
                  <a:schemeClr val="tx1"/>
                </a:solidFill>
                <a:latin typeface="Arial" charset="0"/>
              </a:defRPr>
            </a:lvl5pPr>
            <a:lvl6pPr marL="2609400" indent="-237218" defTabSz="957110" eaLnBrk="0" fontAlgn="base" hangingPunct="0">
              <a:spcBef>
                <a:spcPct val="0"/>
              </a:spcBef>
              <a:spcAft>
                <a:spcPct val="0"/>
              </a:spcAft>
              <a:defRPr b="1">
                <a:solidFill>
                  <a:schemeClr val="tx1"/>
                </a:solidFill>
                <a:latin typeface="Arial" charset="0"/>
              </a:defRPr>
            </a:lvl6pPr>
            <a:lvl7pPr marL="3083837" indent="-237218" defTabSz="957110" eaLnBrk="0" fontAlgn="base" hangingPunct="0">
              <a:spcBef>
                <a:spcPct val="0"/>
              </a:spcBef>
              <a:spcAft>
                <a:spcPct val="0"/>
              </a:spcAft>
              <a:defRPr b="1">
                <a:solidFill>
                  <a:schemeClr val="tx1"/>
                </a:solidFill>
                <a:latin typeface="Arial" charset="0"/>
              </a:defRPr>
            </a:lvl7pPr>
            <a:lvl8pPr marL="3558273" indent="-237218" defTabSz="957110" eaLnBrk="0" fontAlgn="base" hangingPunct="0">
              <a:spcBef>
                <a:spcPct val="0"/>
              </a:spcBef>
              <a:spcAft>
                <a:spcPct val="0"/>
              </a:spcAft>
              <a:defRPr b="1">
                <a:solidFill>
                  <a:schemeClr val="tx1"/>
                </a:solidFill>
                <a:latin typeface="Arial" charset="0"/>
              </a:defRPr>
            </a:lvl8pPr>
            <a:lvl9pPr marL="4032710" indent="-237218" defTabSz="957110" eaLnBrk="0" fontAlgn="base" hangingPunct="0">
              <a:spcBef>
                <a:spcPct val="0"/>
              </a:spcBef>
              <a:spcAft>
                <a:spcPct val="0"/>
              </a:spcAft>
              <a:defRPr b="1">
                <a:solidFill>
                  <a:schemeClr val="tx1"/>
                </a:solidFill>
                <a:latin typeface="Arial" charset="0"/>
              </a:defRPr>
            </a:lvl9pPr>
          </a:lstStyle>
          <a:p>
            <a:pPr eaLnBrk="1" hangingPunct="1">
              <a:defRPr/>
            </a:pPr>
            <a:fld id="{D2FA4CB1-AF2A-4947-A944-9C8A6DA028EB}" type="slidenum">
              <a:rPr lang="en-US" b="0" smtClean="0"/>
              <a:pPr eaLnBrk="1" hangingPunct="1">
                <a:defRPr/>
              </a:pPr>
              <a:t>23</a:t>
            </a:fld>
            <a:endParaRPr lang="en-US" b="0" dirty="0"/>
          </a:p>
        </p:txBody>
      </p:sp>
      <p:sp>
        <p:nvSpPr>
          <p:cNvPr id="112643" name="Rectangle 6"/>
          <p:cNvSpPr>
            <a:spLocks noGrp="1" noRot="1" noChangeAspect="1" noChangeArrowheads="1" noTextEdit="1"/>
          </p:cNvSpPr>
          <p:nvPr>
            <p:ph type="sldImg"/>
          </p:nvPr>
        </p:nvSpPr>
        <p:spPr>
          <a:xfrm>
            <a:off x="958850" y="719138"/>
            <a:ext cx="5297488" cy="2979737"/>
          </a:xfrm>
          <a:ln/>
        </p:spPr>
      </p:sp>
      <p:sp>
        <p:nvSpPr>
          <p:cNvPr id="112644" name="Rectangle 7"/>
          <p:cNvSpPr>
            <a:spLocks noGrp="1" noChangeArrowheads="1"/>
          </p:cNvSpPr>
          <p:nvPr>
            <p:ph type="body" idx="1"/>
          </p:nvPr>
        </p:nvSpPr>
        <p:spPr>
          <a:noFill/>
        </p:spPr>
        <p:txBody>
          <a:bodyPr/>
          <a:lstStyle/>
          <a:p>
            <a:r>
              <a:rPr lang="en-US" sz="1100" b="1" dirty="0">
                <a:latin typeface="Arial" charset="0"/>
              </a:rPr>
              <a:t>Begin </a:t>
            </a:r>
            <a:r>
              <a:rPr lang="en-US" sz="1100" dirty="0">
                <a:latin typeface="Arial" charset="0"/>
              </a:rPr>
              <a:t>by reviewing some of the key concepts of disaster reactions on this slide and the following slide. Ask participants if they have observed them to be true thus far. </a:t>
            </a:r>
          </a:p>
          <a:p>
            <a:r>
              <a:rPr lang="en-US" sz="1800" b="1" dirty="0">
                <a:effectLst/>
                <a:latin typeface="Arial" panose="020B0604020202020204" pitchFamily="34" charset="0"/>
                <a:ea typeface="Calibri" panose="020F0502020204030204" pitchFamily="34" charset="0"/>
              </a:rPr>
              <a:t>Ask</a:t>
            </a:r>
            <a:r>
              <a:rPr lang="en-US" sz="1800" dirty="0">
                <a:effectLst/>
                <a:latin typeface="Arial" panose="020B0604020202020204" pitchFamily="34" charset="0"/>
                <a:ea typeface="Calibri" panose="020F0502020204030204" pitchFamily="34" charset="0"/>
              </a:rPr>
              <a:t> participants to raise their hands if they have observed the behavior/if they agree with each statement as they are read.</a:t>
            </a:r>
            <a:endParaRPr lang="en-US" sz="1100" dirty="0">
              <a:latin typeface="Arial" charset="0"/>
            </a:endParaRPr>
          </a:p>
          <a:p>
            <a:endParaRPr lang="en-US" sz="1100" dirty="0">
              <a:latin typeface="Arial" charset="0"/>
            </a:endParaRPr>
          </a:p>
          <a:p>
            <a:r>
              <a:rPr lang="en-US" sz="1100" dirty="0">
                <a:latin typeface="Arial" charset="0"/>
              </a:rPr>
              <a:t>NOTE: These key concepts of transition-related disaster reactions frame the CCP approach to disaster work, a strengths-based model that assumes natural resilience in the majority, while being careful to assess for severe reactions in the minority. </a:t>
            </a:r>
          </a:p>
          <a:p>
            <a:endParaRPr lang="en-US" sz="1100" dirty="0">
              <a:latin typeface="Arial" charset="0"/>
            </a:endParaRPr>
          </a:p>
          <a:p>
            <a:r>
              <a:rPr lang="en-US" sz="1100" dirty="0">
                <a:latin typeface="Arial" charset="0"/>
              </a:rPr>
              <a:t>Suggested talking points: </a:t>
            </a:r>
          </a:p>
          <a:p>
            <a:pPr marL="177914" indent="-177914">
              <a:buFont typeface="Arial" panose="020B0604020202020204" pitchFamily="34" charset="0"/>
              <a:buChar char="•"/>
            </a:pPr>
            <a:r>
              <a:rPr lang="en-US" sz="1100" dirty="0">
                <a:latin typeface="Arial" charset="0"/>
              </a:rPr>
              <a:t>During and after a disaster, people may function at a level of high activity but low efficiency. </a:t>
            </a:r>
          </a:p>
          <a:p>
            <a:pPr marL="177914" indent="-177914">
              <a:buFont typeface="Arial" panose="020B0604020202020204" pitchFamily="34" charset="0"/>
              <a:buChar char="•"/>
            </a:pPr>
            <a:r>
              <a:rPr lang="en-US" sz="1100" dirty="0">
                <a:latin typeface="Arial" charset="0"/>
              </a:rPr>
              <a:t>The use of the word “normal” can be emotionally loaded. “Common” is the preferred adjective. </a:t>
            </a:r>
          </a:p>
          <a:p>
            <a:pPr marL="177914" indent="-177914">
              <a:buFont typeface="Arial" panose="020B0604020202020204" pitchFamily="34" charset="0"/>
              <a:buChar char="•"/>
            </a:pPr>
            <a:r>
              <a:rPr lang="en-US" sz="1100" dirty="0">
                <a:latin typeface="Arial" charset="0"/>
              </a:rPr>
              <a:t>The CCP is intended to help people access their natural resilience and develop positive coping skills to diminish disruptions in daily living.</a:t>
            </a:r>
          </a:p>
          <a:p>
            <a:pPr marL="177914" indent="-177914">
              <a:buFont typeface="Arial" panose="020B0604020202020204" pitchFamily="34" charset="0"/>
              <a:buChar char="•"/>
            </a:pPr>
            <a:r>
              <a:rPr lang="en-US" sz="1100" dirty="0">
                <a:latin typeface="Arial" charset="0"/>
              </a:rPr>
              <a:t>People have natural resilience; in fact, most survivors will recover to their former functioning levels within 6 to 18 months without outside mental health or substance use intervention. </a:t>
            </a:r>
          </a:p>
          <a:p>
            <a:endParaRPr lang="en-US" sz="1100" dirty="0">
              <a:latin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p:txBody>
          <a:bodyPr/>
          <a:lstStyle>
            <a:lvl1pPr defTabSz="957110" eaLnBrk="0" hangingPunct="0">
              <a:defRPr b="1">
                <a:solidFill>
                  <a:schemeClr val="tx1"/>
                </a:solidFill>
                <a:latin typeface="Arial" charset="0"/>
              </a:defRPr>
            </a:lvl1pPr>
            <a:lvl2pPr marL="770959" indent="-296523" defTabSz="957110" eaLnBrk="0" hangingPunct="0">
              <a:defRPr b="1">
                <a:solidFill>
                  <a:schemeClr val="tx1"/>
                </a:solidFill>
                <a:latin typeface="Arial" charset="0"/>
              </a:defRPr>
            </a:lvl2pPr>
            <a:lvl3pPr marL="1186091" indent="-237218" defTabSz="957110" eaLnBrk="0" hangingPunct="0">
              <a:defRPr b="1">
                <a:solidFill>
                  <a:schemeClr val="tx1"/>
                </a:solidFill>
                <a:latin typeface="Arial" charset="0"/>
              </a:defRPr>
            </a:lvl3pPr>
            <a:lvl4pPr marL="1660528" indent="-237218" defTabSz="957110" eaLnBrk="0" hangingPunct="0">
              <a:defRPr b="1">
                <a:solidFill>
                  <a:schemeClr val="tx1"/>
                </a:solidFill>
                <a:latin typeface="Arial" charset="0"/>
              </a:defRPr>
            </a:lvl4pPr>
            <a:lvl5pPr marL="2134964" indent="-237218" defTabSz="957110" eaLnBrk="0" hangingPunct="0">
              <a:defRPr b="1">
                <a:solidFill>
                  <a:schemeClr val="tx1"/>
                </a:solidFill>
                <a:latin typeface="Arial" charset="0"/>
              </a:defRPr>
            </a:lvl5pPr>
            <a:lvl6pPr marL="2609400" indent="-237218" defTabSz="957110" eaLnBrk="0" fontAlgn="base" hangingPunct="0">
              <a:spcBef>
                <a:spcPct val="0"/>
              </a:spcBef>
              <a:spcAft>
                <a:spcPct val="0"/>
              </a:spcAft>
              <a:defRPr b="1">
                <a:solidFill>
                  <a:schemeClr val="tx1"/>
                </a:solidFill>
                <a:latin typeface="Arial" charset="0"/>
              </a:defRPr>
            </a:lvl6pPr>
            <a:lvl7pPr marL="3083837" indent="-237218" defTabSz="957110" eaLnBrk="0" fontAlgn="base" hangingPunct="0">
              <a:spcBef>
                <a:spcPct val="0"/>
              </a:spcBef>
              <a:spcAft>
                <a:spcPct val="0"/>
              </a:spcAft>
              <a:defRPr b="1">
                <a:solidFill>
                  <a:schemeClr val="tx1"/>
                </a:solidFill>
                <a:latin typeface="Arial" charset="0"/>
              </a:defRPr>
            </a:lvl7pPr>
            <a:lvl8pPr marL="3558273" indent="-237218" defTabSz="957110" eaLnBrk="0" fontAlgn="base" hangingPunct="0">
              <a:spcBef>
                <a:spcPct val="0"/>
              </a:spcBef>
              <a:spcAft>
                <a:spcPct val="0"/>
              </a:spcAft>
              <a:defRPr b="1">
                <a:solidFill>
                  <a:schemeClr val="tx1"/>
                </a:solidFill>
                <a:latin typeface="Arial" charset="0"/>
              </a:defRPr>
            </a:lvl8pPr>
            <a:lvl9pPr marL="4032710" indent="-237218" defTabSz="957110" eaLnBrk="0" fontAlgn="base" hangingPunct="0">
              <a:spcBef>
                <a:spcPct val="0"/>
              </a:spcBef>
              <a:spcAft>
                <a:spcPct val="0"/>
              </a:spcAft>
              <a:defRPr b="1">
                <a:solidFill>
                  <a:schemeClr val="tx1"/>
                </a:solidFill>
                <a:latin typeface="Arial" charset="0"/>
              </a:defRPr>
            </a:lvl9pPr>
          </a:lstStyle>
          <a:p>
            <a:pPr eaLnBrk="1" hangingPunct="1">
              <a:defRPr/>
            </a:pPr>
            <a:fld id="{DACC8B5A-D768-4B12-86FD-68A6EF114924}" type="slidenum">
              <a:rPr lang="en-US" b="0" smtClean="0"/>
              <a:pPr eaLnBrk="1" hangingPunct="1">
                <a:defRPr/>
              </a:pPr>
              <a:t>24</a:t>
            </a:fld>
            <a:endParaRPr lang="en-US" b="0" dirty="0"/>
          </a:p>
        </p:txBody>
      </p:sp>
      <p:sp>
        <p:nvSpPr>
          <p:cNvPr id="113667" name="Rectangle 6"/>
          <p:cNvSpPr>
            <a:spLocks noGrp="1" noRot="1" noChangeAspect="1" noChangeArrowheads="1" noTextEdit="1"/>
          </p:cNvSpPr>
          <p:nvPr>
            <p:ph type="sldImg"/>
          </p:nvPr>
        </p:nvSpPr>
        <p:spPr>
          <a:xfrm>
            <a:off x="958850" y="719138"/>
            <a:ext cx="5297488" cy="2979737"/>
          </a:xfrm>
          <a:ln/>
        </p:spPr>
      </p:sp>
      <p:sp>
        <p:nvSpPr>
          <p:cNvPr id="113668" name="Rectangle 7"/>
          <p:cNvSpPr>
            <a:spLocks noGrp="1" noChangeArrowheads="1"/>
          </p:cNvSpPr>
          <p:nvPr>
            <p:ph type="body" idx="1"/>
          </p:nvPr>
        </p:nvSpPr>
        <p:spPr>
          <a:noFill/>
        </p:spPr>
        <p:txBody>
          <a:bodyPr/>
          <a:lstStyle/>
          <a:p>
            <a:r>
              <a:rPr lang="en-US" sz="1100" b="1" dirty="0">
                <a:latin typeface="Arial" charset="0"/>
              </a:rPr>
              <a:t>Continue </a:t>
            </a:r>
            <a:r>
              <a:rPr lang="en-US" sz="1100" dirty="0">
                <a:latin typeface="Arial" charset="0"/>
              </a:rPr>
              <a:t>reviewing some of the key concepts of disaster reactions and asking participants if they have observed them to be true thus far. </a:t>
            </a:r>
          </a:p>
          <a:p>
            <a:r>
              <a:rPr lang="en-US" sz="1100" dirty="0">
                <a:latin typeface="Arial" charset="0"/>
              </a:rPr>
              <a:t>	</a:t>
            </a:r>
          </a:p>
          <a:p>
            <a:r>
              <a:rPr lang="en-US" sz="1100" b="1" dirty="0">
                <a:latin typeface="Arial" charset="0"/>
              </a:rPr>
              <a:t>Review </a:t>
            </a:r>
            <a:r>
              <a:rPr lang="en-US" sz="1100" dirty="0">
                <a:latin typeface="Arial" charset="0"/>
              </a:rPr>
              <a:t>the typical outcomes of disaster. </a:t>
            </a:r>
          </a:p>
          <a:p>
            <a:endParaRPr lang="en-US" sz="1100" dirty="0">
              <a:latin typeface="Arial" charset="0"/>
            </a:endParaRPr>
          </a:p>
          <a:p>
            <a:r>
              <a:rPr lang="en-US" sz="1100" b="1" dirty="0">
                <a:latin typeface="Arial" charset="0"/>
              </a:rPr>
              <a:t>Emphasize </a:t>
            </a:r>
            <a:r>
              <a:rPr lang="en-US" sz="1100" dirty="0">
                <a:latin typeface="Arial" charset="0"/>
              </a:rPr>
              <a:t>that disaster reactions should always be considered in terms of context and culture. 	</a:t>
            </a:r>
          </a:p>
          <a:p>
            <a:endParaRPr lang="en-US" sz="1100" dirty="0">
              <a:latin typeface="Arial" charset="0"/>
            </a:endParaRPr>
          </a:p>
          <a:p>
            <a:r>
              <a:rPr lang="en-US" sz="1100" b="1" dirty="0">
                <a:latin typeface="Arial" charset="0"/>
              </a:rPr>
              <a:t>Note: </a:t>
            </a:r>
            <a:r>
              <a:rPr lang="en-US" sz="1100" b="0" dirty="0">
                <a:latin typeface="Arial" charset="0"/>
              </a:rPr>
              <a:t>Ask for feedback on the final point on the slide, “Survivors often reject help.” Ask for examples of what they have seen in their communities related to this concept.</a:t>
            </a:r>
            <a:endParaRPr lang="en-US" sz="1100" b="1" dirty="0">
              <a:latin typeface="Arial" charset="0"/>
            </a:endParaRPr>
          </a:p>
          <a:p>
            <a:pPr eaLnBrk="1" hangingPunct="1"/>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p:txBody>
          <a:bodyPr/>
          <a:lstStyle>
            <a:lvl1pPr defTabSz="957110" eaLnBrk="0" hangingPunct="0">
              <a:defRPr b="1">
                <a:solidFill>
                  <a:schemeClr val="tx1"/>
                </a:solidFill>
                <a:latin typeface="Arial" charset="0"/>
              </a:defRPr>
            </a:lvl1pPr>
            <a:lvl2pPr marL="770959" indent="-296523" defTabSz="957110" eaLnBrk="0" hangingPunct="0">
              <a:defRPr b="1">
                <a:solidFill>
                  <a:schemeClr val="tx1"/>
                </a:solidFill>
                <a:latin typeface="Arial" charset="0"/>
              </a:defRPr>
            </a:lvl2pPr>
            <a:lvl3pPr marL="1186091" indent="-237218" defTabSz="957110" eaLnBrk="0" hangingPunct="0">
              <a:defRPr b="1">
                <a:solidFill>
                  <a:schemeClr val="tx1"/>
                </a:solidFill>
                <a:latin typeface="Arial" charset="0"/>
              </a:defRPr>
            </a:lvl3pPr>
            <a:lvl4pPr marL="1660528" indent="-237218" defTabSz="957110" eaLnBrk="0" hangingPunct="0">
              <a:defRPr b="1">
                <a:solidFill>
                  <a:schemeClr val="tx1"/>
                </a:solidFill>
                <a:latin typeface="Arial" charset="0"/>
              </a:defRPr>
            </a:lvl4pPr>
            <a:lvl5pPr marL="2134964" indent="-237218" defTabSz="957110" eaLnBrk="0" hangingPunct="0">
              <a:defRPr b="1">
                <a:solidFill>
                  <a:schemeClr val="tx1"/>
                </a:solidFill>
                <a:latin typeface="Arial" charset="0"/>
              </a:defRPr>
            </a:lvl5pPr>
            <a:lvl6pPr marL="2609400" indent="-237218" defTabSz="957110" eaLnBrk="0" fontAlgn="base" hangingPunct="0">
              <a:spcBef>
                <a:spcPct val="0"/>
              </a:spcBef>
              <a:spcAft>
                <a:spcPct val="0"/>
              </a:spcAft>
              <a:defRPr b="1">
                <a:solidFill>
                  <a:schemeClr val="tx1"/>
                </a:solidFill>
                <a:latin typeface="Arial" charset="0"/>
              </a:defRPr>
            </a:lvl6pPr>
            <a:lvl7pPr marL="3083837" indent="-237218" defTabSz="957110" eaLnBrk="0" fontAlgn="base" hangingPunct="0">
              <a:spcBef>
                <a:spcPct val="0"/>
              </a:spcBef>
              <a:spcAft>
                <a:spcPct val="0"/>
              </a:spcAft>
              <a:defRPr b="1">
                <a:solidFill>
                  <a:schemeClr val="tx1"/>
                </a:solidFill>
                <a:latin typeface="Arial" charset="0"/>
              </a:defRPr>
            </a:lvl7pPr>
            <a:lvl8pPr marL="3558273" indent="-237218" defTabSz="957110" eaLnBrk="0" fontAlgn="base" hangingPunct="0">
              <a:spcBef>
                <a:spcPct val="0"/>
              </a:spcBef>
              <a:spcAft>
                <a:spcPct val="0"/>
              </a:spcAft>
              <a:defRPr b="1">
                <a:solidFill>
                  <a:schemeClr val="tx1"/>
                </a:solidFill>
                <a:latin typeface="Arial" charset="0"/>
              </a:defRPr>
            </a:lvl8pPr>
            <a:lvl9pPr marL="4032710" indent="-237218" defTabSz="957110" eaLnBrk="0" fontAlgn="base" hangingPunct="0">
              <a:spcBef>
                <a:spcPct val="0"/>
              </a:spcBef>
              <a:spcAft>
                <a:spcPct val="0"/>
              </a:spcAft>
              <a:defRPr b="1">
                <a:solidFill>
                  <a:schemeClr val="tx1"/>
                </a:solidFill>
                <a:latin typeface="Arial" charset="0"/>
              </a:defRPr>
            </a:lvl9pPr>
          </a:lstStyle>
          <a:p>
            <a:pPr eaLnBrk="1" hangingPunct="1">
              <a:defRPr/>
            </a:pPr>
            <a:fld id="{915BFA94-D65D-4C8E-8C90-373E08D7BA11}" type="slidenum">
              <a:rPr lang="en-US" b="0" smtClean="0"/>
              <a:pPr eaLnBrk="1" hangingPunct="1">
                <a:defRPr/>
              </a:pPr>
              <a:t>25</a:t>
            </a:fld>
            <a:endParaRPr lang="en-US" b="0" dirty="0"/>
          </a:p>
        </p:txBody>
      </p:sp>
      <p:sp>
        <p:nvSpPr>
          <p:cNvPr id="114691" name="Rectangle 6"/>
          <p:cNvSpPr>
            <a:spLocks noGrp="1" noRot="1" noChangeAspect="1" noChangeArrowheads="1" noTextEdit="1"/>
          </p:cNvSpPr>
          <p:nvPr>
            <p:ph type="sldImg"/>
          </p:nvPr>
        </p:nvSpPr>
        <p:spPr>
          <a:xfrm>
            <a:off x="958850" y="719138"/>
            <a:ext cx="5297488" cy="2979737"/>
          </a:xfrm>
          <a:ln/>
        </p:spPr>
      </p:sp>
      <p:sp>
        <p:nvSpPr>
          <p:cNvPr id="114692" name="Rectangle 7"/>
          <p:cNvSpPr>
            <a:spLocks noGrp="1" noChangeArrowheads="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Arial" charset="0"/>
              </a:rPr>
              <a:t>Remind </a:t>
            </a:r>
            <a:r>
              <a:rPr lang="en-US" sz="1100" dirty="0">
                <a:latin typeface="Arial" charset="0"/>
              </a:rPr>
              <a:t>participants of the distinction between individual and collective disaster impact. Also, note that </a:t>
            </a:r>
            <a:r>
              <a:rPr lang="en-US" sz="1100" dirty="0">
                <a:effectLst/>
                <a:latin typeface="Calibri" panose="020F0502020204030204" pitchFamily="34" charset="0"/>
                <a:cs typeface="Times New Roman" panose="02020603050405020304" pitchFamily="18" charset="0"/>
              </a:rPr>
              <a:t>t</a:t>
            </a:r>
            <a:r>
              <a:rPr lang="en-US" sz="1100" dirty="0">
                <a:effectLst/>
                <a:latin typeface="Calibri" panose="020F0502020204030204" pitchFamily="34" charset="0"/>
                <a:ea typeface="Calibri" panose="020F0502020204030204" pitchFamily="34" charset="0"/>
                <a:cs typeface="Times New Roman" panose="02020603050405020304" pitchFamily="18" charset="0"/>
              </a:rPr>
              <a:t>rauma is not the same as disaster impact. People can experience impact from a disaster, without experiencing trauma.</a:t>
            </a:r>
            <a:endParaRPr lang="en-US" sz="800" dirty="0">
              <a:latin typeface="Arial" charset="0"/>
            </a:endParaRPr>
          </a:p>
          <a:p>
            <a:endParaRPr lang="en-US" sz="1100" dirty="0">
              <a:latin typeface="Arial" charset="0"/>
            </a:endParaRPr>
          </a:p>
          <a:p>
            <a:pPr marL="177914" indent="-177914">
              <a:buFont typeface="Arial" panose="020B0604020202020204" pitchFamily="34" charset="0"/>
              <a:buChar char="•"/>
            </a:pPr>
            <a:r>
              <a:rPr lang="en-US" sz="1100" dirty="0">
                <a:latin typeface="Arial" charset="0"/>
              </a:rPr>
              <a:t>The CCP addresses both individual (survivors, families of survivors, and other affected people) and collective (community) disaster impact. </a:t>
            </a:r>
          </a:p>
          <a:p>
            <a:pPr marL="177914" indent="-177914">
              <a:buFont typeface="Arial" panose="020B0604020202020204" pitchFamily="34" charset="0"/>
              <a:buChar char="•"/>
            </a:pPr>
            <a:r>
              <a:rPr lang="en-US" sz="1100" dirty="0">
                <a:latin typeface="Arial" charset="0"/>
              </a:rPr>
              <a:t>Individual disaster impact is an emotional or psychological injury usually resulting from an extremely stressful or life-threatening situation. </a:t>
            </a:r>
          </a:p>
          <a:p>
            <a:pPr marL="177914" indent="-177914">
              <a:buFont typeface="Arial" panose="020B0604020202020204" pitchFamily="34" charset="0"/>
              <a:buChar char="•"/>
            </a:pPr>
            <a:r>
              <a:rPr lang="en-US" sz="1100" dirty="0">
                <a:latin typeface="Arial" charset="0"/>
              </a:rPr>
              <a:t>Collective disaster impact is a psychological effect shared by a group of people of any size, up to and including an entire society. Disaster events witnessed by an entire society can stir up collective sentiment, often resulting in a shift in that society's culture and mass actions. </a:t>
            </a:r>
          </a:p>
          <a:p>
            <a:endParaRPr lang="en-US" sz="1100" dirty="0">
              <a:latin typeface="Arial" charset="0"/>
            </a:endParaRPr>
          </a:p>
          <a:p>
            <a:r>
              <a:rPr lang="en-US" sz="1100" b="1" dirty="0">
                <a:latin typeface="Arial" charset="0"/>
              </a:rPr>
              <a:t>Tell </a:t>
            </a:r>
            <a:r>
              <a:rPr lang="en-US" sz="1100" dirty="0">
                <a:latin typeface="Arial" charset="0"/>
              </a:rPr>
              <a:t>participants that you will focus on collective disaster impact reactions first.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Some examples of collective disaster impact include the attacks of September 11, 2001, and the changes in airline operations, Transportation Security Administration policies, etc.; Hurricane Katrina caused changes in federal regulations and outreach.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Local disasters will sometimes result in local community infrastructure regulation changes.</a:t>
            </a:r>
            <a:endParaRPr lang="en-US" sz="1100" dirty="0">
              <a:latin typeface="Arial" charset="0"/>
            </a:endParaRPr>
          </a:p>
          <a:p>
            <a:pPr eaLnBrk="1" hangingPunct="1"/>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p:txBody>
          <a:bodyPr/>
          <a:lstStyle>
            <a:lvl1pPr defTabSz="957110" eaLnBrk="0" hangingPunct="0">
              <a:defRPr b="1">
                <a:solidFill>
                  <a:schemeClr val="tx1"/>
                </a:solidFill>
                <a:latin typeface="Arial" charset="0"/>
              </a:defRPr>
            </a:lvl1pPr>
            <a:lvl2pPr marL="770959" indent="-296523" defTabSz="957110" eaLnBrk="0" hangingPunct="0">
              <a:defRPr b="1">
                <a:solidFill>
                  <a:schemeClr val="tx1"/>
                </a:solidFill>
                <a:latin typeface="Arial" charset="0"/>
              </a:defRPr>
            </a:lvl2pPr>
            <a:lvl3pPr marL="1186091" indent="-237218" defTabSz="957110" eaLnBrk="0" hangingPunct="0">
              <a:defRPr b="1">
                <a:solidFill>
                  <a:schemeClr val="tx1"/>
                </a:solidFill>
                <a:latin typeface="Arial" charset="0"/>
              </a:defRPr>
            </a:lvl3pPr>
            <a:lvl4pPr marL="1660528" indent="-237218" defTabSz="957110" eaLnBrk="0" hangingPunct="0">
              <a:defRPr b="1">
                <a:solidFill>
                  <a:schemeClr val="tx1"/>
                </a:solidFill>
                <a:latin typeface="Arial" charset="0"/>
              </a:defRPr>
            </a:lvl4pPr>
            <a:lvl5pPr marL="2134964" indent="-237218" defTabSz="957110" eaLnBrk="0" hangingPunct="0">
              <a:defRPr b="1">
                <a:solidFill>
                  <a:schemeClr val="tx1"/>
                </a:solidFill>
                <a:latin typeface="Arial" charset="0"/>
              </a:defRPr>
            </a:lvl5pPr>
            <a:lvl6pPr marL="2609400" indent="-237218" defTabSz="957110" eaLnBrk="0" fontAlgn="base" hangingPunct="0">
              <a:spcBef>
                <a:spcPct val="0"/>
              </a:spcBef>
              <a:spcAft>
                <a:spcPct val="0"/>
              </a:spcAft>
              <a:defRPr b="1">
                <a:solidFill>
                  <a:schemeClr val="tx1"/>
                </a:solidFill>
                <a:latin typeface="Arial" charset="0"/>
              </a:defRPr>
            </a:lvl6pPr>
            <a:lvl7pPr marL="3083837" indent="-237218" defTabSz="957110" eaLnBrk="0" fontAlgn="base" hangingPunct="0">
              <a:spcBef>
                <a:spcPct val="0"/>
              </a:spcBef>
              <a:spcAft>
                <a:spcPct val="0"/>
              </a:spcAft>
              <a:defRPr b="1">
                <a:solidFill>
                  <a:schemeClr val="tx1"/>
                </a:solidFill>
                <a:latin typeface="Arial" charset="0"/>
              </a:defRPr>
            </a:lvl7pPr>
            <a:lvl8pPr marL="3558273" indent="-237218" defTabSz="957110" eaLnBrk="0" fontAlgn="base" hangingPunct="0">
              <a:spcBef>
                <a:spcPct val="0"/>
              </a:spcBef>
              <a:spcAft>
                <a:spcPct val="0"/>
              </a:spcAft>
              <a:defRPr b="1">
                <a:solidFill>
                  <a:schemeClr val="tx1"/>
                </a:solidFill>
                <a:latin typeface="Arial" charset="0"/>
              </a:defRPr>
            </a:lvl8pPr>
            <a:lvl9pPr marL="4032710" indent="-237218" defTabSz="957110" eaLnBrk="0" fontAlgn="base" hangingPunct="0">
              <a:spcBef>
                <a:spcPct val="0"/>
              </a:spcBef>
              <a:spcAft>
                <a:spcPct val="0"/>
              </a:spcAft>
              <a:defRPr b="1">
                <a:solidFill>
                  <a:schemeClr val="tx1"/>
                </a:solidFill>
                <a:latin typeface="Arial" charset="0"/>
              </a:defRPr>
            </a:lvl9pPr>
          </a:lstStyle>
          <a:p>
            <a:pPr eaLnBrk="1" hangingPunct="1">
              <a:defRPr/>
            </a:pPr>
            <a:fld id="{EBD2DEA6-239D-4183-9212-8EEE932F2114}" type="slidenum">
              <a:rPr lang="en-US" b="0" smtClean="0"/>
              <a:pPr eaLnBrk="1" hangingPunct="1">
                <a:defRPr/>
              </a:pPr>
              <a:t>26</a:t>
            </a:fld>
            <a:endParaRPr lang="en-US" b="0" dirty="0"/>
          </a:p>
        </p:txBody>
      </p:sp>
      <p:sp>
        <p:nvSpPr>
          <p:cNvPr id="115715" name="Rectangle 2"/>
          <p:cNvSpPr>
            <a:spLocks noGrp="1" noRot="1" noChangeAspect="1" noChangeArrowheads="1" noTextEdit="1"/>
          </p:cNvSpPr>
          <p:nvPr>
            <p:ph type="sldImg"/>
          </p:nvPr>
        </p:nvSpPr>
        <p:spPr>
          <a:xfrm>
            <a:off x="958850" y="719138"/>
            <a:ext cx="5297488" cy="2979737"/>
          </a:xfrm>
          <a:ln/>
        </p:spPr>
      </p:sp>
      <p:sp>
        <p:nvSpPr>
          <p:cNvPr id="115716" name="Rectangle 3"/>
          <p:cNvSpPr>
            <a:spLocks noGrp="1" noChangeArrowheads="1"/>
          </p:cNvSpPr>
          <p:nvPr>
            <p:ph type="body" idx="1"/>
          </p:nvPr>
        </p:nvSpPr>
        <p:spPr>
          <a:noFill/>
        </p:spPr>
        <p:txBody>
          <a:bodyPr/>
          <a:lstStyle/>
          <a:p>
            <a:r>
              <a:rPr lang="en-US" sz="1100" b="1" dirty="0">
                <a:latin typeface="Arial" charset="0"/>
              </a:rPr>
              <a:t>Show </a:t>
            </a:r>
            <a:r>
              <a:rPr lang="en-US" sz="1100" dirty="0">
                <a:latin typeface="Arial" charset="0"/>
              </a:rPr>
              <a:t>the phases of disaster graph and explain that this graph illustrates a typical disaster and the associated emotional highs and lows. Provide a quick review of the phases as a reminder.  </a:t>
            </a:r>
          </a:p>
          <a:p>
            <a:endParaRPr lang="en-US" sz="1100" dirty="0">
              <a:latin typeface="Arial" charset="0"/>
            </a:endParaRPr>
          </a:p>
          <a:p>
            <a:r>
              <a:rPr lang="en-US" sz="1100" b="1" dirty="0">
                <a:latin typeface="Arial" charset="0"/>
              </a:rPr>
              <a:t>Explain</a:t>
            </a:r>
            <a:r>
              <a:rPr lang="en-US" sz="1100" dirty="0">
                <a:latin typeface="Arial" charset="0"/>
              </a:rPr>
              <a:t> every disaster is different and unique, and in a few minutes, we’ll personalize this graph to fit this specific disaster. </a:t>
            </a:r>
          </a:p>
          <a:p>
            <a:endParaRPr lang="en-US" sz="1100" dirty="0">
              <a:latin typeface="Arial" charset="0"/>
            </a:endParaRPr>
          </a:p>
          <a:p>
            <a:r>
              <a:rPr lang="en-US" sz="1100" b="1" dirty="0">
                <a:latin typeface="Arial" charset="0"/>
              </a:rPr>
              <a:t>Ask </a:t>
            </a:r>
            <a:r>
              <a:rPr lang="en-US" sz="1100" dirty="0">
                <a:latin typeface="Arial" charset="0"/>
              </a:rPr>
              <a:t>participants what phase they currently are in. 	</a:t>
            </a:r>
          </a:p>
          <a:p>
            <a:pPr eaLnBrk="1" hangingPunct="1"/>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p:txBody>
          <a:bodyPr/>
          <a:lstStyle>
            <a:lvl1pPr defTabSz="957110" eaLnBrk="0" hangingPunct="0">
              <a:defRPr b="1">
                <a:solidFill>
                  <a:schemeClr val="tx1"/>
                </a:solidFill>
                <a:latin typeface="Arial" charset="0"/>
              </a:defRPr>
            </a:lvl1pPr>
            <a:lvl2pPr marL="770959" indent="-296523" defTabSz="957110" eaLnBrk="0" hangingPunct="0">
              <a:defRPr b="1">
                <a:solidFill>
                  <a:schemeClr val="tx1"/>
                </a:solidFill>
                <a:latin typeface="Arial" charset="0"/>
              </a:defRPr>
            </a:lvl2pPr>
            <a:lvl3pPr marL="1186091" indent="-237218" defTabSz="957110" eaLnBrk="0" hangingPunct="0">
              <a:defRPr b="1">
                <a:solidFill>
                  <a:schemeClr val="tx1"/>
                </a:solidFill>
                <a:latin typeface="Arial" charset="0"/>
              </a:defRPr>
            </a:lvl3pPr>
            <a:lvl4pPr marL="1660528" indent="-237218" defTabSz="957110" eaLnBrk="0" hangingPunct="0">
              <a:defRPr b="1">
                <a:solidFill>
                  <a:schemeClr val="tx1"/>
                </a:solidFill>
                <a:latin typeface="Arial" charset="0"/>
              </a:defRPr>
            </a:lvl4pPr>
            <a:lvl5pPr marL="2134964" indent="-237218" defTabSz="957110" eaLnBrk="0" hangingPunct="0">
              <a:defRPr b="1">
                <a:solidFill>
                  <a:schemeClr val="tx1"/>
                </a:solidFill>
                <a:latin typeface="Arial" charset="0"/>
              </a:defRPr>
            </a:lvl5pPr>
            <a:lvl6pPr marL="2609400" indent="-237218" defTabSz="957110" eaLnBrk="0" fontAlgn="base" hangingPunct="0">
              <a:spcBef>
                <a:spcPct val="0"/>
              </a:spcBef>
              <a:spcAft>
                <a:spcPct val="0"/>
              </a:spcAft>
              <a:defRPr b="1">
                <a:solidFill>
                  <a:schemeClr val="tx1"/>
                </a:solidFill>
                <a:latin typeface="Arial" charset="0"/>
              </a:defRPr>
            </a:lvl6pPr>
            <a:lvl7pPr marL="3083837" indent="-237218" defTabSz="957110" eaLnBrk="0" fontAlgn="base" hangingPunct="0">
              <a:spcBef>
                <a:spcPct val="0"/>
              </a:spcBef>
              <a:spcAft>
                <a:spcPct val="0"/>
              </a:spcAft>
              <a:defRPr b="1">
                <a:solidFill>
                  <a:schemeClr val="tx1"/>
                </a:solidFill>
                <a:latin typeface="Arial" charset="0"/>
              </a:defRPr>
            </a:lvl7pPr>
            <a:lvl8pPr marL="3558273" indent="-237218" defTabSz="957110" eaLnBrk="0" fontAlgn="base" hangingPunct="0">
              <a:spcBef>
                <a:spcPct val="0"/>
              </a:spcBef>
              <a:spcAft>
                <a:spcPct val="0"/>
              </a:spcAft>
              <a:defRPr b="1">
                <a:solidFill>
                  <a:schemeClr val="tx1"/>
                </a:solidFill>
                <a:latin typeface="Arial" charset="0"/>
              </a:defRPr>
            </a:lvl8pPr>
            <a:lvl9pPr marL="4032710" indent="-237218" defTabSz="957110" eaLnBrk="0" fontAlgn="base" hangingPunct="0">
              <a:spcBef>
                <a:spcPct val="0"/>
              </a:spcBef>
              <a:spcAft>
                <a:spcPct val="0"/>
              </a:spcAft>
              <a:defRPr b="1">
                <a:solidFill>
                  <a:schemeClr val="tx1"/>
                </a:solidFill>
                <a:latin typeface="Arial" charset="0"/>
              </a:defRPr>
            </a:lvl9pPr>
          </a:lstStyle>
          <a:p>
            <a:pPr eaLnBrk="1" hangingPunct="1">
              <a:defRPr/>
            </a:pPr>
            <a:fld id="{3D68549F-4C29-4D79-85D4-DB3983389552}" type="slidenum">
              <a:rPr lang="en-US" b="0" smtClean="0"/>
              <a:pPr eaLnBrk="1" hangingPunct="1">
                <a:defRPr/>
              </a:pPr>
              <a:t>27</a:t>
            </a:fld>
            <a:endParaRPr lang="en-US" b="0" dirty="0"/>
          </a:p>
        </p:txBody>
      </p:sp>
      <p:sp>
        <p:nvSpPr>
          <p:cNvPr id="116739" name="Rectangle 6"/>
          <p:cNvSpPr>
            <a:spLocks noGrp="1" noRot="1" noChangeAspect="1" noChangeArrowheads="1" noTextEdit="1"/>
          </p:cNvSpPr>
          <p:nvPr>
            <p:ph type="sldImg"/>
          </p:nvPr>
        </p:nvSpPr>
        <p:spPr>
          <a:xfrm>
            <a:off x="958850" y="719138"/>
            <a:ext cx="5297488" cy="2979737"/>
          </a:xfrm>
          <a:ln/>
        </p:spPr>
      </p:sp>
      <p:sp>
        <p:nvSpPr>
          <p:cNvPr id="116740" name="Rectangle 7"/>
          <p:cNvSpPr>
            <a:spLocks noGrp="1" noChangeArrowheads="1"/>
          </p:cNvSpPr>
          <p:nvPr>
            <p:ph type="body" idx="1"/>
          </p:nvPr>
        </p:nvSpPr>
        <p:spPr>
          <a:noFill/>
        </p:spPr>
        <p:txBody>
          <a:bodyPr/>
          <a:lstStyle/>
          <a:p>
            <a:r>
              <a:rPr lang="en-US" sz="1100" b="1" dirty="0">
                <a:latin typeface="Arial" charset="0"/>
              </a:rPr>
              <a:t>Continue </a:t>
            </a:r>
            <a:r>
              <a:rPr lang="en-US" sz="1100" dirty="0">
                <a:latin typeface="Arial" charset="0"/>
              </a:rPr>
              <a:t>the discussion of collective reactions by </a:t>
            </a:r>
            <a:r>
              <a:rPr lang="en-US" sz="1100" b="1" dirty="0">
                <a:latin typeface="Arial" charset="0"/>
              </a:rPr>
              <a:t>reviewing </a:t>
            </a:r>
            <a:r>
              <a:rPr lang="en-US" sz="1100" dirty="0">
                <a:latin typeface="Arial" charset="0"/>
              </a:rPr>
              <a:t>the risk factors—population exposure model. (Adapted by DeWolfe, D. (2002). </a:t>
            </a:r>
            <a:r>
              <a:rPr lang="en-US" sz="1100" i="1" dirty="0">
                <a:latin typeface="Arial" charset="0"/>
              </a:rPr>
              <a:t>Mental health interventions following major disasters: A guide for administrators, policy makers, planners, and providers</a:t>
            </a:r>
            <a:r>
              <a:rPr lang="en-US" sz="1100" dirty="0">
                <a:latin typeface="Arial" charset="0"/>
              </a:rPr>
              <a:t>. Rockville, MD: U.S. Department of Health and Human Services, SAMHSA, Center for Mental Health Services.) </a:t>
            </a:r>
          </a:p>
          <a:p>
            <a:endParaRPr lang="en-US" sz="1100" dirty="0">
              <a:latin typeface="Arial" charset="0"/>
            </a:endParaRPr>
          </a:p>
          <a:p>
            <a:r>
              <a:rPr lang="en-US" sz="1100" b="1" dirty="0">
                <a:latin typeface="Arial" charset="0"/>
              </a:rPr>
              <a:t>Ask </a:t>
            </a:r>
            <a:r>
              <a:rPr lang="en-US" sz="1100" dirty="0">
                <a:latin typeface="Arial" charset="0"/>
              </a:rPr>
              <a:t>about the reactions of specific groups represented in the model. How have you seen their reactions and needs change over time? </a:t>
            </a:r>
          </a:p>
          <a:p>
            <a:endParaRPr lang="en-US" sz="1100" dirty="0">
              <a:latin typeface="Arial" charset="0"/>
            </a:endParaRPr>
          </a:p>
          <a:p>
            <a:r>
              <a:rPr lang="en-US" sz="1100" b="1" dirty="0">
                <a:latin typeface="Arial" charset="0"/>
              </a:rPr>
              <a:t>Note </a:t>
            </a:r>
            <a:r>
              <a:rPr lang="en-US" sz="1100" dirty="0">
                <a:latin typeface="Arial" charset="0"/>
              </a:rPr>
              <a:t>that more intensive individual/family crisis counseling may be appropriate closer to the center. Educational efforts to build community resilience may be more appropriate for the “outer” groups.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dirty="0"/>
              <a:t>Adapted from DeWolfe, D. (2002). </a:t>
            </a:r>
            <a:r>
              <a:rPr lang="en-US" sz="1100" b="0" i="1" dirty="0"/>
              <a:t>Mental health interventions following major disasters: A guide for administrators, policy makers, planners, and providers</a:t>
            </a:r>
            <a:r>
              <a:rPr lang="en-US" sz="1100" b="0" dirty="0"/>
              <a:t>. Rockville, MD: U.S. Department of Health and Human Services, Substance Abuse and Mental Health Services Administration, Center for Mental Health Services. </a:t>
            </a:r>
            <a:endParaRPr lang="en-US" sz="1050" b="0" dirty="0"/>
          </a:p>
          <a:p>
            <a:endParaRPr lang="en-US" sz="1100" dirty="0">
              <a:latin typeface="Arial"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p:txBody>
          <a:bodyPr/>
          <a:lstStyle>
            <a:lvl1pPr defTabSz="957110" eaLnBrk="0" hangingPunct="0">
              <a:defRPr b="1">
                <a:solidFill>
                  <a:schemeClr val="tx1"/>
                </a:solidFill>
                <a:latin typeface="Arial" charset="0"/>
              </a:defRPr>
            </a:lvl1pPr>
            <a:lvl2pPr marL="770959" indent="-296523" defTabSz="957110" eaLnBrk="0" hangingPunct="0">
              <a:defRPr b="1">
                <a:solidFill>
                  <a:schemeClr val="tx1"/>
                </a:solidFill>
                <a:latin typeface="Arial" charset="0"/>
              </a:defRPr>
            </a:lvl2pPr>
            <a:lvl3pPr marL="1186091" indent="-237218" defTabSz="957110" eaLnBrk="0" hangingPunct="0">
              <a:defRPr b="1">
                <a:solidFill>
                  <a:schemeClr val="tx1"/>
                </a:solidFill>
                <a:latin typeface="Arial" charset="0"/>
              </a:defRPr>
            </a:lvl3pPr>
            <a:lvl4pPr marL="1660528" indent="-237218" defTabSz="957110" eaLnBrk="0" hangingPunct="0">
              <a:defRPr b="1">
                <a:solidFill>
                  <a:schemeClr val="tx1"/>
                </a:solidFill>
                <a:latin typeface="Arial" charset="0"/>
              </a:defRPr>
            </a:lvl4pPr>
            <a:lvl5pPr marL="2134964" indent="-237218" defTabSz="957110" eaLnBrk="0" hangingPunct="0">
              <a:defRPr b="1">
                <a:solidFill>
                  <a:schemeClr val="tx1"/>
                </a:solidFill>
                <a:latin typeface="Arial" charset="0"/>
              </a:defRPr>
            </a:lvl5pPr>
            <a:lvl6pPr marL="2609400" indent="-237218" defTabSz="957110" eaLnBrk="0" fontAlgn="base" hangingPunct="0">
              <a:spcBef>
                <a:spcPct val="0"/>
              </a:spcBef>
              <a:spcAft>
                <a:spcPct val="0"/>
              </a:spcAft>
              <a:defRPr b="1">
                <a:solidFill>
                  <a:schemeClr val="tx1"/>
                </a:solidFill>
                <a:latin typeface="Arial" charset="0"/>
              </a:defRPr>
            </a:lvl6pPr>
            <a:lvl7pPr marL="3083837" indent="-237218" defTabSz="957110" eaLnBrk="0" fontAlgn="base" hangingPunct="0">
              <a:spcBef>
                <a:spcPct val="0"/>
              </a:spcBef>
              <a:spcAft>
                <a:spcPct val="0"/>
              </a:spcAft>
              <a:defRPr b="1">
                <a:solidFill>
                  <a:schemeClr val="tx1"/>
                </a:solidFill>
                <a:latin typeface="Arial" charset="0"/>
              </a:defRPr>
            </a:lvl7pPr>
            <a:lvl8pPr marL="3558273" indent="-237218" defTabSz="957110" eaLnBrk="0" fontAlgn="base" hangingPunct="0">
              <a:spcBef>
                <a:spcPct val="0"/>
              </a:spcBef>
              <a:spcAft>
                <a:spcPct val="0"/>
              </a:spcAft>
              <a:defRPr b="1">
                <a:solidFill>
                  <a:schemeClr val="tx1"/>
                </a:solidFill>
                <a:latin typeface="Arial" charset="0"/>
              </a:defRPr>
            </a:lvl8pPr>
            <a:lvl9pPr marL="4032710" indent="-237218" defTabSz="957110" eaLnBrk="0" fontAlgn="base" hangingPunct="0">
              <a:spcBef>
                <a:spcPct val="0"/>
              </a:spcBef>
              <a:spcAft>
                <a:spcPct val="0"/>
              </a:spcAft>
              <a:defRPr b="1">
                <a:solidFill>
                  <a:schemeClr val="tx1"/>
                </a:solidFill>
                <a:latin typeface="Arial" charset="0"/>
              </a:defRPr>
            </a:lvl9pPr>
          </a:lstStyle>
          <a:p>
            <a:pPr eaLnBrk="1" hangingPunct="1">
              <a:defRPr/>
            </a:pPr>
            <a:fld id="{BAE5E2B2-90E8-4F72-8AE1-6D77F5D91D8B}" type="slidenum">
              <a:rPr lang="en-US" b="0" smtClean="0"/>
              <a:pPr eaLnBrk="1" hangingPunct="1">
                <a:defRPr/>
              </a:pPr>
              <a:t>28</a:t>
            </a:fld>
            <a:endParaRPr lang="en-US" b="0" dirty="0"/>
          </a:p>
        </p:txBody>
      </p:sp>
      <p:sp>
        <p:nvSpPr>
          <p:cNvPr id="117763" name="Rectangle 6"/>
          <p:cNvSpPr>
            <a:spLocks noGrp="1" noRot="1" noChangeAspect="1" noChangeArrowheads="1" noTextEdit="1"/>
          </p:cNvSpPr>
          <p:nvPr>
            <p:ph type="sldImg"/>
          </p:nvPr>
        </p:nvSpPr>
        <p:spPr>
          <a:xfrm>
            <a:off x="958850" y="719138"/>
            <a:ext cx="5297488" cy="2979737"/>
          </a:xfrm>
          <a:ln/>
        </p:spPr>
      </p:sp>
      <p:sp>
        <p:nvSpPr>
          <p:cNvPr id="117764" name="Rectangle 7"/>
          <p:cNvSpPr>
            <a:spLocks noGrp="1" noChangeArrowheads="1"/>
          </p:cNvSpPr>
          <p:nvPr>
            <p:ph type="body" idx="1"/>
          </p:nvPr>
        </p:nvSpPr>
        <p:spPr>
          <a:noFill/>
        </p:spPr>
        <p:txBody>
          <a:bodyPr/>
          <a:lstStyle/>
          <a:p>
            <a:r>
              <a:rPr lang="en-US" sz="1100" b="1" dirty="0">
                <a:latin typeface="Arial" charset="0"/>
              </a:rPr>
              <a:t>Review </a:t>
            </a:r>
            <a:r>
              <a:rPr lang="en-US" sz="1100" dirty="0">
                <a:latin typeface="Arial" charset="0"/>
              </a:rPr>
              <a:t>the range of types of disaster reactions. A summary of the different types of disaster reactions is included in the participant workbook, page 12. </a:t>
            </a:r>
          </a:p>
          <a:p>
            <a:r>
              <a:rPr lang="en-US" sz="1100" dirty="0">
                <a:latin typeface="Arial" charset="0"/>
              </a:rPr>
              <a:t>Suggested talking points: </a:t>
            </a:r>
          </a:p>
          <a:p>
            <a:pPr marL="177914" indent="-177914">
              <a:buFont typeface="Arial" panose="020B0604020202020204" pitchFamily="34" charset="0"/>
              <a:buChar char="•"/>
            </a:pPr>
            <a:r>
              <a:rPr lang="en-US" sz="1100" dirty="0">
                <a:latin typeface="Arial" charset="0"/>
              </a:rPr>
              <a:t>People affected by disaster may experience more than one type of reaction. </a:t>
            </a:r>
          </a:p>
          <a:p>
            <a:pPr marL="177914" indent="-177914">
              <a:buFont typeface="Arial" panose="020B0604020202020204" pitchFamily="34" charset="0"/>
              <a:buChar char="•"/>
            </a:pPr>
            <a:r>
              <a:rPr lang="en-US" sz="1100" dirty="0">
                <a:latin typeface="Arial" charset="0"/>
              </a:rPr>
              <a:t>Reactions may change over time and may get more or less intense over time.</a:t>
            </a:r>
          </a:p>
          <a:p>
            <a:pPr marL="177914" indent="-177914">
              <a:buFont typeface="Arial" panose="020B0604020202020204" pitchFamily="34" charset="0"/>
              <a:buChar char="•"/>
            </a:pPr>
            <a:r>
              <a:rPr lang="en-US" sz="1100" dirty="0">
                <a:latin typeface="Arial" charset="0"/>
              </a:rPr>
              <a:t>Reactions may be more intense if people have experienced the event more directly or have gone through previous trauma or crises. </a:t>
            </a:r>
          </a:p>
          <a:p>
            <a:pPr marL="177914" indent="-177914">
              <a:buFont typeface="Arial" panose="020B0604020202020204" pitchFamily="34" charset="0"/>
              <a:buChar char="•"/>
            </a:pPr>
            <a:r>
              <a:rPr lang="en-US" sz="1100" dirty="0">
                <a:latin typeface="Arial" charset="0"/>
              </a:rPr>
              <a:t>Typical reactions can vary by developmental stage. </a:t>
            </a:r>
          </a:p>
          <a:p>
            <a:pPr marL="177914" indent="-177914">
              <a:buFont typeface="Arial" panose="020B0604020202020204" pitchFamily="34" charset="0"/>
              <a:buChar char="•"/>
            </a:pPr>
            <a:r>
              <a:rPr lang="en-US" sz="1100" dirty="0">
                <a:latin typeface="Arial" charset="0"/>
              </a:rPr>
              <a:t>Reactions can include positive and negative responses.</a:t>
            </a:r>
          </a:p>
          <a:p>
            <a:r>
              <a:rPr lang="en-US" sz="1100" dirty="0">
                <a:latin typeface="Arial" charset="0"/>
              </a:rPr>
              <a:t>	</a:t>
            </a:r>
          </a:p>
          <a:p>
            <a:pPr eaLnBrk="1" hangingPunct="1"/>
            <a:endParaRPr lang="en-US" b="1"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p:txBody>
          <a:bodyPr/>
          <a:lstStyle>
            <a:lvl1pPr defTabSz="957110" eaLnBrk="0" hangingPunct="0">
              <a:defRPr b="1">
                <a:solidFill>
                  <a:schemeClr val="tx1"/>
                </a:solidFill>
                <a:latin typeface="Arial" charset="0"/>
              </a:defRPr>
            </a:lvl1pPr>
            <a:lvl2pPr marL="770959" indent="-296523" defTabSz="957110" eaLnBrk="0" hangingPunct="0">
              <a:defRPr b="1">
                <a:solidFill>
                  <a:schemeClr val="tx1"/>
                </a:solidFill>
                <a:latin typeface="Arial" charset="0"/>
              </a:defRPr>
            </a:lvl2pPr>
            <a:lvl3pPr marL="1186091" indent="-237218" defTabSz="957110" eaLnBrk="0" hangingPunct="0">
              <a:defRPr b="1">
                <a:solidFill>
                  <a:schemeClr val="tx1"/>
                </a:solidFill>
                <a:latin typeface="Arial" charset="0"/>
              </a:defRPr>
            </a:lvl3pPr>
            <a:lvl4pPr marL="1660528" indent="-237218" defTabSz="957110" eaLnBrk="0" hangingPunct="0">
              <a:defRPr b="1">
                <a:solidFill>
                  <a:schemeClr val="tx1"/>
                </a:solidFill>
                <a:latin typeface="Arial" charset="0"/>
              </a:defRPr>
            </a:lvl4pPr>
            <a:lvl5pPr marL="2134964" indent="-237218" defTabSz="957110" eaLnBrk="0" hangingPunct="0">
              <a:defRPr b="1">
                <a:solidFill>
                  <a:schemeClr val="tx1"/>
                </a:solidFill>
                <a:latin typeface="Arial" charset="0"/>
              </a:defRPr>
            </a:lvl5pPr>
            <a:lvl6pPr marL="2609400" indent="-237218" defTabSz="957110" eaLnBrk="0" fontAlgn="base" hangingPunct="0">
              <a:spcBef>
                <a:spcPct val="0"/>
              </a:spcBef>
              <a:spcAft>
                <a:spcPct val="0"/>
              </a:spcAft>
              <a:defRPr b="1">
                <a:solidFill>
                  <a:schemeClr val="tx1"/>
                </a:solidFill>
                <a:latin typeface="Arial" charset="0"/>
              </a:defRPr>
            </a:lvl6pPr>
            <a:lvl7pPr marL="3083837" indent="-237218" defTabSz="957110" eaLnBrk="0" fontAlgn="base" hangingPunct="0">
              <a:spcBef>
                <a:spcPct val="0"/>
              </a:spcBef>
              <a:spcAft>
                <a:spcPct val="0"/>
              </a:spcAft>
              <a:defRPr b="1">
                <a:solidFill>
                  <a:schemeClr val="tx1"/>
                </a:solidFill>
                <a:latin typeface="Arial" charset="0"/>
              </a:defRPr>
            </a:lvl7pPr>
            <a:lvl8pPr marL="3558273" indent="-237218" defTabSz="957110" eaLnBrk="0" fontAlgn="base" hangingPunct="0">
              <a:spcBef>
                <a:spcPct val="0"/>
              </a:spcBef>
              <a:spcAft>
                <a:spcPct val="0"/>
              </a:spcAft>
              <a:defRPr b="1">
                <a:solidFill>
                  <a:schemeClr val="tx1"/>
                </a:solidFill>
                <a:latin typeface="Arial" charset="0"/>
              </a:defRPr>
            </a:lvl8pPr>
            <a:lvl9pPr marL="4032710" indent="-237218" defTabSz="957110" eaLnBrk="0" fontAlgn="base" hangingPunct="0">
              <a:spcBef>
                <a:spcPct val="0"/>
              </a:spcBef>
              <a:spcAft>
                <a:spcPct val="0"/>
              </a:spcAft>
              <a:defRPr b="1">
                <a:solidFill>
                  <a:schemeClr val="tx1"/>
                </a:solidFill>
                <a:latin typeface="Arial" charset="0"/>
              </a:defRPr>
            </a:lvl9pPr>
          </a:lstStyle>
          <a:p>
            <a:pPr eaLnBrk="1" hangingPunct="1">
              <a:defRPr/>
            </a:pPr>
            <a:fld id="{C6311C6A-0BB0-404A-95C9-1E3E29FB6AE0}" type="slidenum">
              <a:rPr lang="en-US" b="0" smtClean="0"/>
              <a:pPr eaLnBrk="1" hangingPunct="1">
                <a:defRPr/>
              </a:pPr>
              <a:t>29</a:t>
            </a:fld>
            <a:endParaRPr lang="en-US" b="0" dirty="0"/>
          </a:p>
        </p:txBody>
      </p:sp>
      <p:sp>
        <p:nvSpPr>
          <p:cNvPr id="118787" name="Rectangle 2"/>
          <p:cNvSpPr>
            <a:spLocks noGrp="1" noRot="1" noChangeAspect="1" noChangeArrowheads="1" noTextEdit="1"/>
          </p:cNvSpPr>
          <p:nvPr>
            <p:ph type="sldImg"/>
          </p:nvPr>
        </p:nvSpPr>
        <p:spPr>
          <a:xfrm>
            <a:off x="958850" y="719138"/>
            <a:ext cx="5297488" cy="2979737"/>
          </a:xfrm>
          <a:ln/>
        </p:spPr>
      </p:sp>
      <p:sp>
        <p:nvSpPr>
          <p:cNvPr id="118788" name="Rectangle 3"/>
          <p:cNvSpPr>
            <a:spLocks noGrp="1" noChangeArrowheads="1"/>
          </p:cNvSpPr>
          <p:nvPr>
            <p:ph type="body" idx="1"/>
          </p:nvPr>
        </p:nvSpPr>
        <p:spPr>
          <a:noFill/>
        </p:spPr>
        <p:txBody>
          <a:bodyPr/>
          <a:lstStyle/>
          <a:p>
            <a:r>
              <a:rPr lang="en-US" sz="1100" b="1" dirty="0">
                <a:latin typeface="Arial" charset="0"/>
              </a:rPr>
              <a:t>Give </a:t>
            </a:r>
            <a:r>
              <a:rPr lang="en-US" sz="1100" dirty="0">
                <a:latin typeface="Arial" charset="0"/>
              </a:rPr>
              <a:t>the following instructions: </a:t>
            </a:r>
          </a:p>
          <a:p>
            <a:pPr marL="177914" indent="-177914">
              <a:buFont typeface="Arial" panose="020B0604020202020204" pitchFamily="34" charset="0"/>
              <a:buChar char="•"/>
            </a:pPr>
            <a:r>
              <a:rPr lang="en-US" sz="1100" dirty="0">
                <a:latin typeface="Arial" charset="0"/>
              </a:rPr>
              <a:t>Find a partner. </a:t>
            </a:r>
          </a:p>
          <a:p>
            <a:pPr marL="177914" indent="-177914">
              <a:buFont typeface="Arial" panose="020B0604020202020204" pitchFamily="34" charset="0"/>
              <a:buChar char="•"/>
            </a:pPr>
            <a:r>
              <a:rPr lang="en-US" sz="1100" dirty="0">
                <a:latin typeface="Arial" charset="0"/>
              </a:rPr>
              <a:t>Together, draw a map of the phases of this disaster in the workbook (page 9)—what you’ve observed to date and projecting into the future. </a:t>
            </a:r>
          </a:p>
          <a:p>
            <a:pPr marL="177914" indent="-177914">
              <a:buFont typeface="Arial" panose="020B0604020202020204" pitchFamily="34" charset="0"/>
              <a:buChar char="•"/>
            </a:pPr>
            <a:r>
              <a:rPr lang="en-US" sz="1100" dirty="0">
                <a:latin typeface="Arial" charset="0"/>
              </a:rPr>
              <a:t>Identify the typical individual reactions you’re seeing. </a:t>
            </a:r>
          </a:p>
          <a:p>
            <a:pPr marL="177914" indent="-177914">
              <a:buFont typeface="Arial" panose="020B0604020202020204" pitchFamily="34" charset="0"/>
              <a:buChar char="•"/>
            </a:pPr>
            <a:r>
              <a:rPr lang="en-US" sz="1100" dirty="0">
                <a:latin typeface="Arial" charset="0"/>
              </a:rPr>
              <a:t>Identify potential future trigger points. </a:t>
            </a:r>
          </a:p>
          <a:p>
            <a:endParaRPr lang="en-US" sz="1100" dirty="0">
              <a:latin typeface="Arial" charset="0"/>
            </a:endParaRPr>
          </a:p>
          <a:p>
            <a:r>
              <a:rPr lang="en-US" sz="1100" dirty="0">
                <a:latin typeface="Arial" charset="0"/>
              </a:rPr>
              <a:t>When the pairs are finished (after about 10 minutes), </a:t>
            </a:r>
            <a:r>
              <a:rPr lang="en-US" sz="1100" b="1" dirty="0">
                <a:latin typeface="Arial" charset="0"/>
              </a:rPr>
              <a:t>ask </a:t>
            </a:r>
            <a:r>
              <a:rPr lang="en-US" sz="1100" dirty="0">
                <a:latin typeface="Arial" charset="0"/>
              </a:rPr>
              <a:t>for examples of the reactions they identified. </a:t>
            </a:r>
            <a:r>
              <a:rPr lang="en-US" sz="1100" b="1" dirty="0">
                <a:latin typeface="Arial" charset="0"/>
              </a:rPr>
              <a:t>Record </a:t>
            </a:r>
            <a:r>
              <a:rPr lang="en-US" sz="1100" dirty="0">
                <a:latin typeface="Arial" charset="0"/>
              </a:rPr>
              <a:t>these reactions on a flipchart pad. </a:t>
            </a:r>
          </a:p>
          <a:p>
            <a:endParaRPr lang="en-US" sz="1100" dirty="0">
              <a:latin typeface="Arial" charset="0"/>
            </a:endParaRPr>
          </a:p>
          <a:p>
            <a:r>
              <a:rPr lang="en-US" sz="1100" b="1" dirty="0">
                <a:latin typeface="Arial" charset="0"/>
              </a:rPr>
              <a:t>Facilitate </a:t>
            </a:r>
            <a:r>
              <a:rPr lang="en-US" sz="1100" dirty="0">
                <a:latin typeface="Arial" charset="0"/>
              </a:rPr>
              <a:t>a discussion about these reactions: </a:t>
            </a:r>
          </a:p>
          <a:p>
            <a:pPr marL="171450" marR="0" lvl="0" indent="-171450">
              <a:lnSpc>
                <a:spcPct val="107000"/>
              </a:lnSpc>
              <a:spcBef>
                <a:spcPts val="0"/>
              </a:spcBef>
              <a:spcAft>
                <a:spcPts val="0"/>
              </a:spcAft>
              <a:buFont typeface="Arial" panose="020B0604020202020204" pitchFamily="34" charset="0"/>
              <a:buChar char="•"/>
            </a:pPr>
            <a:r>
              <a:rPr lang="en-US" sz="1100" kern="1200" dirty="0">
                <a:solidFill>
                  <a:schemeClr val="tx1"/>
                </a:solidFill>
                <a:latin typeface="Arial" charset="0"/>
                <a:ea typeface="+mn-ea"/>
                <a:cs typeface="+mn-cs"/>
              </a:rPr>
              <a:t>Are the reactions something noticed in earlier phases? </a:t>
            </a:r>
          </a:p>
          <a:p>
            <a:pPr marL="171450" marR="0" lvl="0" indent="-171450">
              <a:lnSpc>
                <a:spcPct val="107000"/>
              </a:lnSpc>
              <a:spcBef>
                <a:spcPts val="0"/>
              </a:spcBef>
              <a:spcAft>
                <a:spcPts val="0"/>
              </a:spcAft>
              <a:buFont typeface="Arial" panose="020B0604020202020204" pitchFamily="34" charset="0"/>
              <a:buChar char="•"/>
            </a:pPr>
            <a:r>
              <a:rPr lang="en-US" sz="1100" kern="1200" dirty="0">
                <a:solidFill>
                  <a:schemeClr val="tx1"/>
                </a:solidFill>
                <a:latin typeface="Arial" charset="0"/>
                <a:ea typeface="+mn-ea"/>
                <a:cs typeface="+mn-cs"/>
              </a:rPr>
              <a:t>Which reactions have become worse or better over time? </a:t>
            </a:r>
          </a:p>
          <a:p>
            <a:endParaRPr lang="en-US" sz="1100" dirty="0">
              <a:latin typeface="Arial" charset="0"/>
            </a:endParaRPr>
          </a:p>
          <a:p>
            <a:pPr eaLnBrk="1" hangingPunct="1"/>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p:txBody>
          <a:bodyPr/>
          <a:lstStyle>
            <a:lvl1pPr defTabSz="957110" eaLnBrk="0" hangingPunct="0">
              <a:defRPr b="1">
                <a:solidFill>
                  <a:schemeClr val="tx1"/>
                </a:solidFill>
                <a:latin typeface="Arial" charset="0"/>
              </a:defRPr>
            </a:lvl1pPr>
            <a:lvl2pPr marL="770959" indent="-296523" defTabSz="957110" eaLnBrk="0" hangingPunct="0">
              <a:defRPr b="1">
                <a:solidFill>
                  <a:schemeClr val="tx1"/>
                </a:solidFill>
                <a:latin typeface="Arial" charset="0"/>
              </a:defRPr>
            </a:lvl2pPr>
            <a:lvl3pPr marL="1186091" indent="-237218" defTabSz="957110" eaLnBrk="0" hangingPunct="0">
              <a:defRPr b="1">
                <a:solidFill>
                  <a:schemeClr val="tx1"/>
                </a:solidFill>
                <a:latin typeface="Arial" charset="0"/>
              </a:defRPr>
            </a:lvl3pPr>
            <a:lvl4pPr marL="1660528" indent="-237218" defTabSz="957110" eaLnBrk="0" hangingPunct="0">
              <a:defRPr b="1">
                <a:solidFill>
                  <a:schemeClr val="tx1"/>
                </a:solidFill>
                <a:latin typeface="Arial" charset="0"/>
              </a:defRPr>
            </a:lvl4pPr>
            <a:lvl5pPr marL="2134964" indent="-237218" defTabSz="957110" eaLnBrk="0" hangingPunct="0">
              <a:defRPr b="1">
                <a:solidFill>
                  <a:schemeClr val="tx1"/>
                </a:solidFill>
                <a:latin typeface="Arial" charset="0"/>
              </a:defRPr>
            </a:lvl5pPr>
            <a:lvl6pPr marL="2609400" indent="-237218" defTabSz="957110" eaLnBrk="0" fontAlgn="base" hangingPunct="0">
              <a:spcBef>
                <a:spcPct val="0"/>
              </a:spcBef>
              <a:spcAft>
                <a:spcPct val="0"/>
              </a:spcAft>
              <a:defRPr b="1">
                <a:solidFill>
                  <a:schemeClr val="tx1"/>
                </a:solidFill>
                <a:latin typeface="Arial" charset="0"/>
              </a:defRPr>
            </a:lvl6pPr>
            <a:lvl7pPr marL="3083837" indent="-237218" defTabSz="957110" eaLnBrk="0" fontAlgn="base" hangingPunct="0">
              <a:spcBef>
                <a:spcPct val="0"/>
              </a:spcBef>
              <a:spcAft>
                <a:spcPct val="0"/>
              </a:spcAft>
              <a:defRPr b="1">
                <a:solidFill>
                  <a:schemeClr val="tx1"/>
                </a:solidFill>
                <a:latin typeface="Arial" charset="0"/>
              </a:defRPr>
            </a:lvl7pPr>
            <a:lvl8pPr marL="3558273" indent="-237218" defTabSz="957110" eaLnBrk="0" fontAlgn="base" hangingPunct="0">
              <a:spcBef>
                <a:spcPct val="0"/>
              </a:spcBef>
              <a:spcAft>
                <a:spcPct val="0"/>
              </a:spcAft>
              <a:defRPr b="1">
                <a:solidFill>
                  <a:schemeClr val="tx1"/>
                </a:solidFill>
                <a:latin typeface="Arial" charset="0"/>
              </a:defRPr>
            </a:lvl8pPr>
            <a:lvl9pPr marL="4032710" indent="-237218" defTabSz="957110" eaLnBrk="0" fontAlgn="base" hangingPunct="0">
              <a:spcBef>
                <a:spcPct val="0"/>
              </a:spcBef>
              <a:spcAft>
                <a:spcPct val="0"/>
              </a:spcAft>
              <a:defRPr b="1">
                <a:solidFill>
                  <a:schemeClr val="tx1"/>
                </a:solidFill>
                <a:latin typeface="Arial" charset="0"/>
              </a:defRPr>
            </a:lvl9pPr>
          </a:lstStyle>
          <a:p>
            <a:pPr eaLnBrk="1" hangingPunct="1">
              <a:defRPr/>
            </a:pPr>
            <a:fld id="{777C414B-C467-4DC1-AD32-8CBF0F6549B2}" type="slidenum">
              <a:rPr lang="en-US" b="0" smtClean="0"/>
              <a:pPr eaLnBrk="1" hangingPunct="1">
                <a:defRPr/>
              </a:pPr>
              <a:t>30</a:t>
            </a:fld>
            <a:endParaRPr lang="en-US" b="0" dirty="0"/>
          </a:p>
        </p:txBody>
      </p:sp>
      <p:sp>
        <p:nvSpPr>
          <p:cNvPr id="119811" name="Rectangle 6"/>
          <p:cNvSpPr>
            <a:spLocks noGrp="1" noRot="1" noChangeAspect="1" noChangeArrowheads="1" noTextEdit="1"/>
          </p:cNvSpPr>
          <p:nvPr>
            <p:ph type="sldImg"/>
          </p:nvPr>
        </p:nvSpPr>
        <p:spPr>
          <a:xfrm>
            <a:off x="958850" y="719138"/>
            <a:ext cx="5297488" cy="2979737"/>
          </a:xfrm>
          <a:ln/>
        </p:spPr>
      </p:sp>
      <p:sp>
        <p:nvSpPr>
          <p:cNvPr id="119812" name="Rectangle 7"/>
          <p:cNvSpPr>
            <a:spLocks noGrp="1" noChangeArrowheads="1"/>
          </p:cNvSpPr>
          <p:nvPr>
            <p:ph type="body" idx="1"/>
          </p:nvPr>
        </p:nvSpPr>
        <p:spPr>
          <a:noFill/>
        </p:spPr>
        <p:txBody>
          <a:bodyPr/>
          <a:lstStyle/>
          <a:p>
            <a:r>
              <a:rPr lang="en-US" sz="1100" b="1" dirty="0">
                <a:latin typeface="Arial" charset="0"/>
              </a:rPr>
              <a:t>Summarize and reinforce </a:t>
            </a:r>
            <a:r>
              <a:rPr lang="en-US" sz="1100" dirty="0">
                <a:latin typeface="Arial" charset="0"/>
              </a:rPr>
              <a:t>key points about how reactions change over time using this slide of anticipated reactions. </a:t>
            </a:r>
          </a:p>
          <a:p>
            <a:pPr marL="0" indent="0">
              <a:buFont typeface="Arial" panose="020B0604020202020204" pitchFamily="34" charset="0"/>
              <a:buNone/>
            </a:pPr>
            <a:r>
              <a:rPr lang="en-US" sz="1100" dirty="0">
                <a:latin typeface="Arial" charset="0"/>
              </a:rPr>
              <a:t>Additional reactions over time: </a:t>
            </a:r>
          </a:p>
          <a:p>
            <a:pPr marL="177914" indent="-177914">
              <a:buFont typeface="Arial" panose="020B0604020202020204" pitchFamily="34" charset="0"/>
              <a:buChar char="•"/>
            </a:pPr>
            <a:r>
              <a:rPr lang="en-US" sz="1100" dirty="0">
                <a:latin typeface="Arial" charset="0"/>
              </a:rPr>
              <a:t>Anxiety about recurrence of the disaster or new disaster </a:t>
            </a:r>
          </a:p>
          <a:p>
            <a:pPr marL="177914" indent="-177914">
              <a:buFont typeface="Arial" panose="020B0604020202020204" pitchFamily="34" charset="0"/>
              <a:buChar char="•"/>
            </a:pPr>
            <a:r>
              <a:rPr lang="en-US" sz="1100" dirty="0">
                <a:latin typeface="Arial" charset="0"/>
              </a:rPr>
              <a:t>Distress due to the experience of being a victim of a predatory scam or another, similar crime</a:t>
            </a:r>
          </a:p>
          <a:p>
            <a:pPr marL="177914" indent="-177914">
              <a:buFont typeface="Arial" panose="020B0604020202020204" pitchFamily="34" charset="0"/>
              <a:buChar char="•"/>
            </a:pPr>
            <a:r>
              <a:rPr lang="en-US" sz="1100" dirty="0">
                <a:latin typeface="Arial" charset="0"/>
              </a:rPr>
              <a:t>Frustration in finding workers to make home repairs </a:t>
            </a:r>
          </a:p>
          <a:p>
            <a:pPr marL="177914" indent="-177914">
              <a:buFont typeface="Arial" panose="020B0604020202020204" pitchFamily="34" charset="0"/>
              <a:buChar char="•"/>
            </a:pPr>
            <a:r>
              <a:rPr lang="en-US" sz="1100" dirty="0">
                <a:latin typeface="Arial" charset="0"/>
              </a:rPr>
              <a:t>Cumulative stress over dislocation and separation from family, friends, and social support network </a:t>
            </a:r>
          </a:p>
          <a:p>
            <a:pPr marL="177914" indent="-177914">
              <a:buFont typeface="Arial" panose="020B0604020202020204" pitchFamily="34" charset="0"/>
              <a:buChar char="•"/>
            </a:pPr>
            <a:r>
              <a:rPr lang="en-US" sz="1100" dirty="0">
                <a:latin typeface="Arial" charset="0"/>
              </a:rPr>
              <a:t>Survivors who have developed mental health conditions may be at higher risk for substance use or misuse</a:t>
            </a:r>
          </a:p>
          <a:p>
            <a:pPr marL="177914" indent="-177914">
              <a:buFont typeface="Arial" panose="020B0604020202020204" pitchFamily="34" charset="0"/>
              <a:buChar char="•"/>
            </a:pPr>
            <a:endParaRPr lang="en-US" sz="1100" dirty="0">
              <a:latin typeface="Arial" charset="0"/>
            </a:endParaRPr>
          </a:p>
          <a:p>
            <a:pPr marL="0" indent="0">
              <a:buFont typeface="Arial" panose="020B0604020202020204" pitchFamily="34" charset="0"/>
              <a:buNone/>
            </a:pPr>
            <a:r>
              <a:rPr lang="en-US" sz="1100" b="1" dirty="0">
                <a:latin typeface="Arial" charset="0"/>
              </a:rPr>
              <a:t>Ask</a:t>
            </a:r>
            <a:r>
              <a:rPr lang="en-US" sz="1100" dirty="0">
                <a:latin typeface="Arial" charset="0"/>
              </a:rPr>
              <a:t> the participants to share some of the future triggers they identified. </a:t>
            </a:r>
          </a:p>
          <a:p>
            <a:pPr marL="0" indent="0">
              <a:buFont typeface="Arial" panose="020B0604020202020204" pitchFamily="34" charset="0"/>
              <a:buNone/>
            </a:pPr>
            <a:r>
              <a:rPr lang="en-US" sz="1100" b="1" dirty="0">
                <a:latin typeface="Arial" charset="0"/>
              </a:rPr>
              <a:t>Ask</a:t>
            </a:r>
            <a:r>
              <a:rPr lang="en-US" sz="1100" dirty="0">
                <a:latin typeface="Arial" charset="0"/>
              </a:rPr>
              <a:t> how these potential triggers are related to future phases of disaster. </a:t>
            </a:r>
          </a:p>
          <a:p>
            <a:pPr marL="0" indent="0">
              <a:buFont typeface="Arial" panose="020B0604020202020204" pitchFamily="34" charset="0"/>
              <a:buNone/>
            </a:pPr>
            <a:r>
              <a:rPr lang="en-US" sz="1100" b="1" dirty="0">
                <a:latin typeface="Arial" charset="0"/>
              </a:rPr>
              <a:t>Ask</a:t>
            </a:r>
            <a:r>
              <a:rPr lang="en-US" sz="1100" dirty="0">
                <a:latin typeface="Arial" charset="0"/>
              </a:rPr>
              <a:t> what reactions these triggers are likely to produce for individuals and collectively. </a:t>
            </a:r>
          </a:p>
          <a:p>
            <a:pPr marL="177914" indent="-177914">
              <a:buFont typeface="Arial" panose="020B0604020202020204" pitchFamily="34" charset="0"/>
              <a:buChar char="•"/>
            </a:pPr>
            <a:endParaRPr lang="en-US" sz="1100" dirty="0">
              <a:latin typeface="Arial"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200" b="1" dirty="0">
                <a:solidFill>
                  <a:srgbClr val="000000"/>
                </a:solidFill>
                <a:effectLst/>
                <a:latin typeface="Arial" panose="020B0604020202020204" pitchFamily="34" charset="0"/>
                <a:ea typeface="Calibri" panose="020F0502020204030204" pitchFamily="34" charset="0"/>
              </a:rPr>
              <a:t>Suggested Activity</a:t>
            </a:r>
            <a:r>
              <a:rPr lang="en-US"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1200" b="1" dirty="0">
                <a:solidFill>
                  <a:srgbClr val="000000"/>
                </a:solidFill>
                <a:effectLst/>
                <a:latin typeface="Arial" panose="020B0604020202020204" pitchFamily="34" charset="0"/>
                <a:ea typeface="Calibri" panose="020F0502020204030204" pitchFamily="34" charset="0"/>
              </a:rPr>
              <a:t>: Identifying Immediate and Long-term Reactions (15 mins)</a:t>
            </a:r>
            <a:endParaRPr lang="en-US" sz="1200" dirty="0">
              <a:solidFill>
                <a:srgbClr val="000000"/>
              </a:solidFill>
              <a:effectLst/>
              <a:latin typeface="Arial" panose="020B0604020202020204" pitchFamily="34" charset="0"/>
              <a:ea typeface="Calibri" panose="020F0502020204030204" pitchFamily="34" charset="0"/>
            </a:endParaRPr>
          </a:p>
          <a:p>
            <a:pPr marL="0" marR="385445" lvl="0" indent="0">
              <a:lnSpc>
                <a:spcPts val="1380"/>
              </a:lnSpc>
              <a:spcBef>
                <a:spcPts val="0"/>
              </a:spcBef>
              <a:spcAft>
                <a:spcPts val="610"/>
              </a:spcAft>
              <a:buFont typeface="Symbol" panose="05050102010706020507" pitchFamily="18" charset="2"/>
              <a:buNone/>
            </a:pPr>
            <a:r>
              <a:rPr lang="en-US" sz="1200" i="1" dirty="0">
                <a:solidFill>
                  <a:srgbClr val="000000"/>
                </a:solidFill>
                <a:effectLst/>
                <a:latin typeface="Arial" panose="020B0604020202020204" pitchFamily="34" charset="0"/>
                <a:ea typeface="Calibri" panose="020F0502020204030204" pitchFamily="34" charset="0"/>
              </a:rPr>
              <a:t>Objective</a:t>
            </a:r>
            <a:r>
              <a:rPr lang="en-US" sz="1200" dirty="0">
                <a:solidFill>
                  <a:srgbClr val="000000"/>
                </a:solidFill>
                <a:effectLst/>
                <a:latin typeface="Arial" panose="020B0604020202020204" pitchFamily="34" charset="0"/>
                <a:ea typeface="Calibri" panose="020F0502020204030204" pitchFamily="34" charset="0"/>
              </a:rPr>
              <a:t>: </a:t>
            </a:r>
            <a:r>
              <a:rPr lang="en-US" sz="1200" i="1" dirty="0">
                <a:solidFill>
                  <a:srgbClr val="000000"/>
                </a:solidFill>
                <a:effectLst/>
                <a:latin typeface="Arial" panose="020B0604020202020204" pitchFamily="34" charset="0"/>
                <a:ea typeface="Calibri" panose="020F0502020204030204" pitchFamily="34" charset="0"/>
              </a:rPr>
              <a:t>To have the group generate and report the immediate and long-term reactions to disaster. </a:t>
            </a:r>
            <a:endParaRPr lang="en-US" sz="1200" dirty="0">
              <a:effectLst/>
              <a:latin typeface="Arial" panose="020B0604020202020204" pitchFamily="34" charset="0"/>
              <a:ea typeface="Calibri" panose="020F0502020204030204" pitchFamily="34" charset="0"/>
            </a:endParaRPr>
          </a:p>
          <a:p>
            <a:pPr marL="0" marR="0" lvl="0" indent="0">
              <a:spcBef>
                <a:spcPts val="0"/>
              </a:spcBef>
              <a:spcAft>
                <a:spcPts val="275"/>
              </a:spcAft>
              <a:buFont typeface="Symbol" panose="05050102010706020507" pitchFamily="18" charset="2"/>
              <a:buNone/>
            </a:pPr>
            <a:r>
              <a:rPr lang="en-US" sz="1200" dirty="0">
                <a:solidFill>
                  <a:srgbClr val="000000"/>
                </a:solidFill>
                <a:effectLst/>
                <a:latin typeface="Arial" panose="020B0604020202020204" pitchFamily="34" charset="0"/>
                <a:ea typeface="Calibri" panose="020F0502020204030204" pitchFamily="34" charset="0"/>
              </a:rPr>
              <a:t>Separate participants into groups based on their teams, providers, or regional affiliations in the CCP. </a:t>
            </a:r>
          </a:p>
          <a:p>
            <a:pPr marL="285750" marR="0" lvl="0" indent="-285750">
              <a:spcBef>
                <a:spcPts val="0"/>
              </a:spcBef>
              <a:spcAft>
                <a:spcPts val="275"/>
              </a:spcAft>
              <a:buFont typeface="Arial" panose="020B0604020202020204" pitchFamily="34" charset="0"/>
              <a:buChar char="•"/>
            </a:pPr>
            <a:r>
              <a:rPr lang="en-US" sz="1200" dirty="0">
                <a:solidFill>
                  <a:srgbClr val="000000"/>
                </a:solidFill>
                <a:effectLst/>
                <a:latin typeface="Arial" panose="020B0604020202020204" pitchFamily="34" charset="0"/>
                <a:ea typeface="Calibri" panose="020F0502020204030204" pitchFamily="34" charset="0"/>
              </a:rPr>
              <a:t>Provide each group with an easel, flipchart pad, and markers. </a:t>
            </a:r>
          </a:p>
          <a:p>
            <a:pPr marL="285750" marR="0" lvl="0" indent="-285750">
              <a:spcBef>
                <a:spcPts val="0"/>
              </a:spcBef>
              <a:spcAft>
                <a:spcPts val="275"/>
              </a:spcAft>
              <a:buFont typeface="Arial" panose="020B0604020202020204" pitchFamily="34" charset="0"/>
              <a:buChar char="•"/>
            </a:pPr>
            <a:r>
              <a:rPr lang="en-US" sz="1200" dirty="0">
                <a:solidFill>
                  <a:srgbClr val="000000"/>
                </a:solidFill>
                <a:effectLst/>
                <a:latin typeface="Arial" panose="020B0604020202020204" pitchFamily="34" charset="0"/>
                <a:ea typeface="Calibri" panose="020F0502020204030204" pitchFamily="34" charset="0"/>
              </a:rPr>
              <a:t>At the top of the paper, have one person in each group write “immediate” in the upper left corner, followed by an arrow, and then, “over time” in the upper right corner. </a:t>
            </a:r>
          </a:p>
          <a:p>
            <a:pPr marL="285750" marR="0" lvl="0" indent="-285750">
              <a:spcBef>
                <a:spcPts val="0"/>
              </a:spcBef>
              <a:spcAft>
                <a:spcPts val="275"/>
              </a:spcAft>
              <a:buFont typeface="Arial" panose="020B0604020202020204" pitchFamily="34" charset="0"/>
              <a:buChar char="•"/>
            </a:pPr>
            <a:r>
              <a:rPr lang="en-US" sz="1200" dirty="0">
                <a:solidFill>
                  <a:srgbClr val="000000"/>
                </a:solidFill>
                <a:effectLst/>
                <a:latin typeface="Arial" panose="020B0604020202020204" pitchFamily="34" charset="0"/>
                <a:ea typeface="Calibri" panose="020F0502020204030204" pitchFamily="34" charset="0"/>
              </a:rPr>
              <a:t>Explain that the ISP and RSP are relatively arbitrary dates, in the sense that </a:t>
            </a:r>
            <a:r>
              <a:rPr lang="en-US" sz="1200" dirty="0">
                <a:effectLst/>
                <a:latin typeface="Calibri" panose="020F0502020204030204" pitchFamily="34" charset="0"/>
                <a:ea typeface="Calibri" panose="020F0502020204030204" pitchFamily="34" charset="0"/>
                <a:cs typeface="Times New Roman" panose="02020603050405020304" pitchFamily="18" charset="0"/>
              </a:rPr>
              <a:t>a calendar date cannot determine the time frame for reactions</a:t>
            </a:r>
            <a:r>
              <a:rPr lang="en-US" sz="1200" dirty="0">
                <a:solidFill>
                  <a:srgbClr val="000000"/>
                </a:solidFill>
                <a:effectLst/>
                <a:latin typeface="Arial" panose="020B0604020202020204" pitchFamily="34" charset="0"/>
                <a:ea typeface="Calibri" panose="020F0502020204030204" pitchFamily="34" charset="0"/>
              </a:rPr>
              <a:t>. </a:t>
            </a:r>
          </a:p>
          <a:p>
            <a:pPr marL="285750" marR="0" lvl="0" indent="-285750">
              <a:spcBef>
                <a:spcPts val="0"/>
              </a:spcBef>
              <a:spcAft>
                <a:spcPts val="275"/>
              </a:spcAft>
              <a:buFont typeface="Arial" panose="020B0604020202020204" pitchFamily="34" charset="0"/>
              <a:buChar char="•"/>
            </a:pPr>
            <a:r>
              <a:rPr lang="en-US" sz="1200" dirty="0">
                <a:solidFill>
                  <a:srgbClr val="000000"/>
                </a:solidFill>
                <a:effectLst/>
                <a:latin typeface="Arial" panose="020B0604020202020204" pitchFamily="34" charset="0"/>
                <a:ea typeface="Calibri" panose="020F0502020204030204" pitchFamily="34" charset="0"/>
              </a:rPr>
              <a:t>Each group is to identify how immediate reactions might evolve into intermediate, and then long-term reactions. </a:t>
            </a:r>
          </a:p>
          <a:p>
            <a:pPr marL="285750" marR="0" lvl="0" indent="-285750">
              <a:spcBef>
                <a:spcPts val="0"/>
              </a:spcBef>
              <a:spcAft>
                <a:spcPts val="275"/>
              </a:spcAft>
              <a:buFont typeface="Arial" panose="020B0604020202020204" pitchFamily="34" charset="0"/>
              <a:buChar char="•"/>
            </a:pPr>
            <a:r>
              <a:rPr lang="en-US" sz="1200" dirty="0">
                <a:solidFill>
                  <a:srgbClr val="000000"/>
                </a:solidFill>
                <a:effectLst/>
                <a:latin typeface="Arial" panose="020B0604020202020204" pitchFamily="34" charset="0"/>
                <a:ea typeface="Calibri" panose="020F0502020204030204" pitchFamily="34" charset="0"/>
              </a:rPr>
              <a:t>The arrow at the top of the page represents the expected lifespan of the CCP. </a:t>
            </a:r>
          </a:p>
          <a:p>
            <a:pPr marL="285750" marR="0" lvl="0" indent="-285750">
              <a:spcBef>
                <a:spcPts val="0"/>
              </a:spcBef>
              <a:spcAft>
                <a:spcPts val="275"/>
              </a:spcAft>
              <a:buFont typeface="Arial" panose="020B0604020202020204" pitchFamily="34" charset="0"/>
              <a:buChar char="•"/>
            </a:pPr>
            <a:r>
              <a:rPr lang="en-US" sz="1200" dirty="0">
                <a:solidFill>
                  <a:srgbClr val="000000"/>
                </a:solidFill>
                <a:effectLst/>
                <a:latin typeface="Arial" panose="020B0604020202020204" pitchFamily="34" charset="0"/>
                <a:ea typeface="Calibri" panose="020F0502020204030204" pitchFamily="34" charset="0"/>
              </a:rPr>
              <a:t>Have group members select a recorder who will list the anticipated reactions over time. </a:t>
            </a:r>
          </a:p>
          <a:p>
            <a:pPr marL="285750" marR="0" lvl="0" indent="-285750">
              <a:spcBef>
                <a:spcPts val="0"/>
              </a:spcBef>
              <a:spcAft>
                <a:spcPts val="275"/>
              </a:spcAft>
              <a:buFont typeface="Arial" panose="020B0604020202020204" pitchFamily="34" charset="0"/>
              <a:buChar char="•"/>
            </a:pPr>
            <a:r>
              <a:rPr lang="en-US" sz="1200" dirty="0">
                <a:solidFill>
                  <a:srgbClr val="000000"/>
                </a:solidFill>
                <a:effectLst/>
                <a:latin typeface="Arial" panose="020B0604020202020204" pitchFamily="34" charset="0"/>
                <a:ea typeface="Calibri" panose="020F0502020204030204" pitchFamily="34" charset="0"/>
              </a:rPr>
              <a:t>Have the group focus on listing individual and community reactions, not interventions. </a:t>
            </a:r>
          </a:p>
          <a:p>
            <a:pPr marL="285750" marR="0" lvl="0" indent="-285750">
              <a:spcBef>
                <a:spcPts val="0"/>
              </a:spcBef>
              <a:spcAft>
                <a:spcPts val="0"/>
              </a:spcAft>
              <a:buFont typeface="Arial" panose="020B0604020202020204" pitchFamily="34" charset="0"/>
              <a:buChar char="•"/>
            </a:pPr>
            <a:r>
              <a:rPr lang="en-US" sz="1200" dirty="0">
                <a:solidFill>
                  <a:srgbClr val="000000"/>
                </a:solidFill>
                <a:effectLst/>
                <a:latin typeface="Arial" panose="020B0604020202020204" pitchFamily="34" charset="0"/>
                <a:ea typeface="Calibri" panose="020F0502020204030204" pitchFamily="34" charset="0"/>
              </a:rPr>
              <a:t>Have each group report their findings to the larger group. </a:t>
            </a:r>
            <a:r>
              <a:rPr lang="en-US"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200" dirty="0">
              <a:solidFill>
                <a:srgbClr val="000000"/>
              </a:solidFill>
              <a:effectLst/>
              <a:latin typeface="Arial" panose="020B0604020202020204" pitchFamily="34" charset="0"/>
              <a:ea typeface="Calibri" panose="020F0502020204030204" pitchFamily="34" charset="0"/>
            </a:endParaRPr>
          </a:p>
          <a:p>
            <a:r>
              <a:rPr lang="en-US" sz="900" dirty="0">
                <a:latin typeface="Arial" charset="0"/>
              </a:rPr>
              <a:t>	</a:t>
            </a:r>
            <a:endParaRPr lang="en-US" sz="900" b="1" dirty="0">
              <a:latin typeface="Arial" charset="0"/>
            </a:endParaRPr>
          </a:p>
          <a:p>
            <a:r>
              <a:rPr lang="en-US" sz="900" b="1" dirty="0">
                <a:latin typeface="Arial" charset="0"/>
              </a:rPr>
              <a:t>Summarize </a:t>
            </a:r>
            <a:r>
              <a:rPr lang="en-US" sz="900" dirty="0">
                <a:latin typeface="Arial" charset="0"/>
              </a:rPr>
              <a:t>the discussion, adding your own observations about phases of disaster, triggers, and individual and collective reactions. </a:t>
            </a:r>
          </a:p>
          <a:p>
            <a:r>
              <a:rPr lang="en-US" sz="900" b="1" dirty="0">
                <a:latin typeface="Arial" charset="0"/>
              </a:rPr>
              <a:t>Transition </a:t>
            </a:r>
            <a:r>
              <a:rPr lang="en-US" sz="900" dirty="0">
                <a:latin typeface="Arial" charset="0"/>
              </a:rPr>
              <a:t>to a discussion of identifying and responding to severe reactions.	</a:t>
            </a:r>
          </a:p>
          <a:p>
            <a:endParaRPr lang="en-US" dirty="0"/>
          </a:p>
        </p:txBody>
      </p:sp>
      <p:sp>
        <p:nvSpPr>
          <p:cNvPr id="4" name="Slide Number Placeholder 3"/>
          <p:cNvSpPr>
            <a:spLocks noGrp="1"/>
          </p:cNvSpPr>
          <p:nvPr>
            <p:ph type="sldNum" sz="quarter" idx="5"/>
          </p:nvPr>
        </p:nvSpPr>
        <p:spPr/>
        <p:txBody>
          <a:bodyPr/>
          <a:lstStyle/>
          <a:p>
            <a:fld id="{10F6D4A9-75EE-4C1F-AE34-E41D59AB693F}" type="slidenum">
              <a:rPr lang="en-US" smtClean="0"/>
              <a:t>31</a:t>
            </a:fld>
            <a:endParaRPr lang="en-US" dirty="0"/>
          </a:p>
        </p:txBody>
      </p:sp>
    </p:spTree>
    <p:extLst>
      <p:ext uri="{BB962C8B-B14F-4D97-AF65-F5344CB8AC3E}">
        <p14:creationId xmlns:p14="http://schemas.microsoft.com/office/powerpoint/2010/main" val="40412523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p:txBody>
          <a:bodyPr/>
          <a:lstStyle>
            <a:lvl1pPr defTabSz="957110" eaLnBrk="0" hangingPunct="0">
              <a:defRPr b="1">
                <a:solidFill>
                  <a:schemeClr val="tx1"/>
                </a:solidFill>
                <a:latin typeface="Arial" charset="0"/>
              </a:defRPr>
            </a:lvl1pPr>
            <a:lvl2pPr marL="770959" indent="-296523" defTabSz="957110" eaLnBrk="0" hangingPunct="0">
              <a:defRPr b="1">
                <a:solidFill>
                  <a:schemeClr val="tx1"/>
                </a:solidFill>
                <a:latin typeface="Arial" charset="0"/>
              </a:defRPr>
            </a:lvl2pPr>
            <a:lvl3pPr marL="1186091" indent="-237218" defTabSz="957110" eaLnBrk="0" hangingPunct="0">
              <a:defRPr b="1">
                <a:solidFill>
                  <a:schemeClr val="tx1"/>
                </a:solidFill>
                <a:latin typeface="Arial" charset="0"/>
              </a:defRPr>
            </a:lvl3pPr>
            <a:lvl4pPr marL="1660528" indent="-237218" defTabSz="957110" eaLnBrk="0" hangingPunct="0">
              <a:defRPr b="1">
                <a:solidFill>
                  <a:schemeClr val="tx1"/>
                </a:solidFill>
                <a:latin typeface="Arial" charset="0"/>
              </a:defRPr>
            </a:lvl4pPr>
            <a:lvl5pPr marL="2134964" indent="-237218" defTabSz="957110" eaLnBrk="0" hangingPunct="0">
              <a:defRPr b="1">
                <a:solidFill>
                  <a:schemeClr val="tx1"/>
                </a:solidFill>
                <a:latin typeface="Arial" charset="0"/>
              </a:defRPr>
            </a:lvl5pPr>
            <a:lvl6pPr marL="2609400" indent="-237218" defTabSz="957110" eaLnBrk="0" fontAlgn="base" hangingPunct="0">
              <a:spcBef>
                <a:spcPct val="0"/>
              </a:spcBef>
              <a:spcAft>
                <a:spcPct val="0"/>
              </a:spcAft>
              <a:defRPr b="1">
                <a:solidFill>
                  <a:schemeClr val="tx1"/>
                </a:solidFill>
                <a:latin typeface="Arial" charset="0"/>
              </a:defRPr>
            </a:lvl6pPr>
            <a:lvl7pPr marL="3083837" indent="-237218" defTabSz="957110" eaLnBrk="0" fontAlgn="base" hangingPunct="0">
              <a:spcBef>
                <a:spcPct val="0"/>
              </a:spcBef>
              <a:spcAft>
                <a:spcPct val="0"/>
              </a:spcAft>
              <a:defRPr b="1">
                <a:solidFill>
                  <a:schemeClr val="tx1"/>
                </a:solidFill>
                <a:latin typeface="Arial" charset="0"/>
              </a:defRPr>
            </a:lvl7pPr>
            <a:lvl8pPr marL="3558273" indent="-237218" defTabSz="957110" eaLnBrk="0" fontAlgn="base" hangingPunct="0">
              <a:spcBef>
                <a:spcPct val="0"/>
              </a:spcBef>
              <a:spcAft>
                <a:spcPct val="0"/>
              </a:spcAft>
              <a:defRPr b="1">
                <a:solidFill>
                  <a:schemeClr val="tx1"/>
                </a:solidFill>
                <a:latin typeface="Arial" charset="0"/>
              </a:defRPr>
            </a:lvl8pPr>
            <a:lvl9pPr marL="4032710" indent="-237218" defTabSz="957110" eaLnBrk="0" fontAlgn="base" hangingPunct="0">
              <a:spcBef>
                <a:spcPct val="0"/>
              </a:spcBef>
              <a:spcAft>
                <a:spcPct val="0"/>
              </a:spcAft>
              <a:defRPr b="1">
                <a:solidFill>
                  <a:schemeClr val="tx1"/>
                </a:solidFill>
                <a:latin typeface="Arial" charset="0"/>
              </a:defRPr>
            </a:lvl9pPr>
          </a:lstStyle>
          <a:p>
            <a:pPr eaLnBrk="1" hangingPunct="1">
              <a:defRPr/>
            </a:pPr>
            <a:fld id="{58330036-0971-4539-BF91-F400E56F76AA}" type="slidenum">
              <a:rPr lang="en-US" b="0" smtClean="0"/>
              <a:pPr eaLnBrk="1" hangingPunct="1">
                <a:defRPr/>
              </a:pPr>
              <a:t>32</a:t>
            </a:fld>
            <a:endParaRPr lang="en-US" b="0" dirty="0"/>
          </a:p>
        </p:txBody>
      </p:sp>
      <p:sp>
        <p:nvSpPr>
          <p:cNvPr id="120835" name="Rectangle 6"/>
          <p:cNvSpPr>
            <a:spLocks noGrp="1" noRot="1" noChangeAspect="1" noChangeArrowheads="1" noTextEdit="1"/>
          </p:cNvSpPr>
          <p:nvPr>
            <p:ph type="sldImg"/>
          </p:nvPr>
        </p:nvSpPr>
        <p:spPr>
          <a:xfrm>
            <a:off x="958850" y="719138"/>
            <a:ext cx="5297488" cy="2979737"/>
          </a:xfrm>
          <a:ln/>
        </p:spPr>
      </p:sp>
      <p:sp>
        <p:nvSpPr>
          <p:cNvPr id="120836" name="Rectangle 7"/>
          <p:cNvSpPr>
            <a:spLocks noGrp="1" noChangeArrowheads="1"/>
          </p:cNvSpPr>
          <p:nvPr>
            <p:ph type="body" idx="1"/>
          </p:nvPr>
        </p:nvSpPr>
        <p:spPr>
          <a:noFill/>
        </p:spPr>
        <p:txBody>
          <a:bodyPr/>
          <a:lstStyle/>
          <a:p>
            <a:r>
              <a:rPr lang="en-US" sz="1100" b="1" dirty="0">
                <a:latin typeface="Arial" charset="0"/>
              </a:rPr>
              <a:t>Discuss </a:t>
            </a:r>
            <a:r>
              <a:rPr lang="en-US" sz="1100" dirty="0">
                <a:latin typeface="Arial" charset="0"/>
              </a:rPr>
              <a:t>the factors that influence severe reactions. </a:t>
            </a:r>
          </a:p>
          <a:p>
            <a:endParaRPr lang="en-US" sz="1100" dirty="0">
              <a:latin typeface="Arial" charset="0"/>
            </a:endParaRPr>
          </a:p>
          <a:p>
            <a:r>
              <a:rPr lang="en-US" sz="1100" b="1" dirty="0">
                <a:latin typeface="Arial" charset="0"/>
              </a:rPr>
              <a:t>Note </a:t>
            </a:r>
            <a:r>
              <a:rPr lang="en-US" sz="1100" dirty="0">
                <a:latin typeface="Arial" charset="0"/>
              </a:rPr>
              <a:t>that while preexisting trauma may increase risk of severe reactions, some survivors with preexisting trauma have increased coping skills and ability to deal with the effects of disasters. 	</a:t>
            </a:r>
          </a:p>
          <a:p>
            <a:pPr eaLnBrk="1" hangingPunct="1"/>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p:txBody>
          <a:bodyPr/>
          <a:lstStyle>
            <a:lvl1pPr defTabSz="957110" eaLnBrk="0" hangingPunct="0">
              <a:defRPr b="1">
                <a:solidFill>
                  <a:schemeClr val="tx1"/>
                </a:solidFill>
                <a:latin typeface="Arial" charset="0"/>
              </a:defRPr>
            </a:lvl1pPr>
            <a:lvl2pPr marL="770959" indent="-296523" defTabSz="957110" eaLnBrk="0" hangingPunct="0">
              <a:defRPr b="1">
                <a:solidFill>
                  <a:schemeClr val="tx1"/>
                </a:solidFill>
                <a:latin typeface="Arial" charset="0"/>
              </a:defRPr>
            </a:lvl2pPr>
            <a:lvl3pPr marL="1186091" indent="-237218" defTabSz="957110" eaLnBrk="0" hangingPunct="0">
              <a:defRPr b="1">
                <a:solidFill>
                  <a:schemeClr val="tx1"/>
                </a:solidFill>
                <a:latin typeface="Arial" charset="0"/>
              </a:defRPr>
            </a:lvl3pPr>
            <a:lvl4pPr marL="1660528" indent="-237218" defTabSz="957110" eaLnBrk="0" hangingPunct="0">
              <a:defRPr b="1">
                <a:solidFill>
                  <a:schemeClr val="tx1"/>
                </a:solidFill>
                <a:latin typeface="Arial" charset="0"/>
              </a:defRPr>
            </a:lvl4pPr>
            <a:lvl5pPr marL="2134964" indent="-237218" defTabSz="957110" eaLnBrk="0" hangingPunct="0">
              <a:defRPr b="1">
                <a:solidFill>
                  <a:schemeClr val="tx1"/>
                </a:solidFill>
                <a:latin typeface="Arial" charset="0"/>
              </a:defRPr>
            </a:lvl5pPr>
            <a:lvl6pPr marL="2609400" indent="-237218" defTabSz="957110" eaLnBrk="0" fontAlgn="base" hangingPunct="0">
              <a:spcBef>
                <a:spcPct val="0"/>
              </a:spcBef>
              <a:spcAft>
                <a:spcPct val="0"/>
              </a:spcAft>
              <a:defRPr b="1">
                <a:solidFill>
                  <a:schemeClr val="tx1"/>
                </a:solidFill>
                <a:latin typeface="Arial" charset="0"/>
              </a:defRPr>
            </a:lvl6pPr>
            <a:lvl7pPr marL="3083837" indent="-237218" defTabSz="957110" eaLnBrk="0" fontAlgn="base" hangingPunct="0">
              <a:spcBef>
                <a:spcPct val="0"/>
              </a:spcBef>
              <a:spcAft>
                <a:spcPct val="0"/>
              </a:spcAft>
              <a:defRPr b="1">
                <a:solidFill>
                  <a:schemeClr val="tx1"/>
                </a:solidFill>
                <a:latin typeface="Arial" charset="0"/>
              </a:defRPr>
            </a:lvl7pPr>
            <a:lvl8pPr marL="3558273" indent="-237218" defTabSz="957110" eaLnBrk="0" fontAlgn="base" hangingPunct="0">
              <a:spcBef>
                <a:spcPct val="0"/>
              </a:spcBef>
              <a:spcAft>
                <a:spcPct val="0"/>
              </a:spcAft>
              <a:defRPr b="1">
                <a:solidFill>
                  <a:schemeClr val="tx1"/>
                </a:solidFill>
                <a:latin typeface="Arial" charset="0"/>
              </a:defRPr>
            </a:lvl8pPr>
            <a:lvl9pPr marL="4032710" indent="-237218" defTabSz="957110" eaLnBrk="0" fontAlgn="base" hangingPunct="0">
              <a:spcBef>
                <a:spcPct val="0"/>
              </a:spcBef>
              <a:spcAft>
                <a:spcPct val="0"/>
              </a:spcAft>
              <a:defRPr b="1">
                <a:solidFill>
                  <a:schemeClr val="tx1"/>
                </a:solidFill>
                <a:latin typeface="Arial" charset="0"/>
              </a:defRPr>
            </a:lvl9pPr>
          </a:lstStyle>
          <a:p>
            <a:pPr eaLnBrk="1" hangingPunct="1">
              <a:defRPr/>
            </a:pPr>
            <a:fld id="{233AD8D9-CC9E-476E-9401-017E1229EDA9}" type="slidenum">
              <a:rPr lang="en-US" b="0" smtClean="0"/>
              <a:pPr eaLnBrk="1" hangingPunct="1">
                <a:defRPr/>
              </a:pPr>
              <a:t>33</a:t>
            </a:fld>
            <a:endParaRPr lang="en-US" b="0" dirty="0"/>
          </a:p>
        </p:txBody>
      </p:sp>
      <p:sp>
        <p:nvSpPr>
          <p:cNvPr id="121859" name="Rectangle 2"/>
          <p:cNvSpPr>
            <a:spLocks noGrp="1" noRot="1" noChangeAspect="1" noChangeArrowheads="1" noTextEdit="1"/>
          </p:cNvSpPr>
          <p:nvPr>
            <p:ph type="sldImg"/>
          </p:nvPr>
        </p:nvSpPr>
        <p:spPr>
          <a:xfrm>
            <a:off x="958850" y="719138"/>
            <a:ext cx="5297488" cy="2979737"/>
          </a:xfrm>
          <a:ln/>
        </p:spPr>
      </p:sp>
      <p:sp>
        <p:nvSpPr>
          <p:cNvPr id="121860" name="Rectangle 3"/>
          <p:cNvSpPr>
            <a:spLocks noGrp="1" noChangeArrowheads="1"/>
          </p:cNvSpPr>
          <p:nvPr>
            <p:ph type="body" idx="1"/>
          </p:nvPr>
        </p:nvSpPr>
        <p:spPr>
          <a:noFill/>
        </p:spPr>
        <p:txBody>
          <a:bodyPr/>
          <a:lstStyle/>
          <a:p>
            <a:r>
              <a:rPr lang="en-US" sz="1100" b="1" dirty="0">
                <a:latin typeface="Arial" charset="0"/>
              </a:rPr>
              <a:t>Explain </a:t>
            </a:r>
            <a:r>
              <a:rPr lang="en-US" sz="1100" dirty="0">
                <a:latin typeface="Arial" charset="0"/>
              </a:rPr>
              <a:t>that severe reactions may signal a range of psychological disorders. </a:t>
            </a:r>
          </a:p>
          <a:p>
            <a:endParaRPr lang="en-US" sz="1100" dirty="0">
              <a:latin typeface="Arial" charset="0"/>
            </a:endParaRPr>
          </a:p>
          <a:p>
            <a:r>
              <a:rPr lang="en-US" sz="1100" b="1" dirty="0">
                <a:latin typeface="Arial" charset="0"/>
              </a:rPr>
              <a:t>Emphasize </a:t>
            </a:r>
            <a:r>
              <a:rPr lang="en-US" sz="1100" dirty="0">
                <a:latin typeface="Arial" charset="0"/>
              </a:rPr>
              <a:t>the following points: </a:t>
            </a:r>
          </a:p>
          <a:p>
            <a:pPr marL="177914" indent="-177914">
              <a:buFont typeface="Arial" panose="020B0604020202020204" pitchFamily="34" charset="0"/>
              <a:buChar char="•"/>
            </a:pPr>
            <a:r>
              <a:rPr lang="en-US" sz="1100" dirty="0">
                <a:latin typeface="Arial" charset="0"/>
              </a:rPr>
              <a:t>The treatment of severe reactions is beyond the scope of the CCP; however, the ability to recognize such symptoms is crucial for the crisis counselor to make appropriate referrals. </a:t>
            </a:r>
          </a:p>
          <a:p>
            <a:pPr marL="177914" indent="-177914">
              <a:buFont typeface="Arial" panose="020B0604020202020204" pitchFamily="34" charset="0"/>
              <a:buChar char="•"/>
            </a:pPr>
            <a:r>
              <a:rPr lang="en-US" sz="1100" dirty="0">
                <a:latin typeface="Arial" charset="0"/>
              </a:rPr>
              <a:t>CCPs may benefit from staffing structures that have professional </a:t>
            </a:r>
            <a:r>
              <a:rPr lang="en-US" sz="1800" dirty="0">
                <a:effectLst/>
                <a:latin typeface="Segoe UI" panose="020B0502040204020203" pitchFamily="34" charset="0"/>
              </a:rPr>
              <a:t>mental health and substance use disorder treatment </a:t>
            </a:r>
            <a:r>
              <a:rPr lang="en-US" sz="1100" dirty="0">
                <a:latin typeface="Arial" charset="0"/>
              </a:rPr>
              <a:t>clinicians supervising paraprofessional crisis counselors. In this way, clinicians are available to support paraprofessionals in the assessment and referral of people exhibiting severe reactions. </a:t>
            </a:r>
          </a:p>
          <a:p>
            <a:pPr marL="177914" indent="-177914">
              <a:buFont typeface="Arial" panose="020B0604020202020204" pitchFamily="34" charset="0"/>
              <a:buChar char="•"/>
            </a:pPr>
            <a:r>
              <a:rPr lang="en-US" sz="1100" dirty="0">
                <a:latin typeface="Arial" charset="0"/>
              </a:rPr>
              <a:t>Disasters affect the community infrastructure; therefore, referral resources will vary based on the following: </a:t>
            </a:r>
          </a:p>
          <a:p>
            <a:r>
              <a:rPr lang="en-US" sz="1100" dirty="0">
                <a:latin typeface="Arial" charset="0"/>
              </a:rPr>
              <a:t>	◦ Preexisting community infrastructure </a:t>
            </a:r>
          </a:p>
          <a:p>
            <a:r>
              <a:rPr lang="en-US" sz="1100" dirty="0">
                <a:latin typeface="Arial" charset="0"/>
              </a:rPr>
              <a:t>	◦ Damage to the community infrastructure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latin typeface="Segoe UI" panose="020B0502040204020203" pitchFamily="34" charset="0"/>
              </a:rPr>
              <a:t>This doesn’t mean that people will go on and develop a diagnosable condition. Most people recover without developing any disorders. Some of these may have been conditions that were present before the disaster and were amplified by the disaster.</a:t>
            </a:r>
            <a:endParaRPr lang="en-US" sz="1800" dirty="0">
              <a:effectLst/>
              <a:latin typeface="Arial" panose="020B0604020202020204" pitchFamily="34" charset="0"/>
            </a:endParaRPr>
          </a:p>
          <a:p>
            <a:pPr marL="171450" indent="-171450">
              <a:buFont typeface="Arial" panose="020B0604020202020204" pitchFamily="34" charset="0"/>
              <a:buChar char="•"/>
            </a:pPr>
            <a:endParaRPr lang="en-US" sz="1100" dirty="0">
              <a:latin typeface="Arial" charset="0"/>
            </a:endParaRPr>
          </a:p>
          <a:p>
            <a:r>
              <a:rPr lang="en-US" sz="1100" dirty="0">
                <a:latin typeface="Arial" charset="0"/>
              </a:rPr>
              <a:t>	</a:t>
            </a:r>
          </a:p>
          <a:p>
            <a:pPr eaLnBrk="1" hangingPunct="1"/>
            <a:endParaRPr lang="en-US" dirty="0"/>
          </a:p>
          <a:p>
            <a:pPr eaLnBrk="1" hangingPunct="1"/>
            <a:endParaRPr lang="en-US" dirty="0"/>
          </a:p>
          <a:p>
            <a:pPr eaLnBrk="1" hangingPunct="1"/>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p:txBody>
          <a:bodyPr/>
          <a:lstStyle>
            <a:lvl1pPr defTabSz="957110" eaLnBrk="0" hangingPunct="0">
              <a:defRPr b="1">
                <a:solidFill>
                  <a:schemeClr val="tx1"/>
                </a:solidFill>
                <a:latin typeface="Arial" charset="0"/>
              </a:defRPr>
            </a:lvl1pPr>
            <a:lvl2pPr marL="770959" indent="-296523" defTabSz="957110" eaLnBrk="0" hangingPunct="0">
              <a:defRPr b="1">
                <a:solidFill>
                  <a:schemeClr val="tx1"/>
                </a:solidFill>
                <a:latin typeface="Arial" charset="0"/>
              </a:defRPr>
            </a:lvl2pPr>
            <a:lvl3pPr marL="1186091" indent="-237218" defTabSz="957110" eaLnBrk="0" hangingPunct="0">
              <a:defRPr b="1">
                <a:solidFill>
                  <a:schemeClr val="tx1"/>
                </a:solidFill>
                <a:latin typeface="Arial" charset="0"/>
              </a:defRPr>
            </a:lvl3pPr>
            <a:lvl4pPr marL="1660528" indent="-237218" defTabSz="957110" eaLnBrk="0" hangingPunct="0">
              <a:defRPr b="1">
                <a:solidFill>
                  <a:schemeClr val="tx1"/>
                </a:solidFill>
                <a:latin typeface="Arial" charset="0"/>
              </a:defRPr>
            </a:lvl4pPr>
            <a:lvl5pPr marL="2134964" indent="-237218" defTabSz="957110" eaLnBrk="0" hangingPunct="0">
              <a:defRPr b="1">
                <a:solidFill>
                  <a:schemeClr val="tx1"/>
                </a:solidFill>
                <a:latin typeface="Arial" charset="0"/>
              </a:defRPr>
            </a:lvl5pPr>
            <a:lvl6pPr marL="2609400" indent="-237218" defTabSz="957110" eaLnBrk="0" fontAlgn="base" hangingPunct="0">
              <a:spcBef>
                <a:spcPct val="0"/>
              </a:spcBef>
              <a:spcAft>
                <a:spcPct val="0"/>
              </a:spcAft>
              <a:defRPr b="1">
                <a:solidFill>
                  <a:schemeClr val="tx1"/>
                </a:solidFill>
                <a:latin typeface="Arial" charset="0"/>
              </a:defRPr>
            </a:lvl6pPr>
            <a:lvl7pPr marL="3083837" indent="-237218" defTabSz="957110" eaLnBrk="0" fontAlgn="base" hangingPunct="0">
              <a:spcBef>
                <a:spcPct val="0"/>
              </a:spcBef>
              <a:spcAft>
                <a:spcPct val="0"/>
              </a:spcAft>
              <a:defRPr b="1">
                <a:solidFill>
                  <a:schemeClr val="tx1"/>
                </a:solidFill>
                <a:latin typeface="Arial" charset="0"/>
              </a:defRPr>
            </a:lvl7pPr>
            <a:lvl8pPr marL="3558273" indent="-237218" defTabSz="957110" eaLnBrk="0" fontAlgn="base" hangingPunct="0">
              <a:spcBef>
                <a:spcPct val="0"/>
              </a:spcBef>
              <a:spcAft>
                <a:spcPct val="0"/>
              </a:spcAft>
              <a:defRPr b="1">
                <a:solidFill>
                  <a:schemeClr val="tx1"/>
                </a:solidFill>
                <a:latin typeface="Arial" charset="0"/>
              </a:defRPr>
            </a:lvl8pPr>
            <a:lvl9pPr marL="4032710" indent="-237218" defTabSz="957110" eaLnBrk="0" fontAlgn="base" hangingPunct="0">
              <a:spcBef>
                <a:spcPct val="0"/>
              </a:spcBef>
              <a:spcAft>
                <a:spcPct val="0"/>
              </a:spcAft>
              <a:defRPr b="1">
                <a:solidFill>
                  <a:schemeClr val="tx1"/>
                </a:solidFill>
                <a:latin typeface="Arial" charset="0"/>
              </a:defRPr>
            </a:lvl9pPr>
          </a:lstStyle>
          <a:p>
            <a:pPr eaLnBrk="1" hangingPunct="1">
              <a:defRPr/>
            </a:pPr>
            <a:fld id="{2DA06C3A-79E6-4289-A4E8-0E6E51C2E275}" type="slidenum">
              <a:rPr lang="en-US" b="0" smtClean="0"/>
              <a:pPr eaLnBrk="1" hangingPunct="1">
                <a:defRPr/>
              </a:pPr>
              <a:t>34</a:t>
            </a:fld>
            <a:endParaRPr lang="en-US" b="0" dirty="0"/>
          </a:p>
        </p:txBody>
      </p:sp>
      <p:sp>
        <p:nvSpPr>
          <p:cNvPr id="122883" name="Rectangle 4"/>
          <p:cNvSpPr>
            <a:spLocks noGrp="1" noRot="1" noChangeAspect="1" noChangeArrowheads="1" noTextEdit="1"/>
          </p:cNvSpPr>
          <p:nvPr>
            <p:ph type="sldImg"/>
          </p:nvPr>
        </p:nvSpPr>
        <p:spPr>
          <a:xfrm>
            <a:off x="958850" y="719138"/>
            <a:ext cx="5297488" cy="2979737"/>
          </a:xfrm>
          <a:ln/>
        </p:spPr>
      </p:sp>
      <p:sp>
        <p:nvSpPr>
          <p:cNvPr id="122884" name="Rectangle 5"/>
          <p:cNvSpPr>
            <a:spLocks noGrp="1" noChangeArrowheads="1"/>
          </p:cNvSpPr>
          <p:nvPr>
            <p:ph type="body" idx="1"/>
          </p:nvPr>
        </p:nvSpPr>
        <p:spPr>
          <a:noFill/>
        </p:spPr>
        <p:txBody>
          <a:bodyPr/>
          <a:lstStyle/>
          <a:p>
            <a:r>
              <a:rPr lang="en-US" sz="1100" b="1" dirty="0">
                <a:latin typeface="Arial" charset="0"/>
              </a:rPr>
              <a:t>Facilitate </a:t>
            </a:r>
            <a:r>
              <a:rPr lang="en-US" sz="1100" dirty="0">
                <a:latin typeface="Arial" charset="0"/>
              </a:rPr>
              <a:t>discussion with the participants about the following: </a:t>
            </a:r>
          </a:p>
          <a:p>
            <a:pPr marL="177914" indent="-177914">
              <a:buFont typeface="Arial" panose="020B0604020202020204" pitchFamily="34" charset="0"/>
              <a:buChar char="•"/>
            </a:pPr>
            <a:r>
              <a:rPr lang="en-US" sz="1100" dirty="0">
                <a:latin typeface="Arial" charset="0"/>
              </a:rPr>
              <a:t>How to recognize severe reactions </a:t>
            </a:r>
          </a:p>
          <a:p>
            <a:pPr marL="177914" indent="-177914">
              <a:buFont typeface="Arial" panose="020B0604020202020204" pitchFamily="34" charset="0"/>
              <a:buChar char="•"/>
            </a:pPr>
            <a:r>
              <a:rPr lang="en-US" sz="1100" dirty="0">
                <a:latin typeface="Arial" charset="0"/>
              </a:rPr>
              <a:t>How to handle a severe reaction </a:t>
            </a:r>
          </a:p>
          <a:p>
            <a:pPr marL="177914" indent="-177914">
              <a:buFont typeface="Arial" panose="020B0604020202020204" pitchFamily="34" charset="0"/>
              <a:buChar char="•"/>
            </a:pPr>
            <a:r>
              <a:rPr lang="en-US" sz="1100" dirty="0">
                <a:latin typeface="Arial" charset="0"/>
              </a:rPr>
              <a:t>When to refer </a:t>
            </a:r>
          </a:p>
          <a:p>
            <a:pPr marL="177914" indent="-177914">
              <a:buFont typeface="Arial" panose="020B0604020202020204" pitchFamily="34" charset="0"/>
              <a:buChar char="•"/>
            </a:pPr>
            <a:r>
              <a:rPr lang="en-US" sz="1100" dirty="0">
                <a:latin typeface="Arial" charset="0"/>
              </a:rPr>
              <a:t>How they are currently using the Assessment and Referral Tools </a:t>
            </a:r>
          </a:p>
          <a:p>
            <a:endParaRPr lang="en-US" sz="1100" dirty="0">
              <a:latin typeface="Arial" charset="0"/>
            </a:endParaRPr>
          </a:p>
          <a:p>
            <a:r>
              <a:rPr lang="en-US" sz="1100" b="1" dirty="0">
                <a:latin typeface="Arial" charset="0"/>
              </a:rPr>
              <a:t>Recognizing severe reactions</a:t>
            </a:r>
            <a:r>
              <a:rPr lang="en-US" sz="1100" dirty="0">
                <a:latin typeface="Arial" charset="0"/>
              </a:rPr>
              <a:t>—A reaction is severe when it does the following things: </a:t>
            </a:r>
          </a:p>
          <a:p>
            <a:pPr marL="177914" indent="-177914">
              <a:buFont typeface="Arial" panose="020B0604020202020204" pitchFamily="34" charset="0"/>
              <a:buChar char="•"/>
            </a:pPr>
            <a:r>
              <a:rPr lang="en-US" sz="1100" dirty="0">
                <a:latin typeface="Arial" charset="0"/>
              </a:rPr>
              <a:t>Significantly affects life functioning </a:t>
            </a:r>
          </a:p>
          <a:p>
            <a:pPr marL="177914" indent="-177914">
              <a:buFont typeface="Arial" panose="020B0604020202020204" pitchFamily="34" charset="0"/>
              <a:buChar char="•"/>
            </a:pPr>
            <a:r>
              <a:rPr lang="en-US" sz="1100" dirty="0">
                <a:latin typeface="Arial" charset="0"/>
              </a:rPr>
              <a:t>Presents a health or safety risk </a:t>
            </a:r>
          </a:p>
          <a:p>
            <a:pPr marL="177914" indent="-177914">
              <a:buFont typeface="Arial" panose="020B0604020202020204" pitchFamily="34" charset="0"/>
              <a:buChar char="•"/>
            </a:pPr>
            <a:r>
              <a:rPr lang="en-US" sz="1100" dirty="0">
                <a:latin typeface="Arial" charset="0"/>
              </a:rPr>
              <a:t>Does not resolve or diminish over time</a:t>
            </a:r>
          </a:p>
          <a:p>
            <a:pPr marL="177914" indent="-177914">
              <a:buFont typeface="Arial" panose="020B0604020202020204" pitchFamily="34" charset="0"/>
              <a:buChar char="•"/>
            </a:pPr>
            <a:endParaRPr lang="en-US" sz="1100" dirty="0">
              <a:latin typeface="Arial" charset="0"/>
            </a:endParaRPr>
          </a:p>
          <a:p>
            <a:r>
              <a:rPr lang="en-US" sz="1100" b="1" dirty="0">
                <a:latin typeface="Arial" charset="0"/>
              </a:rPr>
              <a:t>When to refer</a:t>
            </a:r>
            <a:r>
              <a:rPr lang="en-US" sz="1100" dirty="0">
                <a:latin typeface="Arial" charset="0"/>
              </a:rPr>
              <a:t>—When a severe reaction or psychiatric disorder is suspected, the crisis counselor needs to alert the CCP team leader or clinical supervisor immediately. The team leader and crisis counselor should work with the survivor to determine if a referral is needed and if so, the crisis counselor should use his or her knowledge of local resources to connect the survivor to needed services. Crisis counselors should check back in with survivors to see if they have followed through with the referral. The crisis counselor should know and follow the contractor’s procedures if a disaster survivor presents with suicidal behavior. </a:t>
            </a:r>
          </a:p>
          <a:p>
            <a:endParaRPr lang="en-US" sz="1100" dirty="0">
              <a:latin typeface="Arial" charset="0"/>
            </a:endParaRPr>
          </a:p>
          <a:p>
            <a:r>
              <a:rPr lang="en-US" sz="1100" b="1" dirty="0">
                <a:latin typeface="Arial" charset="0"/>
              </a:rPr>
              <a:t>Using the Assessment and Referral Tools</a:t>
            </a:r>
            <a:r>
              <a:rPr lang="en-US" sz="1100" dirty="0">
                <a:latin typeface="Arial" charset="0"/>
              </a:rPr>
              <a:t>—Using the Adult and Child/Youth Assessment and Referral Tools is a way to keep track of survivors who may be suffering from severe reactions to disaster. As with all issues related to severe reactions and psychiatric disorders, using the tools for this purpose should be done in consultation with CCP team leaders and clinical personnel. 	</a:t>
            </a:r>
          </a:p>
          <a:p>
            <a:pPr marL="177914" indent="-177914">
              <a:buFont typeface="Arial" panose="020B0604020202020204" pitchFamily="34" charset="0"/>
              <a:buChar char="•"/>
            </a:pPr>
            <a:endParaRPr lang="en-US" sz="1100" dirty="0">
              <a:latin typeface="Arial" charset="0"/>
            </a:endParaRPr>
          </a:p>
          <a:p>
            <a:r>
              <a:rPr lang="en-US" sz="1100" dirty="0">
                <a:latin typeface="Arial" charset="0"/>
              </a:rPr>
              <a:t>	</a:t>
            </a:r>
          </a:p>
          <a:p>
            <a:pPr lvl="1" eaLnBrk="1" hangingPunct="1"/>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2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Activity: Part 1, Talk at Tables: What Survivors Have Been Reached? Who Still Needs Service? (15 mins)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255270">
              <a:lnSpc>
                <a:spcPts val="1380"/>
              </a:lnSpc>
              <a:spcBef>
                <a:spcPts val="0"/>
              </a:spcBef>
              <a:spcAft>
                <a:spcPts val="300"/>
              </a:spcAft>
            </a:pPr>
            <a:r>
              <a:rPr lang="en-US" sz="1200" i="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Objective</a:t>
            </a:r>
            <a:r>
              <a:rPr lang="en-US"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r>
              <a:rPr lang="en-US" sz="1200" i="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To assess how to reach survivors who have not yet been served and who may still need help.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pPr marL="0">
              <a:spcBef>
                <a:spcPts val="0"/>
              </a:spcBef>
              <a:spcAft>
                <a:spcPts val="800"/>
              </a:spcAft>
            </a:pPr>
            <a:r>
              <a:rPr lang="en-US" sz="1200" dirty="0">
                <a:latin typeface="Calibri" panose="020F0502020204030204" pitchFamily="34" charset="0"/>
                <a:ea typeface="Calibri" panose="020F0502020204030204" pitchFamily="34" charset="0"/>
                <a:cs typeface="Times New Roman" panose="02020603050405020304" pitchFamily="18" charset="0"/>
              </a:rPr>
              <a:t>Ask participants to spend 15 minutes talking at their tables about successes, challenges, and next steps in reaching special populations.</a:t>
            </a:r>
          </a:p>
          <a:p>
            <a:pPr marL="0">
              <a:spcBef>
                <a:spcPts val="0"/>
              </a:spcBef>
              <a:spcAft>
                <a:spcPts val="800"/>
              </a:spcAft>
            </a:pPr>
            <a:r>
              <a:rPr lang="en-US" sz="1200" dirty="0">
                <a:latin typeface="Calibri" panose="020F0502020204030204" pitchFamily="34" charset="0"/>
                <a:ea typeface="Calibri" panose="020F0502020204030204" pitchFamily="34" charset="0"/>
                <a:cs typeface="Times New Roman" panose="02020603050405020304" pitchFamily="18" charset="0"/>
              </a:rPr>
              <a:t>Suggest they discuss:</a:t>
            </a:r>
          </a:p>
          <a:p>
            <a:pPr marL="0">
              <a:spcBef>
                <a:spcPts val="0"/>
              </a:spcBef>
              <a:spcAft>
                <a:spcPts val="800"/>
              </a:spcAft>
              <a:buFont typeface="Arial" panose="020B0604020202020204" pitchFamily="34" charset="0"/>
              <a:buChar char="•"/>
            </a:pPr>
            <a:r>
              <a:rPr lang="en-US" sz="1200" dirty="0">
                <a:latin typeface="Calibri" panose="020F0502020204030204" pitchFamily="34" charset="0"/>
                <a:ea typeface="Calibri" panose="020F0502020204030204" pitchFamily="34" charset="0"/>
                <a:cs typeface="Times New Roman" panose="02020603050405020304" pitchFamily="18" charset="0"/>
              </a:rPr>
              <a:t>Which groups has the CCP been most successful at connecting with?</a:t>
            </a:r>
          </a:p>
          <a:p>
            <a:pPr marL="0">
              <a:spcBef>
                <a:spcPts val="0"/>
              </a:spcBef>
              <a:spcAft>
                <a:spcPts val="800"/>
              </a:spcAft>
              <a:buFont typeface="Arial" panose="020B0604020202020204" pitchFamily="34" charset="0"/>
              <a:buChar char="•"/>
            </a:pPr>
            <a:r>
              <a:rPr lang="en-US" sz="1200" dirty="0">
                <a:latin typeface="Calibri" panose="020F0502020204030204" pitchFamily="34" charset="0"/>
                <a:ea typeface="Calibri" panose="020F0502020204030204" pitchFamily="34" charset="0"/>
                <a:cs typeface="Times New Roman" panose="02020603050405020304" pitchFamily="18" charset="0"/>
              </a:rPr>
              <a:t>Which groups haven’t been reached yet, and what is the plan to reach them?</a:t>
            </a:r>
          </a:p>
          <a:p>
            <a:pPr marL="0">
              <a:spcBef>
                <a:spcPts val="0"/>
              </a:spcBef>
              <a:spcAft>
                <a:spcPts val="800"/>
              </a:spcAft>
              <a:buFont typeface="Arial" panose="020B0604020202020204" pitchFamily="34" charset="0"/>
              <a:buChar char="•"/>
            </a:pPr>
            <a:r>
              <a:rPr lang="en-US" sz="1200" dirty="0">
                <a:latin typeface="Calibri" panose="020F0502020204030204" pitchFamily="34" charset="0"/>
                <a:ea typeface="Calibri" panose="020F0502020204030204" pitchFamily="34" charset="0"/>
                <a:cs typeface="Times New Roman" panose="02020603050405020304" pitchFamily="18" charset="0"/>
              </a:rPr>
              <a:t>Discuss any unanticipated challenges and unique issues serving some populations discovered during the ISP.</a:t>
            </a:r>
          </a:p>
          <a:p>
            <a:pPr marL="0">
              <a:spcBef>
                <a:spcPts val="0"/>
              </a:spcBef>
              <a:spcAft>
                <a:spcPts val="800"/>
              </a:spcAft>
              <a:buFont typeface="Arial" panose="020B0604020202020204" pitchFamily="34" charset="0"/>
              <a:buChar char="•"/>
            </a:pPr>
            <a:r>
              <a:rPr lang="en-US" sz="1200" dirty="0">
                <a:latin typeface="Calibri" panose="020F0502020204030204" pitchFamily="34" charset="0"/>
                <a:ea typeface="Calibri" panose="020F0502020204030204" pitchFamily="34" charset="0"/>
                <a:cs typeface="Times New Roman" panose="02020603050405020304" pitchFamily="18" charset="0"/>
              </a:rPr>
              <a:t>Share strategies for engaging special populations.</a:t>
            </a:r>
          </a:p>
          <a:p>
            <a:pPr marL="0">
              <a:spcBef>
                <a:spcPts val="0"/>
              </a:spcBef>
              <a:spcAft>
                <a:spcPts val="800"/>
              </a:spcAft>
              <a:buFont typeface="Arial" panose="020B0604020202020204" pitchFamily="34" charset="0"/>
              <a:buChar char="•"/>
            </a:pP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marL="0">
              <a:spcBef>
                <a:spcPts val="0"/>
              </a:spcBef>
              <a:spcAft>
                <a:spcPts val="800"/>
              </a:spcAft>
              <a:buFont typeface="Arial" panose="020B0604020202020204" pitchFamily="34" charset="0"/>
              <a:buNone/>
            </a:pPr>
            <a:r>
              <a:rPr lang="en-US" sz="1200" b="1" dirty="0">
                <a:latin typeface="Calibri" panose="020F0502020204030204" pitchFamily="34" charset="0"/>
                <a:ea typeface="Calibri" panose="020F0502020204030204" pitchFamily="34" charset="0"/>
                <a:cs typeface="Times New Roman" panose="02020603050405020304" pitchFamily="18" charset="0"/>
              </a:rPr>
              <a:t>Ask</a:t>
            </a:r>
            <a:r>
              <a:rPr lang="en-US" sz="1200" dirty="0">
                <a:latin typeface="Calibri" panose="020F0502020204030204" pitchFamily="34" charset="0"/>
                <a:ea typeface="Calibri" panose="020F0502020204030204" pitchFamily="34" charset="0"/>
                <a:cs typeface="Times New Roman" panose="02020603050405020304" pitchFamily="18" charset="0"/>
              </a:rPr>
              <a:t> them to take notes on a flipchart and prepare to share with the large group. Note that we will also use their notes for an upcoming activity.</a:t>
            </a:r>
          </a:p>
          <a:p>
            <a:endParaRPr lang="en-US" dirty="0"/>
          </a:p>
          <a:p>
            <a:endParaRPr lang="en-US" dirty="0"/>
          </a:p>
        </p:txBody>
      </p:sp>
      <p:sp>
        <p:nvSpPr>
          <p:cNvPr id="4" name="Slide Number Placeholder 3"/>
          <p:cNvSpPr>
            <a:spLocks noGrp="1"/>
          </p:cNvSpPr>
          <p:nvPr>
            <p:ph type="sldNum" sz="quarter" idx="5"/>
          </p:nvPr>
        </p:nvSpPr>
        <p:spPr/>
        <p:txBody>
          <a:bodyPr/>
          <a:lstStyle/>
          <a:p>
            <a:fld id="{10F6D4A9-75EE-4C1F-AE34-E41D59AB693F}" type="slidenum">
              <a:rPr lang="en-US" smtClean="0"/>
              <a:t>35</a:t>
            </a:fld>
            <a:endParaRPr lang="en-US" dirty="0"/>
          </a:p>
        </p:txBody>
      </p:sp>
    </p:spTree>
    <p:extLst>
      <p:ext uri="{BB962C8B-B14F-4D97-AF65-F5344CB8AC3E}">
        <p14:creationId xmlns:p14="http://schemas.microsoft.com/office/powerpoint/2010/main" val="22239369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p:txBody>
          <a:bodyPr/>
          <a:lstStyle>
            <a:lvl1pPr defTabSz="957110" eaLnBrk="0" hangingPunct="0">
              <a:defRPr b="1">
                <a:solidFill>
                  <a:schemeClr val="tx1"/>
                </a:solidFill>
                <a:latin typeface="Arial" charset="0"/>
              </a:defRPr>
            </a:lvl1pPr>
            <a:lvl2pPr marL="770959" indent="-296523" defTabSz="957110" eaLnBrk="0" hangingPunct="0">
              <a:defRPr b="1">
                <a:solidFill>
                  <a:schemeClr val="tx1"/>
                </a:solidFill>
                <a:latin typeface="Arial" charset="0"/>
              </a:defRPr>
            </a:lvl2pPr>
            <a:lvl3pPr marL="1186091" indent="-237218" defTabSz="957110" eaLnBrk="0" hangingPunct="0">
              <a:defRPr b="1">
                <a:solidFill>
                  <a:schemeClr val="tx1"/>
                </a:solidFill>
                <a:latin typeface="Arial" charset="0"/>
              </a:defRPr>
            </a:lvl3pPr>
            <a:lvl4pPr marL="1660528" indent="-237218" defTabSz="957110" eaLnBrk="0" hangingPunct="0">
              <a:defRPr b="1">
                <a:solidFill>
                  <a:schemeClr val="tx1"/>
                </a:solidFill>
                <a:latin typeface="Arial" charset="0"/>
              </a:defRPr>
            </a:lvl4pPr>
            <a:lvl5pPr marL="2134964" indent="-237218" defTabSz="957110" eaLnBrk="0" hangingPunct="0">
              <a:defRPr b="1">
                <a:solidFill>
                  <a:schemeClr val="tx1"/>
                </a:solidFill>
                <a:latin typeface="Arial" charset="0"/>
              </a:defRPr>
            </a:lvl5pPr>
            <a:lvl6pPr marL="2609400" indent="-237218" defTabSz="957110" eaLnBrk="0" fontAlgn="base" hangingPunct="0">
              <a:spcBef>
                <a:spcPct val="0"/>
              </a:spcBef>
              <a:spcAft>
                <a:spcPct val="0"/>
              </a:spcAft>
              <a:defRPr b="1">
                <a:solidFill>
                  <a:schemeClr val="tx1"/>
                </a:solidFill>
                <a:latin typeface="Arial" charset="0"/>
              </a:defRPr>
            </a:lvl6pPr>
            <a:lvl7pPr marL="3083837" indent="-237218" defTabSz="957110" eaLnBrk="0" fontAlgn="base" hangingPunct="0">
              <a:spcBef>
                <a:spcPct val="0"/>
              </a:spcBef>
              <a:spcAft>
                <a:spcPct val="0"/>
              </a:spcAft>
              <a:defRPr b="1">
                <a:solidFill>
                  <a:schemeClr val="tx1"/>
                </a:solidFill>
                <a:latin typeface="Arial" charset="0"/>
              </a:defRPr>
            </a:lvl7pPr>
            <a:lvl8pPr marL="3558273" indent="-237218" defTabSz="957110" eaLnBrk="0" fontAlgn="base" hangingPunct="0">
              <a:spcBef>
                <a:spcPct val="0"/>
              </a:spcBef>
              <a:spcAft>
                <a:spcPct val="0"/>
              </a:spcAft>
              <a:defRPr b="1">
                <a:solidFill>
                  <a:schemeClr val="tx1"/>
                </a:solidFill>
                <a:latin typeface="Arial" charset="0"/>
              </a:defRPr>
            </a:lvl8pPr>
            <a:lvl9pPr marL="4032710" indent="-237218" defTabSz="957110" eaLnBrk="0" fontAlgn="base" hangingPunct="0">
              <a:spcBef>
                <a:spcPct val="0"/>
              </a:spcBef>
              <a:spcAft>
                <a:spcPct val="0"/>
              </a:spcAft>
              <a:defRPr b="1">
                <a:solidFill>
                  <a:schemeClr val="tx1"/>
                </a:solidFill>
                <a:latin typeface="Arial" charset="0"/>
              </a:defRPr>
            </a:lvl9pPr>
          </a:lstStyle>
          <a:p>
            <a:pPr eaLnBrk="1" hangingPunct="1">
              <a:defRPr/>
            </a:pPr>
            <a:fld id="{FDEB45C0-935E-4E61-A707-DB51887ED3EE}" type="slidenum">
              <a:rPr lang="en-US" b="0" smtClean="0"/>
              <a:pPr eaLnBrk="1" hangingPunct="1">
                <a:defRPr/>
              </a:pPr>
              <a:t>36</a:t>
            </a:fld>
            <a:endParaRPr lang="en-US" b="0" dirty="0"/>
          </a:p>
        </p:txBody>
      </p:sp>
      <p:sp>
        <p:nvSpPr>
          <p:cNvPr id="123907" name="Rectangle 2"/>
          <p:cNvSpPr>
            <a:spLocks noGrp="1" noRot="1" noChangeAspect="1" noChangeArrowheads="1" noTextEdit="1"/>
          </p:cNvSpPr>
          <p:nvPr>
            <p:ph type="sldImg"/>
          </p:nvPr>
        </p:nvSpPr>
        <p:spPr>
          <a:xfrm>
            <a:off x="958850" y="719138"/>
            <a:ext cx="5297488" cy="2979737"/>
          </a:xfrm>
          <a:ln/>
        </p:spPr>
      </p:sp>
      <p:sp>
        <p:nvSpPr>
          <p:cNvPr id="123908" name="Rectangle 3"/>
          <p:cNvSpPr>
            <a:spLocks noGrp="1" noChangeArrowheads="1"/>
          </p:cNvSpPr>
          <p:nvPr>
            <p:ph type="body" idx="1"/>
          </p:nvPr>
        </p:nvSpPr>
        <p:spPr>
          <a:noFill/>
        </p:spPr>
        <p:txBody>
          <a:bodyPr/>
          <a:lstStyle/>
          <a:p>
            <a:r>
              <a:rPr lang="en-US" sz="1100" b="1" dirty="0">
                <a:latin typeface="Arial" charset="0"/>
              </a:rPr>
              <a:t>Ask </a:t>
            </a:r>
            <a:r>
              <a:rPr lang="en-US" sz="1100" dirty="0">
                <a:latin typeface="Arial" charset="0"/>
              </a:rPr>
              <a:t>participants these questions: </a:t>
            </a:r>
          </a:p>
          <a:p>
            <a:pPr marL="177914" indent="-177914">
              <a:buFont typeface="Arial" panose="020B0604020202020204" pitchFamily="34" charset="0"/>
              <a:buChar char="•"/>
            </a:pPr>
            <a:r>
              <a:rPr lang="en-US" sz="1100" dirty="0">
                <a:latin typeface="Arial" charset="0"/>
              </a:rPr>
              <a:t>What types of individual strengths have you observed?</a:t>
            </a:r>
          </a:p>
          <a:p>
            <a:pPr marL="177914" indent="-177914">
              <a:buFont typeface="Arial" panose="020B0604020202020204" pitchFamily="34" charset="0"/>
              <a:buChar char="•"/>
            </a:pPr>
            <a:r>
              <a:rPr lang="en-US" sz="1100" dirty="0">
                <a:latin typeface="Arial" charset="0"/>
              </a:rPr>
              <a:t>What types of collective strengths have you observed? </a:t>
            </a:r>
          </a:p>
          <a:p>
            <a:pPr marL="177914" indent="-177914">
              <a:buFont typeface="Arial" panose="020B0604020202020204" pitchFamily="34" charset="0"/>
              <a:buChar char="•"/>
            </a:pPr>
            <a:r>
              <a:rPr lang="en-US" sz="1100" dirty="0">
                <a:latin typeface="Arial" charset="0"/>
              </a:rPr>
              <a:t>What are some examples of personal growth you have observed? </a:t>
            </a:r>
          </a:p>
          <a:p>
            <a:endParaRPr lang="en-US" sz="1100" dirty="0">
              <a:latin typeface="Arial" charset="0"/>
            </a:endParaRPr>
          </a:p>
          <a:p>
            <a:r>
              <a:rPr lang="en-US" sz="1100" dirty="0">
                <a:latin typeface="Arial" charset="0"/>
              </a:rPr>
              <a:t>Examples of personal growth: </a:t>
            </a:r>
          </a:p>
          <a:p>
            <a:pPr marL="177914" indent="-177914">
              <a:buFont typeface="Arial" panose="020B0604020202020204" pitchFamily="34" charset="0"/>
              <a:buChar char="•"/>
            </a:pPr>
            <a:r>
              <a:rPr lang="en-US" sz="1100" dirty="0">
                <a:latin typeface="Arial" charset="0"/>
              </a:rPr>
              <a:t>Becoming closer to loved ones </a:t>
            </a:r>
          </a:p>
          <a:p>
            <a:pPr marL="177914" indent="-177914">
              <a:buFont typeface="Arial" panose="020B0604020202020204" pitchFamily="34" charset="0"/>
              <a:buChar char="•"/>
            </a:pPr>
            <a:r>
              <a:rPr lang="en-US" sz="1100" dirty="0">
                <a:latin typeface="Arial" charset="0"/>
              </a:rPr>
              <a:t>Having faith in the ability to rebuild one’s life </a:t>
            </a:r>
          </a:p>
          <a:p>
            <a:pPr marL="177914" indent="-177914">
              <a:buFont typeface="Arial" panose="020B0604020202020204" pitchFamily="34" charset="0"/>
              <a:buChar char="•"/>
            </a:pPr>
            <a:r>
              <a:rPr lang="en-US" sz="1100" dirty="0">
                <a:latin typeface="Arial" charset="0"/>
              </a:rPr>
              <a:t>Becoming more spiritual or religious </a:t>
            </a:r>
          </a:p>
          <a:p>
            <a:pPr marL="177914" indent="-177914">
              <a:buFont typeface="Arial" panose="020B0604020202020204" pitchFamily="34" charset="0"/>
              <a:buChar char="•"/>
            </a:pPr>
            <a:r>
              <a:rPr lang="en-US" sz="1100" dirty="0">
                <a:latin typeface="Arial" charset="0"/>
              </a:rPr>
              <a:t>Finding a deeper meaning and purpose in life </a:t>
            </a:r>
          </a:p>
          <a:p>
            <a:pPr marL="177914" indent="-177914">
              <a:buFont typeface="Arial" panose="020B0604020202020204" pitchFamily="34" charset="0"/>
              <a:buChar char="•"/>
            </a:pPr>
            <a:r>
              <a:rPr lang="en-US" sz="1100" dirty="0">
                <a:latin typeface="Arial" charset="0"/>
              </a:rPr>
              <a:t>Discovering inner strength </a:t>
            </a:r>
          </a:p>
          <a:p>
            <a:pPr marL="177914" indent="-177914">
              <a:buFont typeface="Arial" panose="020B0604020202020204" pitchFamily="34" charset="0"/>
              <a:buChar char="•"/>
            </a:pPr>
            <a:r>
              <a:rPr lang="en-US" sz="1100" dirty="0">
                <a:latin typeface="Arial" charset="0"/>
              </a:rPr>
              <a:t>Feeling more connected to community</a:t>
            </a:r>
          </a:p>
          <a:p>
            <a:r>
              <a:rPr lang="en-US" sz="1100" dirty="0">
                <a:latin typeface="Arial" charset="0"/>
              </a:rPr>
              <a:t>	</a:t>
            </a:r>
          </a:p>
          <a:p>
            <a:pPr lvl="1" eaLnBrk="1" hangingPunct="1"/>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p:txBody>
          <a:bodyPr/>
          <a:lstStyle>
            <a:lvl1pPr defTabSz="922338" eaLnBrk="0" hangingPunct="0">
              <a:defRPr b="1">
                <a:solidFill>
                  <a:schemeClr val="tx1"/>
                </a:solidFill>
                <a:latin typeface="Arial" charset="0"/>
              </a:defRPr>
            </a:lvl1pPr>
            <a:lvl2pPr marL="742950" indent="-285750" defTabSz="922338" eaLnBrk="0" hangingPunct="0">
              <a:defRPr b="1">
                <a:solidFill>
                  <a:schemeClr val="tx1"/>
                </a:solidFill>
                <a:latin typeface="Arial" charset="0"/>
              </a:defRPr>
            </a:lvl2pPr>
            <a:lvl3pPr marL="1143000" indent="-228600" defTabSz="922338" eaLnBrk="0" hangingPunct="0">
              <a:defRPr b="1">
                <a:solidFill>
                  <a:schemeClr val="tx1"/>
                </a:solidFill>
                <a:latin typeface="Arial" charset="0"/>
              </a:defRPr>
            </a:lvl3pPr>
            <a:lvl4pPr marL="1600200" indent="-228600" defTabSz="922338" eaLnBrk="0" hangingPunct="0">
              <a:defRPr b="1">
                <a:solidFill>
                  <a:schemeClr val="tx1"/>
                </a:solidFill>
                <a:latin typeface="Arial" charset="0"/>
              </a:defRPr>
            </a:lvl4pPr>
            <a:lvl5pPr marL="2057400" indent="-228600" defTabSz="922338" eaLnBrk="0" hangingPunct="0">
              <a:defRPr b="1">
                <a:solidFill>
                  <a:schemeClr val="tx1"/>
                </a:solidFill>
                <a:latin typeface="Arial" charset="0"/>
              </a:defRPr>
            </a:lvl5pPr>
            <a:lvl6pPr marL="2514600" indent="-228600" defTabSz="922338" eaLnBrk="0" fontAlgn="base" hangingPunct="0">
              <a:spcBef>
                <a:spcPct val="0"/>
              </a:spcBef>
              <a:spcAft>
                <a:spcPct val="0"/>
              </a:spcAft>
              <a:defRPr b="1">
                <a:solidFill>
                  <a:schemeClr val="tx1"/>
                </a:solidFill>
                <a:latin typeface="Arial" charset="0"/>
              </a:defRPr>
            </a:lvl6pPr>
            <a:lvl7pPr marL="2971800" indent="-228600" defTabSz="922338" eaLnBrk="0" fontAlgn="base" hangingPunct="0">
              <a:spcBef>
                <a:spcPct val="0"/>
              </a:spcBef>
              <a:spcAft>
                <a:spcPct val="0"/>
              </a:spcAft>
              <a:defRPr b="1">
                <a:solidFill>
                  <a:schemeClr val="tx1"/>
                </a:solidFill>
                <a:latin typeface="Arial" charset="0"/>
              </a:defRPr>
            </a:lvl7pPr>
            <a:lvl8pPr marL="3429000" indent="-228600" defTabSz="922338" eaLnBrk="0" fontAlgn="base" hangingPunct="0">
              <a:spcBef>
                <a:spcPct val="0"/>
              </a:spcBef>
              <a:spcAft>
                <a:spcPct val="0"/>
              </a:spcAft>
              <a:defRPr b="1">
                <a:solidFill>
                  <a:schemeClr val="tx1"/>
                </a:solidFill>
                <a:latin typeface="Arial" charset="0"/>
              </a:defRPr>
            </a:lvl8pPr>
            <a:lvl9pPr marL="3886200" indent="-228600" defTabSz="922338" eaLnBrk="0" fontAlgn="base" hangingPunct="0">
              <a:spcBef>
                <a:spcPct val="0"/>
              </a:spcBef>
              <a:spcAft>
                <a:spcPct val="0"/>
              </a:spcAft>
              <a:defRPr b="1">
                <a:solidFill>
                  <a:schemeClr val="tx1"/>
                </a:solidFill>
                <a:latin typeface="Arial" charset="0"/>
              </a:defRPr>
            </a:lvl9pPr>
          </a:lstStyle>
          <a:p>
            <a:pPr eaLnBrk="1" hangingPunct="1">
              <a:defRPr/>
            </a:pPr>
            <a:fld id="{9C89DF2C-08F0-48E2-89B2-F07BD1966090}" type="slidenum">
              <a:rPr lang="en-US" b="0" smtClean="0"/>
              <a:pPr eaLnBrk="1" hangingPunct="1">
                <a:defRPr/>
              </a:pPr>
              <a:t>37</a:t>
            </a:fld>
            <a:endParaRPr lang="en-US" b="0" dirty="0"/>
          </a:p>
        </p:txBody>
      </p:sp>
      <p:sp>
        <p:nvSpPr>
          <p:cNvPr id="124931" name="Rectangle 4"/>
          <p:cNvSpPr>
            <a:spLocks noGrp="1" noRot="1" noChangeAspect="1" noChangeArrowheads="1" noTextEdit="1"/>
          </p:cNvSpPr>
          <p:nvPr>
            <p:ph type="sldImg"/>
          </p:nvPr>
        </p:nvSpPr>
        <p:spPr>
          <a:xfrm>
            <a:off x="892175" y="695325"/>
            <a:ext cx="5126038" cy="2884488"/>
          </a:xfrm>
          <a:ln/>
        </p:spPr>
      </p:sp>
      <p:sp>
        <p:nvSpPr>
          <p:cNvPr id="124932" name="Rectangle 5"/>
          <p:cNvSpPr>
            <a:spLocks noGrp="1" noChangeArrowheads="1"/>
          </p:cNvSpPr>
          <p:nvPr>
            <p:ph type="body" idx="1"/>
          </p:nvPr>
        </p:nvSpPr>
        <p:spPr>
          <a:noFill/>
        </p:spPr>
        <p:txBody>
          <a:bodyPr/>
          <a:lstStyle/>
          <a:p>
            <a:pPr marL="0" indent="0" eaLnBrk="1" hangingPunct="1"/>
            <a:r>
              <a:rPr lang="en-US" dirty="0"/>
              <a:t>The APA identifies four core components of resilience:</a:t>
            </a:r>
          </a:p>
          <a:p>
            <a:pPr lvl="1" eaLnBrk="1" hangingPunct="1"/>
            <a:r>
              <a:rPr lang="en-US" dirty="0"/>
              <a:t>Connection to people, organizations, and communities </a:t>
            </a:r>
          </a:p>
          <a:p>
            <a:pPr lvl="1" eaLnBrk="1" hangingPunct="1"/>
            <a:r>
              <a:rPr lang="en-US" dirty="0"/>
              <a:t>Wellness, including healthy habits; mindfulness; and avoiding using alcohol, drugs, and compulsive behavior in areas such as over- or undereating, shopping, or gambling to avoid difficult feelings</a:t>
            </a:r>
          </a:p>
          <a:p>
            <a:pPr lvl="1" eaLnBrk="1" hangingPunct="1"/>
            <a:r>
              <a:rPr lang="en-US" dirty="0"/>
              <a:t>Healthy thinking, including countering all-or-nothing thinking and strengthening optimism </a:t>
            </a:r>
          </a:p>
          <a:p>
            <a:pPr lvl="1" eaLnBrk="1" hangingPunct="1"/>
            <a:r>
              <a:rPr lang="en-US" dirty="0"/>
              <a:t>Meaning, including finding purpose through helping others and setting and working toward goals</a:t>
            </a:r>
          </a:p>
          <a:p>
            <a:r>
              <a:rPr lang="en-US" sz="1100" b="0" i="0" u="none" strike="noStrike" kern="1200" baseline="0" dirty="0">
                <a:solidFill>
                  <a:schemeClr val="tx1"/>
                </a:solidFill>
                <a:latin typeface="Arial" charset="0"/>
                <a:ea typeface="+mn-ea"/>
                <a:cs typeface="+mn-cs"/>
              </a:rPr>
              <a:t> </a:t>
            </a:r>
          </a:p>
          <a:p>
            <a:r>
              <a:rPr lang="en-US" sz="1100" b="1" dirty="0">
                <a:latin typeface="Arial" charset="0"/>
              </a:rPr>
              <a:t>Make </a:t>
            </a:r>
            <a:r>
              <a:rPr lang="en-US" sz="1100" dirty="0">
                <a:latin typeface="Arial" charset="0"/>
              </a:rPr>
              <a:t>the link between strengths and resilience explaining that it is through strengths that we build resilience. </a:t>
            </a:r>
          </a:p>
          <a:p>
            <a:endParaRPr lang="en-US" sz="1100" dirty="0">
              <a:latin typeface="Arial" charset="0"/>
            </a:endParaRPr>
          </a:p>
          <a:p>
            <a:r>
              <a:rPr lang="en-US" sz="1100" b="1" dirty="0">
                <a:latin typeface="Arial" charset="0"/>
              </a:rPr>
              <a:t>Remind </a:t>
            </a:r>
            <a:r>
              <a:rPr lang="en-US" sz="1100" dirty="0">
                <a:latin typeface="Arial" charset="0"/>
              </a:rPr>
              <a:t>participants of the definition of resilience. </a:t>
            </a:r>
          </a:p>
          <a:p>
            <a:pPr marL="0" indent="0">
              <a:buFont typeface="Arial" panose="020B0604020202020204" pitchFamily="34" charset="0"/>
              <a:buNone/>
            </a:pPr>
            <a:r>
              <a:rPr lang="en-US" sz="1100" dirty="0">
                <a:latin typeface="Arial" charset="0"/>
              </a:rPr>
              <a:t>Suggested talking points: </a:t>
            </a:r>
          </a:p>
          <a:p>
            <a:pPr marL="177914" indent="-177914">
              <a:buFont typeface="Arial" panose="020B0604020202020204" pitchFamily="34" charset="0"/>
              <a:buChar char="•"/>
            </a:pPr>
            <a:r>
              <a:rPr lang="en-US" sz="1100" dirty="0">
                <a:latin typeface="Arial" charset="0"/>
              </a:rPr>
              <a:t>Resilience varies across situations and within individuals at different times. </a:t>
            </a:r>
          </a:p>
          <a:p>
            <a:pPr marL="177914" indent="-177914">
              <a:buFont typeface="Arial" panose="020B0604020202020204" pitchFamily="34" charset="0"/>
              <a:buChar char="•"/>
            </a:pPr>
            <a:r>
              <a:rPr lang="en-US" sz="1100" dirty="0">
                <a:latin typeface="Arial" charset="0"/>
              </a:rPr>
              <a:t>The level of resilience in individuals and communities can change and can be fostered. </a:t>
            </a:r>
          </a:p>
          <a:p>
            <a:pPr marL="177914" indent="-177914">
              <a:buFont typeface="Arial" panose="020B0604020202020204" pitchFamily="34" charset="0"/>
              <a:buChar char="•"/>
            </a:pPr>
            <a:r>
              <a:rPr lang="en-US" sz="1100" dirty="0">
                <a:latin typeface="Arial" charset="0"/>
              </a:rPr>
              <a:t>It is crucial to recognize people's strengths, as well as the suffering they have experienced. </a:t>
            </a:r>
          </a:p>
          <a:p>
            <a:pPr marL="177914" indent="-177914">
              <a:buFont typeface="Arial" panose="020B0604020202020204" pitchFamily="34" charset="0"/>
              <a:buChar char="•"/>
            </a:pPr>
            <a:r>
              <a:rPr lang="en-US" sz="1100" dirty="0">
                <a:latin typeface="Arial" charset="0"/>
              </a:rPr>
              <a:t>While survivors' suffering must be acknowledged, and compassion and empathy conveyed to them, it is also important that those who care for them believe in and support their capacity to master this experience. </a:t>
            </a:r>
          </a:p>
          <a:p>
            <a:pPr marL="177914" indent="-177914">
              <a:buFont typeface="Arial" panose="020B0604020202020204" pitchFamily="34" charset="0"/>
              <a:buChar char="•"/>
            </a:pPr>
            <a:r>
              <a:rPr lang="en-US" sz="1100" dirty="0">
                <a:latin typeface="Arial" charset="0"/>
              </a:rPr>
              <a:t>Information and education help people's understanding and should be an integral part of the support and care systems. </a:t>
            </a:r>
          </a:p>
          <a:p>
            <a:pPr marL="177914" marR="0" lvl="0" indent="-177914"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latin typeface="Arial" charset="0"/>
              </a:rPr>
              <a:t>People are helped with mastery of their experience and recovery by all of the following: preparation prior to disaster, information about what has happened, education about common responses to such events, training in what to do to help with psychological recovery, information centers, and ongoing informational feedback to affected communities </a:t>
            </a:r>
          </a:p>
          <a:p>
            <a:pPr marL="177914" marR="0" lvl="0" indent="-177914"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100" dirty="0">
              <a:latin typeface="Arial"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dirty="0">
                <a:latin typeface="Arial" charset="0"/>
              </a:rPr>
              <a:t>National Center for PTSD.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Helping Survivors: Early Interventions Following Disaster and Mass Violence</a:t>
            </a:r>
            <a:r>
              <a:rPr lang="en-US" sz="1800" dirty="0">
                <a:effectLst/>
                <a:latin typeface="Calibri" panose="020F0502020204030204" pitchFamily="34" charset="0"/>
                <a:ea typeface="Calibri" panose="020F0502020204030204" pitchFamily="34" charset="0"/>
                <a:cs typeface="Times New Roman" panose="02020603050405020304" pitchFamily="18" charset="0"/>
              </a:rPr>
              <a:t>. Retrieved from https://www.ptsd.va.gov/professional/treat/type/disaster_earlyintervention_tx.asp</a:t>
            </a:r>
          </a:p>
          <a:p>
            <a:pPr marL="0" indent="0">
              <a:buFont typeface="Arial" panose="020B0604020202020204" pitchFamily="34" charset="0"/>
              <a:buNone/>
            </a:pPr>
            <a:r>
              <a:rPr lang="en-US" sz="1100" dirty="0">
                <a:latin typeface="Arial" charset="0"/>
              </a:rPr>
              <a:t>	</a:t>
            </a:r>
          </a:p>
          <a:p>
            <a:r>
              <a:rPr lang="en-US" sz="1100" b="0" i="0" u="none" strike="noStrike" kern="1200" baseline="0" dirty="0">
                <a:solidFill>
                  <a:schemeClr val="tx1"/>
                </a:solidFill>
                <a:latin typeface="Arial" charset="0"/>
                <a:ea typeface="+mn-ea"/>
                <a:cs typeface="+mn-cs"/>
              </a:rPr>
              <a:t>As time permits, </a:t>
            </a:r>
            <a:r>
              <a:rPr lang="en-US" sz="1100" b="1" i="0" u="none" strike="noStrike" kern="1200" baseline="0" dirty="0">
                <a:solidFill>
                  <a:schemeClr val="tx1"/>
                </a:solidFill>
                <a:latin typeface="Arial" charset="0"/>
                <a:ea typeface="+mn-ea"/>
                <a:cs typeface="+mn-cs"/>
              </a:rPr>
              <a:t>ask</a:t>
            </a:r>
            <a:r>
              <a:rPr lang="en-US" sz="1100" b="0" i="0" u="none" strike="noStrike" kern="1200" baseline="0" dirty="0">
                <a:solidFill>
                  <a:schemeClr val="tx1"/>
                </a:solidFill>
                <a:latin typeface="Arial" charset="0"/>
                <a:ea typeface="+mn-ea"/>
                <a:cs typeface="+mn-cs"/>
              </a:rPr>
              <a:t> participants if they think any component is missing. </a:t>
            </a:r>
          </a:p>
          <a:p>
            <a:endParaRPr lang="en-US" sz="1100" b="1" i="0" u="none" strike="noStrike" kern="1200" baseline="0" dirty="0">
              <a:solidFill>
                <a:schemeClr val="tx1"/>
              </a:solidFill>
              <a:latin typeface="Arial" charset="0"/>
              <a:ea typeface="+mn-ea"/>
              <a:cs typeface="+mn-cs"/>
            </a:endParaRPr>
          </a:p>
          <a:p>
            <a:r>
              <a:rPr lang="en-US" sz="1100" b="1" i="0" u="none" strike="noStrike" kern="1200" baseline="0" dirty="0">
                <a:solidFill>
                  <a:schemeClr val="tx1"/>
                </a:solidFill>
                <a:latin typeface="Arial" charset="0"/>
                <a:ea typeface="+mn-ea"/>
                <a:cs typeface="+mn-cs"/>
              </a:rPr>
              <a:t>Transition </a:t>
            </a:r>
            <a:r>
              <a:rPr lang="en-US" sz="1100" b="0" i="0" u="none" strike="noStrike" kern="1200" baseline="0" dirty="0">
                <a:solidFill>
                  <a:schemeClr val="tx1"/>
                </a:solidFill>
                <a:latin typeface="Arial" charset="0"/>
                <a:ea typeface="+mn-ea"/>
                <a:cs typeface="+mn-cs"/>
              </a:rPr>
              <a:t>to talking about how to foster resilience. 	</a:t>
            </a:r>
          </a:p>
          <a:p>
            <a:r>
              <a:rPr lang="en-US" sz="1100" b="0" i="0" u="none" strike="noStrike" kern="1200" baseline="0" dirty="0">
                <a:solidFill>
                  <a:schemeClr val="tx1"/>
                </a:solidFill>
                <a:latin typeface="Arial" charset="0"/>
                <a:ea typeface="+mn-ea"/>
                <a:cs typeface="+mn-cs"/>
              </a:rPr>
              <a:t>	</a:t>
            </a:r>
          </a:p>
          <a:p>
            <a:pPr eaLnBrk="1" hangingPunct="1"/>
            <a:endParaRPr 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p:txBody>
          <a:bodyPr/>
          <a:lstStyle>
            <a:lvl1pPr defTabSz="957110" eaLnBrk="0" hangingPunct="0">
              <a:defRPr b="1">
                <a:solidFill>
                  <a:schemeClr val="tx1"/>
                </a:solidFill>
                <a:latin typeface="Arial" charset="0"/>
              </a:defRPr>
            </a:lvl1pPr>
            <a:lvl2pPr marL="770959" indent="-296523" defTabSz="957110" eaLnBrk="0" hangingPunct="0">
              <a:defRPr b="1">
                <a:solidFill>
                  <a:schemeClr val="tx1"/>
                </a:solidFill>
                <a:latin typeface="Arial" charset="0"/>
              </a:defRPr>
            </a:lvl2pPr>
            <a:lvl3pPr marL="1186091" indent="-237218" defTabSz="957110" eaLnBrk="0" hangingPunct="0">
              <a:defRPr b="1">
                <a:solidFill>
                  <a:schemeClr val="tx1"/>
                </a:solidFill>
                <a:latin typeface="Arial" charset="0"/>
              </a:defRPr>
            </a:lvl3pPr>
            <a:lvl4pPr marL="1660528" indent="-237218" defTabSz="957110" eaLnBrk="0" hangingPunct="0">
              <a:defRPr b="1">
                <a:solidFill>
                  <a:schemeClr val="tx1"/>
                </a:solidFill>
                <a:latin typeface="Arial" charset="0"/>
              </a:defRPr>
            </a:lvl4pPr>
            <a:lvl5pPr marL="2134964" indent="-237218" defTabSz="957110" eaLnBrk="0" hangingPunct="0">
              <a:defRPr b="1">
                <a:solidFill>
                  <a:schemeClr val="tx1"/>
                </a:solidFill>
                <a:latin typeface="Arial" charset="0"/>
              </a:defRPr>
            </a:lvl5pPr>
            <a:lvl6pPr marL="2609400" indent="-237218" defTabSz="957110" eaLnBrk="0" fontAlgn="base" hangingPunct="0">
              <a:spcBef>
                <a:spcPct val="0"/>
              </a:spcBef>
              <a:spcAft>
                <a:spcPct val="0"/>
              </a:spcAft>
              <a:defRPr b="1">
                <a:solidFill>
                  <a:schemeClr val="tx1"/>
                </a:solidFill>
                <a:latin typeface="Arial" charset="0"/>
              </a:defRPr>
            </a:lvl6pPr>
            <a:lvl7pPr marL="3083837" indent="-237218" defTabSz="957110" eaLnBrk="0" fontAlgn="base" hangingPunct="0">
              <a:spcBef>
                <a:spcPct val="0"/>
              </a:spcBef>
              <a:spcAft>
                <a:spcPct val="0"/>
              </a:spcAft>
              <a:defRPr b="1">
                <a:solidFill>
                  <a:schemeClr val="tx1"/>
                </a:solidFill>
                <a:latin typeface="Arial" charset="0"/>
              </a:defRPr>
            </a:lvl7pPr>
            <a:lvl8pPr marL="3558273" indent="-237218" defTabSz="957110" eaLnBrk="0" fontAlgn="base" hangingPunct="0">
              <a:spcBef>
                <a:spcPct val="0"/>
              </a:spcBef>
              <a:spcAft>
                <a:spcPct val="0"/>
              </a:spcAft>
              <a:defRPr b="1">
                <a:solidFill>
                  <a:schemeClr val="tx1"/>
                </a:solidFill>
                <a:latin typeface="Arial" charset="0"/>
              </a:defRPr>
            </a:lvl8pPr>
            <a:lvl9pPr marL="4032710" indent="-237218" defTabSz="957110" eaLnBrk="0" fontAlgn="base" hangingPunct="0">
              <a:spcBef>
                <a:spcPct val="0"/>
              </a:spcBef>
              <a:spcAft>
                <a:spcPct val="0"/>
              </a:spcAft>
              <a:defRPr b="1">
                <a:solidFill>
                  <a:schemeClr val="tx1"/>
                </a:solidFill>
                <a:latin typeface="Arial" charset="0"/>
              </a:defRPr>
            </a:lvl9pPr>
          </a:lstStyle>
          <a:p>
            <a:pPr eaLnBrk="1" hangingPunct="1">
              <a:defRPr/>
            </a:pPr>
            <a:fld id="{9C89DF2C-08F0-48E2-89B2-F07BD1966090}" type="slidenum">
              <a:rPr lang="en-US" b="0" smtClean="0"/>
              <a:pPr eaLnBrk="1" hangingPunct="1">
                <a:defRPr/>
              </a:pPr>
              <a:t>38</a:t>
            </a:fld>
            <a:endParaRPr lang="en-US" b="0" dirty="0"/>
          </a:p>
        </p:txBody>
      </p:sp>
      <p:sp>
        <p:nvSpPr>
          <p:cNvPr id="124931" name="Rectangle 4"/>
          <p:cNvSpPr>
            <a:spLocks noGrp="1" noRot="1" noChangeAspect="1" noChangeArrowheads="1" noTextEdit="1"/>
          </p:cNvSpPr>
          <p:nvPr>
            <p:ph type="sldImg"/>
          </p:nvPr>
        </p:nvSpPr>
        <p:spPr>
          <a:xfrm>
            <a:off x="958850" y="719138"/>
            <a:ext cx="5297488" cy="2979737"/>
          </a:xfrm>
          <a:ln/>
        </p:spPr>
      </p:sp>
      <p:sp>
        <p:nvSpPr>
          <p:cNvPr id="124932" name="Rectangle 5"/>
          <p:cNvSpPr>
            <a:spLocks noGrp="1" noChangeArrowheads="1"/>
          </p:cNvSpPr>
          <p:nvPr>
            <p:ph type="body" idx="1"/>
          </p:nvPr>
        </p:nvSpPr>
        <p:spPr>
          <a:noFill/>
        </p:spPr>
        <p:txBody>
          <a:bodyPr/>
          <a:lstStyle/>
          <a:p>
            <a:endParaRPr lang="en-US" sz="1100" dirty="0">
              <a:latin typeface="Arial" charset="0"/>
            </a:endParaRPr>
          </a:p>
          <a:p>
            <a:r>
              <a:rPr lang="en-US" sz="1100" b="1" dirty="0">
                <a:latin typeface="Arial" charset="0"/>
              </a:rPr>
              <a:t>Discuss </a:t>
            </a:r>
            <a:r>
              <a:rPr lang="en-US" sz="1100" dirty="0">
                <a:latin typeface="Arial" charset="0"/>
              </a:rPr>
              <a:t>the factors that affect resilience. Start by asking how participants have observed these factors affecting resilience. </a:t>
            </a:r>
          </a:p>
          <a:p>
            <a:r>
              <a:rPr lang="en-US" sz="1100" dirty="0">
                <a:latin typeface="Arial" charset="0"/>
              </a:rPr>
              <a:t>Suggested talking points: </a:t>
            </a:r>
          </a:p>
          <a:p>
            <a:pPr marL="177914" indent="-177914">
              <a:buFont typeface="Arial" panose="020B0604020202020204" pitchFamily="34" charset="0"/>
              <a:buChar char="•"/>
            </a:pPr>
            <a:r>
              <a:rPr lang="en-US" sz="1100" dirty="0">
                <a:latin typeface="Arial" charset="0"/>
              </a:rPr>
              <a:t>Some people are at higher risk for or more vulnerable to disaster stress reactions due to their life situations, individual differences, or experiences prior to the disaster. </a:t>
            </a:r>
          </a:p>
          <a:p>
            <a:pPr marL="177914" indent="-177914">
              <a:buFont typeface="Arial" panose="020B0604020202020204" pitchFamily="34" charset="0"/>
              <a:buChar char="•"/>
            </a:pPr>
            <a:r>
              <a:rPr lang="en-US" sz="1100" dirty="0">
                <a:latin typeface="Arial" charset="0"/>
              </a:rPr>
              <a:t>Life situation factors include socioeconomic status, education level, and current life stressors. </a:t>
            </a:r>
          </a:p>
          <a:p>
            <a:pPr marL="177914" indent="-177914">
              <a:buFont typeface="Arial" panose="020B0604020202020204" pitchFamily="34" charset="0"/>
              <a:buChar char="•"/>
            </a:pPr>
            <a:r>
              <a:rPr lang="en-US" sz="1100" dirty="0">
                <a:latin typeface="Arial" charset="0"/>
              </a:rPr>
              <a:t>Individual traits include coping strategies, capacity to tolerate stress, substance use and misuse, and gender. </a:t>
            </a:r>
          </a:p>
          <a:p>
            <a:pPr marL="177914" indent="-177914">
              <a:buFont typeface="Arial" panose="020B0604020202020204" pitchFamily="34" charset="0"/>
              <a:buChar char="•"/>
            </a:pPr>
            <a:r>
              <a:rPr lang="en-US" sz="1100" dirty="0">
                <a:latin typeface="Arial" charset="0"/>
              </a:rPr>
              <a:t>Disaster and trauma experience factors include previous disaster experience and losses, and prior trauma or violence history. </a:t>
            </a:r>
          </a:p>
          <a:p>
            <a:pPr marL="177914" indent="-177914">
              <a:buFont typeface="Arial" panose="020B0604020202020204" pitchFamily="34" charset="0"/>
              <a:buChar char="•"/>
            </a:pPr>
            <a:r>
              <a:rPr lang="en-US" sz="1100" dirty="0">
                <a:latin typeface="Arial" charset="0"/>
              </a:rPr>
              <a:t>Depending on where people are in terms of these factors (e.g., high versus low capacity to tolerate stress), after a disaster they may be in a resilient state that lessens the effects of trauma and stress and assists them in coping, or they may experience more challenging reactions. </a:t>
            </a:r>
          </a:p>
          <a:p>
            <a:pPr marL="177914" indent="-177914">
              <a:buFont typeface="Arial" panose="020B0604020202020204" pitchFamily="34" charset="0"/>
              <a:buChar char="•"/>
            </a:pPr>
            <a:r>
              <a:rPr lang="en-US" sz="1100" dirty="0">
                <a:latin typeface="Arial" charset="0"/>
              </a:rPr>
              <a:t>Probably the most far-reaching, but most easily overlooked, principle of disaster behavioral health emerging from the literature is that people are resilient. </a:t>
            </a:r>
          </a:p>
          <a:p>
            <a:pPr marL="177914" indent="-177914">
              <a:buFont typeface="Arial" panose="020B0604020202020204" pitchFamily="34" charset="0"/>
              <a:buChar char="•"/>
            </a:pPr>
            <a:r>
              <a:rPr lang="en-US" sz="1100" dirty="0">
                <a:latin typeface="Arial" charset="0"/>
              </a:rPr>
              <a:t>Even after intense exposure to the most severe disasters, only a minority of the most highly affected population is likely to suffer from PTSD, and most people do not develop any psychiatric disorder. </a:t>
            </a:r>
          </a:p>
          <a:p>
            <a:pPr marL="177914" indent="-177914">
              <a:buFont typeface="Arial" panose="020B0604020202020204" pitchFamily="34" charset="0"/>
              <a:buChar char="•"/>
            </a:pPr>
            <a:r>
              <a:rPr lang="en-US" sz="1100" dirty="0">
                <a:latin typeface="Arial" charset="0"/>
              </a:rPr>
              <a:t>Emotional distress is common after exposure to severely traumatic events. </a:t>
            </a:r>
          </a:p>
          <a:p>
            <a:pPr marL="177914" indent="-177914">
              <a:buFont typeface="Arial" panose="020B0604020202020204" pitchFamily="34" charset="0"/>
              <a:buChar char="•"/>
            </a:pPr>
            <a:r>
              <a:rPr lang="en-US" sz="1100" dirty="0">
                <a:latin typeface="Arial" charset="0"/>
              </a:rPr>
              <a:t>Uncomplicated distress should not be confused with psychiatric illness. This kind of confusion unnecessarily pathologizes the healthy population and trivializes the experience of those directly exposed to extremely traumatic events (North, C. S. [2004]. Approaching disaster mental health research after the 9/11 World Trade Center terrorist attacks. </a:t>
            </a:r>
            <a:r>
              <a:rPr lang="en-US" sz="1100" i="1" dirty="0">
                <a:latin typeface="Arial" charset="0"/>
              </a:rPr>
              <a:t>Psychiatric Clinics of North America</a:t>
            </a:r>
            <a:r>
              <a:rPr lang="en-US" sz="1100" dirty="0">
                <a:latin typeface="Arial" charset="0"/>
              </a:rPr>
              <a:t>, </a:t>
            </a:r>
            <a:r>
              <a:rPr lang="en-US" sz="1100" i="1" dirty="0">
                <a:latin typeface="Arial" charset="0"/>
              </a:rPr>
              <a:t>27</a:t>
            </a:r>
            <a:r>
              <a:rPr lang="en-US" sz="1100" dirty="0">
                <a:latin typeface="Arial" charset="0"/>
              </a:rPr>
              <a:t>, 589–602). </a:t>
            </a:r>
          </a:p>
          <a:p>
            <a:r>
              <a:rPr lang="en-US" sz="1100" dirty="0">
                <a:latin typeface="Arial" charset="0"/>
              </a:rPr>
              <a:t>	</a:t>
            </a:r>
          </a:p>
          <a:p>
            <a:pPr eaLnBrk="1" hangingPunct="1"/>
            <a:endParaRPr 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p:txBody>
          <a:bodyPr/>
          <a:lstStyle>
            <a:lvl1pPr defTabSz="957110" eaLnBrk="0" hangingPunct="0">
              <a:defRPr b="1">
                <a:solidFill>
                  <a:schemeClr val="tx1"/>
                </a:solidFill>
                <a:latin typeface="Arial" charset="0"/>
              </a:defRPr>
            </a:lvl1pPr>
            <a:lvl2pPr marL="770959" indent="-296523" defTabSz="957110" eaLnBrk="0" hangingPunct="0">
              <a:defRPr b="1">
                <a:solidFill>
                  <a:schemeClr val="tx1"/>
                </a:solidFill>
                <a:latin typeface="Arial" charset="0"/>
              </a:defRPr>
            </a:lvl2pPr>
            <a:lvl3pPr marL="1186091" indent="-237218" defTabSz="957110" eaLnBrk="0" hangingPunct="0">
              <a:defRPr b="1">
                <a:solidFill>
                  <a:schemeClr val="tx1"/>
                </a:solidFill>
                <a:latin typeface="Arial" charset="0"/>
              </a:defRPr>
            </a:lvl3pPr>
            <a:lvl4pPr marL="1660528" indent="-237218" defTabSz="957110" eaLnBrk="0" hangingPunct="0">
              <a:defRPr b="1">
                <a:solidFill>
                  <a:schemeClr val="tx1"/>
                </a:solidFill>
                <a:latin typeface="Arial" charset="0"/>
              </a:defRPr>
            </a:lvl4pPr>
            <a:lvl5pPr marL="2134964" indent="-237218" defTabSz="957110" eaLnBrk="0" hangingPunct="0">
              <a:defRPr b="1">
                <a:solidFill>
                  <a:schemeClr val="tx1"/>
                </a:solidFill>
                <a:latin typeface="Arial" charset="0"/>
              </a:defRPr>
            </a:lvl5pPr>
            <a:lvl6pPr marL="2609400" indent="-237218" defTabSz="957110" eaLnBrk="0" fontAlgn="base" hangingPunct="0">
              <a:spcBef>
                <a:spcPct val="0"/>
              </a:spcBef>
              <a:spcAft>
                <a:spcPct val="0"/>
              </a:spcAft>
              <a:defRPr b="1">
                <a:solidFill>
                  <a:schemeClr val="tx1"/>
                </a:solidFill>
                <a:latin typeface="Arial" charset="0"/>
              </a:defRPr>
            </a:lvl6pPr>
            <a:lvl7pPr marL="3083837" indent="-237218" defTabSz="957110" eaLnBrk="0" fontAlgn="base" hangingPunct="0">
              <a:spcBef>
                <a:spcPct val="0"/>
              </a:spcBef>
              <a:spcAft>
                <a:spcPct val="0"/>
              </a:spcAft>
              <a:defRPr b="1">
                <a:solidFill>
                  <a:schemeClr val="tx1"/>
                </a:solidFill>
                <a:latin typeface="Arial" charset="0"/>
              </a:defRPr>
            </a:lvl7pPr>
            <a:lvl8pPr marL="3558273" indent="-237218" defTabSz="957110" eaLnBrk="0" fontAlgn="base" hangingPunct="0">
              <a:spcBef>
                <a:spcPct val="0"/>
              </a:spcBef>
              <a:spcAft>
                <a:spcPct val="0"/>
              </a:spcAft>
              <a:defRPr b="1">
                <a:solidFill>
                  <a:schemeClr val="tx1"/>
                </a:solidFill>
                <a:latin typeface="Arial" charset="0"/>
              </a:defRPr>
            </a:lvl8pPr>
            <a:lvl9pPr marL="4032710" indent="-237218" defTabSz="957110" eaLnBrk="0" fontAlgn="base" hangingPunct="0">
              <a:spcBef>
                <a:spcPct val="0"/>
              </a:spcBef>
              <a:spcAft>
                <a:spcPct val="0"/>
              </a:spcAft>
              <a:defRPr b="1">
                <a:solidFill>
                  <a:schemeClr val="tx1"/>
                </a:solidFill>
                <a:latin typeface="Arial" charset="0"/>
              </a:defRPr>
            </a:lvl9pPr>
          </a:lstStyle>
          <a:p>
            <a:pPr eaLnBrk="1" hangingPunct="1">
              <a:defRPr/>
            </a:pPr>
            <a:fld id="{93CE331B-1095-4606-B2E9-0783FA505487}" type="slidenum">
              <a:rPr lang="en-US" b="0" smtClean="0"/>
              <a:pPr eaLnBrk="1" hangingPunct="1">
                <a:defRPr/>
              </a:pPr>
              <a:t>39</a:t>
            </a:fld>
            <a:endParaRPr lang="en-US" b="0" dirty="0"/>
          </a:p>
        </p:txBody>
      </p:sp>
      <p:sp>
        <p:nvSpPr>
          <p:cNvPr id="125955" name="Rectangle 2"/>
          <p:cNvSpPr>
            <a:spLocks noGrp="1" noRot="1" noChangeAspect="1" noChangeArrowheads="1" noTextEdit="1"/>
          </p:cNvSpPr>
          <p:nvPr>
            <p:ph type="sldImg"/>
          </p:nvPr>
        </p:nvSpPr>
        <p:spPr>
          <a:xfrm>
            <a:off x="958850" y="719138"/>
            <a:ext cx="5297488" cy="2979737"/>
          </a:xfrm>
          <a:ln/>
        </p:spPr>
      </p:sp>
      <p:sp>
        <p:nvSpPr>
          <p:cNvPr id="125956" name="Rectangle 3"/>
          <p:cNvSpPr>
            <a:spLocks noGrp="1" noChangeArrowheads="1"/>
          </p:cNvSpPr>
          <p:nvPr>
            <p:ph type="body" idx="1"/>
          </p:nvPr>
        </p:nvSpPr>
        <p:spPr>
          <a:noFill/>
        </p:spPr>
        <p:txBody>
          <a:bodyPr/>
          <a:lstStyle/>
          <a:p>
            <a:r>
              <a:rPr lang="en-US" sz="1100" b="1" dirty="0">
                <a:latin typeface="Arial" charset="0"/>
              </a:rPr>
              <a:t>Make </a:t>
            </a:r>
            <a:r>
              <a:rPr lang="en-US" sz="1100" dirty="0">
                <a:latin typeface="Arial" charset="0"/>
              </a:rPr>
              <a:t>the point that resilience is not a trait that people either have or do not have. It involves behaviors, thoughts, and actions that can be learned and developed. </a:t>
            </a:r>
          </a:p>
          <a:p>
            <a:endParaRPr lang="en-US" sz="1100" b="1" dirty="0">
              <a:latin typeface="Arial" charset="0"/>
            </a:endParaRPr>
          </a:p>
          <a:p>
            <a:r>
              <a:rPr lang="en-US" sz="1100" b="1" dirty="0">
                <a:latin typeface="Arial" charset="0"/>
              </a:rPr>
              <a:t>Discuss </a:t>
            </a:r>
            <a:r>
              <a:rPr lang="en-US" sz="1100" dirty="0">
                <a:latin typeface="Arial" charset="0"/>
              </a:rPr>
              <a:t>the ways crisis counselors can help survivors to develop resilience. </a:t>
            </a:r>
          </a:p>
          <a:p>
            <a:endParaRPr lang="en-US" sz="1100" dirty="0">
              <a:latin typeface="Arial" charset="0"/>
            </a:endParaRPr>
          </a:p>
          <a:p>
            <a:r>
              <a:rPr lang="en-US" sz="1100" dirty="0">
                <a:latin typeface="Arial" charset="0"/>
              </a:rPr>
              <a:t>You may want to discuss the following additional points on how to foster resilience: </a:t>
            </a:r>
          </a:p>
          <a:p>
            <a:pPr marL="177914" indent="-177914">
              <a:buFont typeface="Arial" panose="020B0604020202020204" pitchFamily="34" charset="0"/>
              <a:buChar char="•"/>
            </a:pPr>
            <a:r>
              <a:rPr lang="en-US" sz="1100" dirty="0">
                <a:latin typeface="Arial" charset="0"/>
              </a:rPr>
              <a:t>Maintain flexibility and balance when dealing with stressful circumstances and traumatic events. </a:t>
            </a:r>
          </a:p>
          <a:p>
            <a:pPr marL="177914" marR="0" lvl="0" indent="-177914"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latin typeface="Arial" charset="0"/>
              </a:rPr>
              <a:t>It is all right to experience strong emotions, if the individual is </a:t>
            </a:r>
            <a:r>
              <a:rPr lang="en-US" sz="1800" dirty="0">
                <a:effectLst/>
                <a:latin typeface="Calibri" panose="020F0502020204030204" pitchFamily="34" charset="0"/>
                <a:ea typeface="Calibri" panose="020F0502020204030204" pitchFamily="34" charset="0"/>
                <a:cs typeface="Times New Roman" panose="02020603050405020304" pitchFamily="18" charset="0"/>
              </a:rPr>
              <a:t>attending to other responsibilities in addition to experiencing and moving through emotions.</a:t>
            </a:r>
            <a:endParaRPr lang="en-US" sz="1100" dirty="0">
              <a:latin typeface="Arial" charset="0"/>
            </a:endParaRPr>
          </a:p>
          <a:p>
            <a:pPr marL="177914" indent="-177914">
              <a:buFont typeface="Arial" panose="020B0604020202020204" pitchFamily="34" charset="0"/>
              <a:buChar char="•"/>
            </a:pPr>
            <a:r>
              <a:rPr lang="en-US" sz="1100" dirty="0">
                <a:latin typeface="Arial" charset="0"/>
              </a:rPr>
              <a:t>Step forward and take action to deal with problems and meet the demands of daily living, while stepping back to rest and reenergize. </a:t>
            </a:r>
          </a:p>
          <a:p>
            <a:pPr marL="177914" indent="-177914">
              <a:buFont typeface="Arial" panose="020B0604020202020204" pitchFamily="34" charset="0"/>
              <a:buChar char="•"/>
            </a:pPr>
            <a:r>
              <a:rPr lang="en-US" sz="1100" dirty="0">
                <a:latin typeface="Arial" charset="0"/>
              </a:rPr>
              <a:t>Spend time with loved ones to gain support and encouragement. </a:t>
            </a:r>
          </a:p>
          <a:p>
            <a:r>
              <a:rPr lang="en-US" sz="1100" dirty="0">
                <a:latin typeface="Arial"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APA, 2020, </a:t>
            </a:r>
            <a:r>
              <a:rPr lang="en-US" sz="1200" dirty="0">
                <a:hlinkClick r:id="rId3" tooltip="Article titled Building your resilience at A P A dot org"/>
              </a:rPr>
              <a:t>https://www.apa.org/topics/resilience</a:t>
            </a:r>
            <a:r>
              <a:rPr lang="en-US" sz="1200" dirty="0"/>
              <a:t> </a:t>
            </a:r>
          </a:p>
          <a:p>
            <a:pPr eaLnBrk="1" hangingPunct="1"/>
            <a:endParaRPr 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p:txBody>
          <a:bodyPr/>
          <a:lstStyle>
            <a:lvl1pPr defTabSz="957110" eaLnBrk="0" hangingPunct="0">
              <a:defRPr b="1">
                <a:solidFill>
                  <a:schemeClr val="tx1"/>
                </a:solidFill>
                <a:latin typeface="Arial" charset="0"/>
              </a:defRPr>
            </a:lvl1pPr>
            <a:lvl2pPr marL="770959" indent="-296523" defTabSz="957110" eaLnBrk="0" hangingPunct="0">
              <a:defRPr b="1">
                <a:solidFill>
                  <a:schemeClr val="tx1"/>
                </a:solidFill>
                <a:latin typeface="Arial" charset="0"/>
              </a:defRPr>
            </a:lvl2pPr>
            <a:lvl3pPr marL="1186091" indent="-237218" defTabSz="957110" eaLnBrk="0" hangingPunct="0">
              <a:defRPr b="1">
                <a:solidFill>
                  <a:schemeClr val="tx1"/>
                </a:solidFill>
                <a:latin typeface="Arial" charset="0"/>
              </a:defRPr>
            </a:lvl3pPr>
            <a:lvl4pPr marL="1660528" indent="-237218" defTabSz="957110" eaLnBrk="0" hangingPunct="0">
              <a:defRPr b="1">
                <a:solidFill>
                  <a:schemeClr val="tx1"/>
                </a:solidFill>
                <a:latin typeface="Arial" charset="0"/>
              </a:defRPr>
            </a:lvl4pPr>
            <a:lvl5pPr marL="2134964" indent="-237218" defTabSz="957110" eaLnBrk="0" hangingPunct="0">
              <a:defRPr b="1">
                <a:solidFill>
                  <a:schemeClr val="tx1"/>
                </a:solidFill>
                <a:latin typeface="Arial" charset="0"/>
              </a:defRPr>
            </a:lvl5pPr>
            <a:lvl6pPr marL="2609400" indent="-237218" defTabSz="957110" eaLnBrk="0" fontAlgn="base" hangingPunct="0">
              <a:spcBef>
                <a:spcPct val="0"/>
              </a:spcBef>
              <a:spcAft>
                <a:spcPct val="0"/>
              </a:spcAft>
              <a:defRPr b="1">
                <a:solidFill>
                  <a:schemeClr val="tx1"/>
                </a:solidFill>
                <a:latin typeface="Arial" charset="0"/>
              </a:defRPr>
            </a:lvl6pPr>
            <a:lvl7pPr marL="3083837" indent="-237218" defTabSz="957110" eaLnBrk="0" fontAlgn="base" hangingPunct="0">
              <a:spcBef>
                <a:spcPct val="0"/>
              </a:spcBef>
              <a:spcAft>
                <a:spcPct val="0"/>
              </a:spcAft>
              <a:defRPr b="1">
                <a:solidFill>
                  <a:schemeClr val="tx1"/>
                </a:solidFill>
                <a:latin typeface="Arial" charset="0"/>
              </a:defRPr>
            </a:lvl7pPr>
            <a:lvl8pPr marL="3558273" indent="-237218" defTabSz="957110" eaLnBrk="0" fontAlgn="base" hangingPunct="0">
              <a:spcBef>
                <a:spcPct val="0"/>
              </a:spcBef>
              <a:spcAft>
                <a:spcPct val="0"/>
              </a:spcAft>
              <a:defRPr b="1">
                <a:solidFill>
                  <a:schemeClr val="tx1"/>
                </a:solidFill>
                <a:latin typeface="Arial" charset="0"/>
              </a:defRPr>
            </a:lvl8pPr>
            <a:lvl9pPr marL="4032710" indent="-237218" defTabSz="957110" eaLnBrk="0" fontAlgn="base" hangingPunct="0">
              <a:spcBef>
                <a:spcPct val="0"/>
              </a:spcBef>
              <a:spcAft>
                <a:spcPct val="0"/>
              </a:spcAft>
              <a:defRPr b="1">
                <a:solidFill>
                  <a:schemeClr val="tx1"/>
                </a:solidFill>
                <a:latin typeface="Arial" charset="0"/>
              </a:defRPr>
            </a:lvl9pPr>
          </a:lstStyle>
          <a:p>
            <a:pPr eaLnBrk="1" hangingPunct="1">
              <a:defRPr/>
            </a:pPr>
            <a:fld id="{256BB6E0-DDA0-45A5-80D5-4F79ADAB134A}" type="slidenum">
              <a:rPr lang="en-US" b="0" smtClean="0"/>
              <a:pPr eaLnBrk="1" hangingPunct="1">
                <a:defRPr/>
              </a:pPr>
              <a:t>40</a:t>
            </a:fld>
            <a:endParaRPr lang="en-US" b="0" dirty="0"/>
          </a:p>
        </p:txBody>
      </p:sp>
      <p:sp>
        <p:nvSpPr>
          <p:cNvPr id="126979" name="Rectangle 4"/>
          <p:cNvSpPr>
            <a:spLocks noGrp="1" noRot="1" noChangeAspect="1" noChangeArrowheads="1" noTextEdit="1"/>
          </p:cNvSpPr>
          <p:nvPr>
            <p:ph type="sldImg"/>
          </p:nvPr>
        </p:nvSpPr>
        <p:spPr>
          <a:xfrm>
            <a:off x="958850" y="719138"/>
            <a:ext cx="5297488" cy="2979737"/>
          </a:xfrm>
          <a:ln/>
        </p:spPr>
      </p:sp>
      <p:sp>
        <p:nvSpPr>
          <p:cNvPr id="126980" name="Rectangle 5"/>
          <p:cNvSpPr>
            <a:spLocks noGrp="1" noChangeArrowheads="1"/>
          </p:cNvSpPr>
          <p:nvPr>
            <p:ph type="body" idx="1"/>
          </p:nvPr>
        </p:nvSpPr>
        <p:spPr>
          <a:noFill/>
        </p:spPr>
        <p:txBody>
          <a:bodyPr/>
          <a:lstStyle/>
          <a:p>
            <a:r>
              <a:rPr lang="en-US" sz="1100" b="1" dirty="0">
                <a:latin typeface="Arial" charset="0"/>
              </a:rPr>
              <a:t>Review </a:t>
            </a:r>
            <a:r>
              <a:rPr lang="en-US" sz="1100" dirty="0">
                <a:latin typeface="Arial" charset="0"/>
              </a:rPr>
              <a:t>the additional tools crisis counselors can use to teach survivors. </a:t>
            </a:r>
          </a:p>
          <a:p>
            <a:endParaRPr lang="en-US" sz="1100" dirty="0">
              <a:latin typeface="Arial"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APA, 2020, </a:t>
            </a:r>
            <a:r>
              <a:rPr lang="en-US" sz="1200" dirty="0">
                <a:hlinkClick r:id="rId3" tooltip="Article titled Building your resilience at A P A dot org"/>
              </a:rPr>
              <a:t>https://www.apa.org/topics/resilience</a:t>
            </a:r>
            <a:r>
              <a:rPr lang="en-US" sz="1200" dirty="0"/>
              <a:t> </a:t>
            </a:r>
          </a:p>
          <a:p>
            <a:pPr eaLnBrk="1" hangingPunct="1"/>
            <a:endParaRPr lang="en-US" i="1"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p:txBody>
          <a:bodyPr/>
          <a:lstStyle>
            <a:lvl1pPr defTabSz="957110" eaLnBrk="0" hangingPunct="0">
              <a:defRPr b="1">
                <a:solidFill>
                  <a:schemeClr val="tx1"/>
                </a:solidFill>
                <a:latin typeface="Arial" charset="0"/>
              </a:defRPr>
            </a:lvl1pPr>
            <a:lvl2pPr marL="770959" indent="-296523" defTabSz="957110" eaLnBrk="0" hangingPunct="0">
              <a:defRPr b="1">
                <a:solidFill>
                  <a:schemeClr val="tx1"/>
                </a:solidFill>
                <a:latin typeface="Arial" charset="0"/>
              </a:defRPr>
            </a:lvl2pPr>
            <a:lvl3pPr marL="1186091" indent="-237218" defTabSz="957110" eaLnBrk="0" hangingPunct="0">
              <a:defRPr b="1">
                <a:solidFill>
                  <a:schemeClr val="tx1"/>
                </a:solidFill>
                <a:latin typeface="Arial" charset="0"/>
              </a:defRPr>
            </a:lvl3pPr>
            <a:lvl4pPr marL="1660528" indent="-237218" defTabSz="957110" eaLnBrk="0" hangingPunct="0">
              <a:defRPr b="1">
                <a:solidFill>
                  <a:schemeClr val="tx1"/>
                </a:solidFill>
                <a:latin typeface="Arial" charset="0"/>
              </a:defRPr>
            </a:lvl4pPr>
            <a:lvl5pPr marL="2134964" indent="-237218" defTabSz="957110" eaLnBrk="0" hangingPunct="0">
              <a:defRPr b="1">
                <a:solidFill>
                  <a:schemeClr val="tx1"/>
                </a:solidFill>
                <a:latin typeface="Arial" charset="0"/>
              </a:defRPr>
            </a:lvl5pPr>
            <a:lvl6pPr marL="2609400" indent="-237218" defTabSz="957110" eaLnBrk="0" fontAlgn="base" hangingPunct="0">
              <a:spcBef>
                <a:spcPct val="0"/>
              </a:spcBef>
              <a:spcAft>
                <a:spcPct val="0"/>
              </a:spcAft>
              <a:defRPr b="1">
                <a:solidFill>
                  <a:schemeClr val="tx1"/>
                </a:solidFill>
                <a:latin typeface="Arial" charset="0"/>
              </a:defRPr>
            </a:lvl6pPr>
            <a:lvl7pPr marL="3083837" indent="-237218" defTabSz="957110" eaLnBrk="0" fontAlgn="base" hangingPunct="0">
              <a:spcBef>
                <a:spcPct val="0"/>
              </a:spcBef>
              <a:spcAft>
                <a:spcPct val="0"/>
              </a:spcAft>
              <a:defRPr b="1">
                <a:solidFill>
                  <a:schemeClr val="tx1"/>
                </a:solidFill>
                <a:latin typeface="Arial" charset="0"/>
              </a:defRPr>
            </a:lvl7pPr>
            <a:lvl8pPr marL="3558273" indent="-237218" defTabSz="957110" eaLnBrk="0" fontAlgn="base" hangingPunct="0">
              <a:spcBef>
                <a:spcPct val="0"/>
              </a:spcBef>
              <a:spcAft>
                <a:spcPct val="0"/>
              </a:spcAft>
              <a:defRPr b="1">
                <a:solidFill>
                  <a:schemeClr val="tx1"/>
                </a:solidFill>
                <a:latin typeface="Arial" charset="0"/>
              </a:defRPr>
            </a:lvl8pPr>
            <a:lvl9pPr marL="4032710" indent="-237218" defTabSz="957110" eaLnBrk="0" fontAlgn="base" hangingPunct="0">
              <a:spcBef>
                <a:spcPct val="0"/>
              </a:spcBef>
              <a:spcAft>
                <a:spcPct val="0"/>
              </a:spcAft>
              <a:defRPr b="1">
                <a:solidFill>
                  <a:schemeClr val="tx1"/>
                </a:solidFill>
                <a:latin typeface="Arial" charset="0"/>
              </a:defRPr>
            </a:lvl9pPr>
          </a:lstStyle>
          <a:p>
            <a:pPr eaLnBrk="1" hangingPunct="1">
              <a:defRPr/>
            </a:pPr>
            <a:fld id="{87D48AF4-6C0F-4E45-9E01-4459048CD0AE}" type="slidenum">
              <a:rPr lang="en-US" b="0" smtClean="0"/>
              <a:pPr eaLnBrk="1" hangingPunct="1">
                <a:defRPr/>
              </a:pPr>
              <a:t>41</a:t>
            </a:fld>
            <a:endParaRPr lang="en-US" b="0" dirty="0"/>
          </a:p>
        </p:txBody>
      </p:sp>
      <p:sp>
        <p:nvSpPr>
          <p:cNvPr id="128003" name="Rectangle 2"/>
          <p:cNvSpPr>
            <a:spLocks noGrp="1" noRot="1" noChangeAspect="1" noChangeArrowheads="1" noTextEdit="1"/>
          </p:cNvSpPr>
          <p:nvPr>
            <p:ph type="sldImg"/>
          </p:nvPr>
        </p:nvSpPr>
        <p:spPr>
          <a:xfrm>
            <a:off x="958850" y="719138"/>
            <a:ext cx="5297488" cy="2979737"/>
          </a:xfrm>
          <a:ln/>
        </p:spPr>
      </p:sp>
      <p:sp>
        <p:nvSpPr>
          <p:cNvPr id="128004" name="Rectangle 3"/>
          <p:cNvSpPr>
            <a:spLocks noGrp="1" noChangeArrowheads="1"/>
          </p:cNvSpPr>
          <p:nvPr>
            <p:ph type="body" idx="1"/>
          </p:nvPr>
        </p:nvSpPr>
        <p:spPr>
          <a:noFill/>
        </p:spPr>
        <p:txBody>
          <a:bodyPr/>
          <a:lstStyle/>
          <a:p>
            <a:r>
              <a:rPr lang="en-US" sz="1100" b="1" dirty="0">
                <a:latin typeface="Arial" charset="0"/>
              </a:rPr>
              <a:t>Facilitate </a:t>
            </a:r>
            <a:r>
              <a:rPr lang="en-US" sz="1100" dirty="0">
                <a:latin typeface="Arial" charset="0"/>
              </a:rPr>
              <a:t>a discussion about real life use of these survivor tools for resilience. </a:t>
            </a:r>
          </a:p>
          <a:p>
            <a:endParaRPr lang="en-US" sz="1100" dirty="0">
              <a:latin typeface="Arial" charset="0"/>
            </a:endParaRPr>
          </a:p>
          <a:p>
            <a:r>
              <a:rPr lang="en-US" sz="1100" b="1" dirty="0">
                <a:latin typeface="Arial" charset="0"/>
              </a:rPr>
              <a:t>Ask </a:t>
            </a:r>
            <a:r>
              <a:rPr lang="en-US" sz="1100" dirty="0">
                <a:latin typeface="Arial" charset="0"/>
              </a:rPr>
              <a:t>the participants to contribute specific examples of how they build resilience. Help participants recognize that they are building resilience through everything they do with survivors and encourage them to always keep in mind that the goal is to build resilience. </a:t>
            </a:r>
          </a:p>
          <a:p>
            <a:r>
              <a:rPr lang="en-US" sz="1100" dirty="0">
                <a:latin typeface="Arial" charset="0"/>
              </a:rPr>
              <a:t>	</a:t>
            </a:r>
          </a:p>
          <a:p>
            <a:r>
              <a:rPr lang="en-US" sz="1100" dirty="0">
                <a:latin typeface="Arial" charset="0"/>
              </a:rPr>
              <a:t>Bring the session to a close by </a:t>
            </a:r>
            <a:r>
              <a:rPr lang="en-US" sz="1100" b="1" dirty="0">
                <a:latin typeface="Arial" charset="0"/>
              </a:rPr>
              <a:t>telling </a:t>
            </a:r>
            <a:r>
              <a:rPr lang="en-US" sz="1100" dirty="0">
                <a:latin typeface="Arial" charset="0"/>
              </a:rPr>
              <a:t>participants that in the next section we will continue to work with how to foster resilience and support recovery over time through the range of CCP services. We’ll pay particular attention to group counseling. 	</a:t>
            </a:r>
          </a:p>
          <a:p>
            <a:pPr eaLnBrk="1" hangingPunct="1"/>
            <a:endParaRPr 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p:txBody>
          <a:bodyPr/>
          <a:lstStyle>
            <a:lvl1pPr defTabSz="957110" eaLnBrk="0" hangingPunct="0">
              <a:defRPr b="1">
                <a:solidFill>
                  <a:schemeClr val="tx1"/>
                </a:solidFill>
                <a:latin typeface="Arial" charset="0"/>
              </a:defRPr>
            </a:lvl1pPr>
            <a:lvl2pPr marL="770959" indent="-296523" defTabSz="957110" eaLnBrk="0" hangingPunct="0">
              <a:defRPr b="1">
                <a:solidFill>
                  <a:schemeClr val="tx1"/>
                </a:solidFill>
                <a:latin typeface="Arial" charset="0"/>
              </a:defRPr>
            </a:lvl2pPr>
            <a:lvl3pPr marL="1186091" indent="-237218" defTabSz="957110" eaLnBrk="0" hangingPunct="0">
              <a:defRPr b="1">
                <a:solidFill>
                  <a:schemeClr val="tx1"/>
                </a:solidFill>
                <a:latin typeface="Arial" charset="0"/>
              </a:defRPr>
            </a:lvl3pPr>
            <a:lvl4pPr marL="1660528" indent="-237218" defTabSz="957110" eaLnBrk="0" hangingPunct="0">
              <a:defRPr b="1">
                <a:solidFill>
                  <a:schemeClr val="tx1"/>
                </a:solidFill>
                <a:latin typeface="Arial" charset="0"/>
              </a:defRPr>
            </a:lvl4pPr>
            <a:lvl5pPr marL="2134964" indent="-237218" defTabSz="957110" eaLnBrk="0" hangingPunct="0">
              <a:defRPr b="1">
                <a:solidFill>
                  <a:schemeClr val="tx1"/>
                </a:solidFill>
                <a:latin typeface="Arial" charset="0"/>
              </a:defRPr>
            </a:lvl5pPr>
            <a:lvl6pPr marL="2609400" indent="-237218" defTabSz="957110" eaLnBrk="0" fontAlgn="base" hangingPunct="0">
              <a:spcBef>
                <a:spcPct val="0"/>
              </a:spcBef>
              <a:spcAft>
                <a:spcPct val="0"/>
              </a:spcAft>
              <a:defRPr b="1">
                <a:solidFill>
                  <a:schemeClr val="tx1"/>
                </a:solidFill>
                <a:latin typeface="Arial" charset="0"/>
              </a:defRPr>
            </a:lvl6pPr>
            <a:lvl7pPr marL="3083837" indent="-237218" defTabSz="957110" eaLnBrk="0" fontAlgn="base" hangingPunct="0">
              <a:spcBef>
                <a:spcPct val="0"/>
              </a:spcBef>
              <a:spcAft>
                <a:spcPct val="0"/>
              </a:spcAft>
              <a:defRPr b="1">
                <a:solidFill>
                  <a:schemeClr val="tx1"/>
                </a:solidFill>
                <a:latin typeface="Arial" charset="0"/>
              </a:defRPr>
            </a:lvl7pPr>
            <a:lvl8pPr marL="3558273" indent="-237218" defTabSz="957110" eaLnBrk="0" fontAlgn="base" hangingPunct="0">
              <a:spcBef>
                <a:spcPct val="0"/>
              </a:spcBef>
              <a:spcAft>
                <a:spcPct val="0"/>
              </a:spcAft>
              <a:defRPr b="1">
                <a:solidFill>
                  <a:schemeClr val="tx1"/>
                </a:solidFill>
                <a:latin typeface="Arial" charset="0"/>
              </a:defRPr>
            </a:lvl8pPr>
            <a:lvl9pPr marL="4032710" indent="-237218" defTabSz="957110" eaLnBrk="0" fontAlgn="base" hangingPunct="0">
              <a:spcBef>
                <a:spcPct val="0"/>
              </a:spcBef>
              <a:spcAft>
                <a:spcPct val="0"/>
              </a:spcAft>
              <a:defRPr b="1">
                <a:solidFill>
                  <a:schemeClr val="tx1"/>
                </a:solidFill>
                <a:latin typeface="Arial" charset="0"/>
              </a:defRPr>
            </a:lvl9pPr>
          </a:lstStyle>
          <a:p>
            <a:pPr eaLnBrk="1" hangingPunct="1">
              <a:defRPr/>
            </a:pPr>
            <a:fld id="{64540A88-7922-4BF4-9A5F-3BB6A9A64299}" type="slidenum">
              <a:rPr lang="en-US" b="0" smtClean="0"/>
              <a:pPr eaLnBrk="1" hangingPunct="1">
                <a:defRPr/>
              </a:pPr>
              <a:t>42</a:t>
            </a:fld>
            <a:endParaRPr lang="en-US" b="0" dirty="0"/>
          </a:p>
        </p:txBody>
      </p:sp>
      <p:sp>
        <p:nvSpPr>
          <p:cNvPr id="129027" name="Rectangle 4"/>
          <p:cNvSpPr>
            <a:spLocks noGrp="1" noRot="1" noChangeAspect="1" noChangeArrowheads="1" noTextEdit="1"/>
          </p:cNvSpPr>
          <p:nvPr>
            <p:ph type="sldImg"/>
          </p:nvPr>
        </p:nvSpPr>
        <p:spPr>
          <a:xfrm>
            <a:off x="958850" y="719138"/>
            <a:ext cx="5297488" cy="2979737"/>
          </a:xfrm>
          <a:ln/>
        </p:spPr>
      </p:sp>
      <p:sp>
        <p:nvSpPr>
          <p:cNvPr id="129028" name="Rectangle 5"/>
          <p:cNvSpPr>
            <a:spLocks noGrp="1" noChangeArrowheads="1"/>
          </p:cNvSpPr>
          <p:nvPr>
            <p:ph type="body" idx="1"/>
          </p:nvPr>
        </p:nvSpPr>
        <p:spPr>
          <a:noFill/>
        </p:spPr>
        <p:txBody>
          <a:bodyPr/>
          <a:lstStyle/>
          <a:p>
            <a:r>
              <a:rPr lang="en-US" sz="1100" b="1" dirty="0">
                <a:latin typeface="Arial" charset="0"/>
              </a:rPr>
              <a:t>Introduce </a:t>
            </a:r>
            <a:r>
              <a:rPr lang="en-US" sz="1100" dirty="0">
                <a:latin typeface="Arial" charset="0"/>
              </a:rPr>
              <a:t>this section by telling participants that we’re going to spend the rest of this afternoon focusing on needs assessment and outreach, reviewing individual and family counseling skills, and practicing group crisis counseling. </a:t>
            </a:r>
          </a:p>
          <a:p>
            <a:endParaRPr lang="en-US" sz="1100" dirty="0">
              <a:latin typeface="Arial" charset="0"/>
            </a:endParaRPr>
          </a:p>
          <a:p>
            <a:r>
              <a:rPr lang="en-US" sz="1100" dirty="0">
                <a:latin typeface="Arial" charset="0"/>
              </a:rPr>
              <a:t>Tomorrow morning we’ll spend time discussing the other crisis counseling services, identifying successes to date, and areas to focus on going forward. 	</a:t>
            </a:r>
          </a:p>
          <a:p>
            <a:pPr eaLnBrk="1" hangingPunct="1"/>
            <a:endParaRPr 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p:txBody>
          <a:bodyPr/>
          <a:lstStyle>
            <a:lvl1pPr defTabSz="957110" eaLnBrk="0" hangingPunct="0">
              <a:defRPr b="1">
                <a:solidFill>
                  <a:schemeClr val="tx1"/>
                </a:solidFill>
                <a:latin typeface="Arial" charset="0"/>
              </a:defRPr>
            </a:lvl1pPr>
            <a:lvl2pPr marL="770959" indent="-296523" defTabSz="957110" eaLnBrk="0" hangingPunct="0">
              <a:defRPr b="1">
                <a:solidFill>
                  <a:schemeClr val="tx1"/>
                </a:solidFill>
                <a:latin typeface="Arial" charset="0"/>
              </a:defRPr>
            </a:lvl2pPr>
            <a:lvl3pPr marL="1186091" indent="-237218" defTabSz="957110" eaLnBrk="0" hangingPunct="0">
              <a:defRPr b="1">
                <a:solidFill>
                  <a:schemeClr val="tx1"/>
                </a:solidFill>
                <a:latin typeface="Arial" charset="0"/>
              </a:defRPr>
            </a:lvl3pPr>
            <a:lvl4pPr marL="1660528" indent="-237218" defTabSz="957110" eaLnBrk="0" hangingPunct="0">
              <a:defRPr b="1">
                <a:solidFill>
                  <a:schemeClr val="tx1"/>
                </a:solidFill>
                <a:latin typeface="Arial" charset="0"/>
              </a:defRPr>
            </a:lvl4pPr>
            <a:lvl5pPr marL="2134964" indent="-237218" defTabSz="957110" eaLnBrk="0" hangingPunct="0">
              <a:defRPr b="1">
                <a:solidFill>
                  <a:schemeClr val="tx1"/>
                </a:solidFill>
                <a:latin typeface="Arial" charset="0"/>
              </a:defRPr>
            </a:lvl5pPr>
            <a:lvl6pPr marL="2609400" indent="-237218" defTabSz="957110" eaLnBrk="0" fontAlgn="base" hangingPunct="0">
              <a:spcBef>
                <a:spcPct val="0"/>
              </a:spcBef>
              <a:spcAft>
                <a:spcPct val="0"/>
              </a:spcAft>
              <a:defRPr b="1">
                <a:solidFill>
                  <a:schemeClr val="tx1"/>
                </a:solidFill>
                <a:latin typeface="Arial" charset="0"/>
              </a:defRPr>
            </a:lvl6pPr>
            <a:lvl7pPr marL="3083837" indent="-237218" defTabSz="957110" eaLnBrk="0" fontAlgn="base" hangingPunct="0">
              <a:spcBef>
                <a:spcPct val="0"/>
              </a:spcBef>
              <a:spcAft>
                <a:spcPct val="0"/>
              </a:spcAft>
              <a:defRPr b="1">
                <a:solidFill>
                  <a:schemeClr val="tx1"/>
                </a:solidFill>
                <a:latin typeface="Arial" charset="0"/>
              </a:defRPr>
            </a:lvl7pPr>
            <a:lvl8pPr marL="3558273" indent="-237218" defTabSz="957110" eaLnBrk="0" fontAlgn="base" hangingPunct="0">
              <a:spcBef>
                <a:spcPct val="0"/>
              </a:spcBef>
              <a:spcAft>
                <a:spcPct val="0"/>
              </a:spcAft>
              <a:defRPr b="1">
                <a:solidFill>
                  <a:schemeClr val="tx1"/>
                </a:solidFill>
                <a:latin typeface="Arial" charset="0"/>
              </a:defRPr>
            </a:lvl8pPr>
            <a:lvl9pPr marL="4032710" indent="-237218" defTabSz="957110" eaLnBrk="0" fontAlgn="base" hangingPunct="0">
              <a:spcBef>
                <a:spcPct val="0"/>
              </a:spcBef>
              <a:spcAft>
                <a:spcPct val="0"/>
              </a:spcAft>
              <a:defRPr b="1">
                <a:solidFill>
                  <a:schemeClr val="tx1"/>
                </a:solidFill>
                <a:latin typeface="Arial" charset="0"/>
              </a:defRPr>
            </a:lvl9pPr>
          </a:lstStyle>
          <a:p>
            <a:pPr eaLnBrk="1" hangingPunct="1">
              <a:defRPr/>
            </a:pPr>
            <a:fld id="{82E82837-001F-4679-AB5D-92B38B785031}" type="slidenum">
              <a:rPr lang="en-US" b="0" smtClean="0"/>
              <a:pPr eaLnBrk="1" hangingPunct="1">
                <a:defRPr/>
              </a:pPr>
              <a:t>43</a:t>
            </a:fld>
            <a:endParaRPr lang="en-US" b="0" dirty="0"/>
          </a:p>
        </p:txBody>
      </p:sp>
      <p:sp>
        <p:nvSpPr>
          <p:cNvPr id="130051" name="Rectangle 2"/>
          <p:cNvSpPr>
            <a:spLocks noGrp="1" noRot="1" noChangeAspect="1" noChangeArrowheads="1" noTextEdit="1"/>
          </p:cNvSpPr>
          <p:nvPr>
            <p:ph type="sldImg"/>
          </p:nvPr>
        </p:nvSpPr>
        <p:spPr>
          <a:xfrm>
            <a:off x="958850" y="719138"/>
            <a:ext cx="5297488" cy="2979737"/>
          </a:xfrm>
          <a:ln/>
        </p:spPr>
      </p:sp>
      <p:sp>
        <p:nvSpPr>
          <p:cNvPr id="130052" name="Rectangle 3"/>
          <p:cNvSpPr>
            <a:spLocks noGrp="1" noChangeArrowheads="1"/>
          </p:cNvSpPr>
          <p:nvPr>
            <p:ph type="body" idx="1"/>
          </p:nvPr>
        </p:nvSpPr>
        <p:spPr>
          <a:noFill/>
        </p:spPr>
        <p:txBody>
          <a:bodyPr/>
          <a:lstStyle/>
          <a:p>
            <a:r>
              <a:rPr lang="en-US" sz="1100" b="1" dirty="0">
                <a:latin typeface="Arial" charset="0"/>
              </a:rPr>
              <a:t>Review </a:t>
            </a:r>
            <a:r>
              <a:rPr lang="en-US" sz="1100" dirty="0">
                <a:latin typeface="Arial" charset="0"/>
              </a:rPr>
              <a:t>the session objective: </a:t>
            </a:r>
          </a:p>
          <a:p>
            <a:pPr marL="177914" indent="-177914">
              <a:buFont typeface="Arial" panose="020B0604020202020204" pitchFamily="34" charset="0"/>
              <a:buChar char="•"/>
            </a:pPr>
            <a:r>
              <a:rPr lang="en-US" sz="1100" dirty="0">
                <a:latin typeface="Arial" charset="0"/>
              </a:rPr>
              <a:t>Describe the crisis counseling services related to the current phase. </a:t>
            </a:r>
          </a:p>
          <a:p>
            <a:r>
              <a:rPr lang="en-US" sz="1100" dirty="0">
                <a:latin typeface="Arial" charset="0"/>
              </a:rPr>
              <a:t>	</a:t>
            </a:r>
          </a:p>
          <a:p>
            <a:pPr lvl="1" eaLnBrk="1" hangingPunct="1"/>
            <a:endParaRPr 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p:txBody>
          <a:bodyPr/>
          <a:lstStyle>
            <a:lvl1pPr defTabSz="957110" eaLnBrk="0" hangingPunct="0">
              <a:defRPr b="1">
                <a:solidFill>
                  <a:schemeClr val="tx1"/>
                </a:solidFill>
                <a:latin typeface="Arial" charset="0"/>
              </a:defRPr>
            </a:lvl1pPr>
            <a:lvl2pPr marL="770959" indent="-296523" defTabSz="957110" eaLnBrk="0" hangingPunct="0">
              <a:defRPr b="1">
                <a:solidFill>
                  <a:schemeClr val="tx1"/>
                </a:solidFill>
                <a:latin typeface="Arial" charset="0"/>
              </a:defRPr>
            </a:lvl2pPr>
            <a:lvl3pPr marL="1186091" indent="-237218" defTabSz="957110" eaLnBrk="0" hangingPunct="0">
              <a:defRPr b="1">
                <a:solidFill>
                  <a:schemeClr val="tx1"/>
                </a:solidFill>
                <a:latin typeface="Arial" charset="0"/>
              </a:defRPr>
            </a:lvl3pPr>
            <a:lvl4pPr marL="1660528" indent="-237218" defTabSz="957110" eaLnBrk="0" hangingPunct="0">
              <a:defRPr b="1">
                <a:solidFill>
                  <a:schemeClr val="tx1"/>
                </a:solidFill>
                <a:latin typeface="Arial" charset="0"/>
              </a:defRPr>
            </a:lvl4pPr>
            <a:lvl5pPr marL="2134964" indent="-237218" defTabSz="957110" eaLnBrk="0" hangingPunct="0">
              <a:defRPr b="1">
                <a:solidFill>
                  <a:schemeClr val="tx1"/>
                </a:solidFill>
                <a:latin typeface="Arial" charset="0"/>
              </a:defRPr>
            </a:lvl5pPr>
            <a:lvl6pPr marL="2609400" indent="-237218" defTabSz="957110" eaLnBrk="0" fontAlgn="base" hangingPunct="0">
              <a:spcBef>
                <a:spcPct val="0"/>
              </a:spcBef>
              <a:spcAft>
                <a:spcPct val="0"/>
              </a:spcAft>
              <a:defRPr b="1">
                <a:solidFill>
                  <a:schemeClr val="tx1"/>
                </a:solidFill>
                <a:latin typeface="Arial" charset="0"/>
              </a:defRPr>
            </a:lvl6pPr>
            <a:lvl7pPr marL="3083837" indent="-237218" defTabSz="957110" eaLnBrk="0" fontAlgn="base" hangingPunct="0">
              <a:spcBef>
                <a:spcPct val="0"/>
              </a:spcBef>
              <a:spcAft>
                <a:spcPct val="0"/>
              </a:spcAft>
              <a:defRPr b="1">
                <a:solidFill>
                  <a:schemeClr val="tx1"/>
                </a:solidFill>
                <a:latin typeface="Arial" charset="0"/>
              </a:defRPr>
            </a:lvl7pPr>
            <a:lvl8pPr marL="3558273" indent="-237218" defTabSz="957110" eaLnBrk="0" fontAlgn="base" hangingPunct="0">
              <a:spcBef>
                <a:spcPct val="0"/>
              </a:spcBef>
              <a:spcAft>
                <a:spcPct val="0"/>
              </a:spcAft>
              <a:defRPr b="1">
                <a:solidFill>
                  <a:schemeClr val="tx1"/>
                </a:solidFill>
                <a:latin typeface="Arial" charset="0"/>
              </a:defRPr>
            </a:lvl8pPr>
            <a:lvl9pPr marL="4032710" indent="-237218" defTabSz="957110" eaLnBrk="0" fontAlgn="base" hangingPunct="0">
              <a:spcBef>
                <a:spcPct val="0"/>
              </a:spcBef>
              <a:spcAft>
                <a:spcPct val="0"/>
              </a:spcAft>
              <a:defRPr b="1">
                <a:solidFill>
                  <a:schemeClr val="tx1"/>
                </a:solidFill>
                <a:latin typeface="Arial" charset="0"/>
              </a:defRPr>
            </a:lvl9pPr>
          </a:lstStyle>
          <a:p>
            <a:pPr eaLnBrk="1" hangingPunct="1">
              <a:defRPr/>
            </a:pPr>
            <a:fld id="{F4E39C56-F56E-4794-8B09-9854754FD21B}" type="slidenum">
              <a:rPr lang="en-US" b="0" smtClean="0"/>
              <a:pPr eaLnBrk="1" hangingPunct="1">
                <a:defRPr/>
              </a:pPr>
              <a:t>44</a:t>
            </a:fld>
            <a:endParaRPr lang="en-US" b="0" dirty="0"/>
          </a:p>
        </p:txBody>
      </p:sp>
      <p:sp>
        <p:nvSpPr>
          <p:cNvPr id="131075" name="Rectangle 2"/>
          <p:cNvSpPr>
            <a:spLocks noGrp="1" noRot="1" noChangeAspect="1" noChangeArrowheads="1" noTextEdit="1"/>
          </p:cNvSpPr>
          <p:nvPr>
            <p:ph type="sldImg"/>
          </p:nvPr>
        </p:nvSpPr>
        <p:spPr>
          <a:xfrm>
            <a:off x="958850" y="719138"/>
            <a:ext cx="5297488" cy="2979737"/>
          </a:xfrm>
          <a:ln/>
        </p:spPr>
      </p:sp>
      <p:sp>
        <p:nvSpPr>
          <p:cNvPr id="131076" name="Rectangle 3"/>
          <p:cNvSpPr>
            <a:spLocks noGrp="1" noChangeArrowheads="1"/>
          </p:cNvSpPr>
          <p:nvPr>
            <p:ph type="body" idx="1"/>
          </p:nvPr>
        </p:nvSpPr>
        <p:spPr>
          <a:noFill/>
        </p:spPr>
        <p:txBody>
          <a:bodyPr/>
          <a:lstStyle/>
          <a:p>
            <a:r>
              <a:rPr lang="en-US" sz="1100" b="1" dirty="0">
                <a:latin typeface="Arial" charset="0"/>
              </a:rPr>
              <a:t>Start </a:t>
            </a:r>
            <a:r>
              <a:rPr lang="en-US" sz="1100" dirty="0">
                <a:latin typeface="Arial" charset="0"/>
              </a:rPr>
              <a:t>by saying that: </a:t>
            </a:r>
          </a:p>
          <a:p>
            <a:pPr marL="177914" marR="0" lvl="0" indent="-177914"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latin typeface="Arial" charset="0"/>
              </a:rPr>
              <a:t>Needs assessment is the foundation of outreach and of the entire CCP. The information uncovered in the initial needs assessment provides the rationale and justification for the CCP’s existence and identifies the populations which will be identified for outreach. </a:t>
            </a:r>
            <a:r>
              <a:rPr lang="en-US" sz="1800" dirty="0">
                <a:effectLst/>
                <a:latin typeface="Segoe UI" panose="020B0502040204020203" pitchFamily="34" charset="0"/>
              </a:rPr>
              <a:t>It is an ongoing process.</a:t>
            </a:r>
            <a:endParaRPr lang="en-US" sz="1100" dirty="0">
              <a:latin typeface="Arial" charset="0"/>
            </a:endParaRPr>
          </a:p>
          <a:p>
            <a:pPr marL="177914" indent="-177914">
              <a:buFont typeface="Arial" panose="020B0604020202020204" pitchFamily="34" charset="0"/>
              <a:buChar char="•"/>
            </a:pPr>
            <a:r>
              <a:rPr lang="en-US" sz="1100" dirty="0">
                <a:latin typeface="Arial" charset="0"/>
              </a:rPr>
              <a:t>Needs assessment is an ongoing process whereby new information is brought into the program, and program outreach and services are adjusted to meet emergent needs or “discovered” special populations. </a:t>
            </a:r>
          </a:p>
          <a:p>
            <a:pPr marL="0" marR="0" lvl="0" indent="0">
              <a:lnSpc>
                <a:spcPct val="107000"/>
              </a:lnSpc>
              <a:spcBef>
                <a:spcPts val="0"/>
              </a:spcBef>
              <a:spcAft>
                <a:spcPts val="800"/>
              </a:spcAft>
              <a:buFont typeface="Arial" panose="020B0604020202020204" pitchFamily="34" charset="0"/>
              <a:buNone/>
              <a:tabLst>
                <a:tab pos="457200" algn="l"/>
              </a:tabLs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100" b="1" dirty="0">
                <a:latin typeface="Arial" charset="0"/>
              </a:rPr>
              <a:t>Summarize </a:t>
            </a:r>
            <a:r>
              <a:rPr lang="en-US" sz="1100" dirty="0">
                <a:latin typeface="Arial" charset="0"/>
              </a:rPr>
              <a:t>the discussion, and transition to a review of the range of crisis counseling services. </a:t>
            </a:r>
          </a:p>
          <a:p>
            <a:r>
              <a:rPr lang="en-US" sz="1100" dirty="0">
                <a:latin typeface="Arial" charset="0"/>
              </a:rPr>
              <a:t>Additional talking points: </a:t>
            </a:r>
          </a:p>
          <a:p>
            <a:pPr marL="177914" indent="-177914">
              <a:buFont typeface="Arial" panose="020B0604020202020204" pitchFamily="34" charset="0"/>
              <a:buChar char="•"/>
            </a:pPr>
            <a:r>
              <a:rPr lang="en-US" sz="1100" dirty="0">
                <a:latin typeface="Arial" charset="0"/>
              </a:rPr>
              <a:t>The most reliable data on disaster damage generally will come from the FEMA preliminary damage assessment, which can be provided by the FEMA regional office responsible for the disaster response. </a:t>
            </a:r>
          </a:p>
          <a:p>
            <a:pPr marL="177914" indent="-177914">
              <a:buFont typeface="Arial" panose="020B0604020202020204" pitchFamily="34" charset="0"/>
              <a:buChar char="•"/>
            </a:pPr>
            <a:r>
              <a:rPr lang="en-US" sz="1100" dirty="0">
                <a:latin typeface="Arial" charset="0"/>
              </a:rPr>
              <a:t>Other important sources of information on crisis counseling needs may include the state emergency management agency; voluntary agencies, such as the American Red Cross; and media sources. In addition, any crisis counselors and other human services workers deployed by the SMHA or other public agencies in the immediate aftermath of a disaster may provide information on crisis counseling needs. </a:t>
            </a:r>
          </a:p>
          <a:p>
            <a:pPr marL="177914" indent="-177914">
              <a:buFont typeface="Arial" panose="020B0604020202020204" pitchFamily="34" charset="0"/>
              <a:buChar char="•"/>
            </a:pPr>
            <a:r>
              <a:rPr lang="en-US" sz="1100" dirty="0">
                <a:latin typeface="Arial" charset="0"/>
              </a:rPr>
              <a:t>During disasters, survivors seek support from trusted members of their own communities rather than disaster behavioral health professionals. </a:t>
            </a:r>
          </a:p>
          <a:p>
            <a:pPr marL="177914" indent="-177914">
              <a:buFont typeface="Arial" panose="020B0604020202020204" pitchFamily="34" charset="0"/>
              <a:buChar char="•"/>
            </a:pPr>
            <a:r>
              <a:rPr lang="en-US" sz="1100" dirty="0">
                <a:latin typeface="Arial" charset="0"/>
              </a:rPr>
              <a:t>Further training of these community resource people can expand the availability of mental health services after community disasters. </a:t>
            </a:r>
          </a:p>
          <a:p>
            <a:pPr marL="177914" indent="-177914">
              <a:buFont typeface="Arial" panose="020B0604020202020204" pitchFamily="34" charset="0"/>
              <a:buChar char="•"/>
            </a:pPr>
            <a:endParaRPr lang="en-US" sz="1100" dirty="0">
              <a:latin typeface="Arial" charset="0"/>
            </a:endParaRPr>
          </a:p>
          <a:p>
            <a:r>
              <a:rPr lang="en-US" sz="1100" dirty="0">
                <a:latin typeface="Arial" charset="0"/>
              </a:rPr>
              <a:t>North, C. S., &amp; Hong, B. A. (2000). Project CREST: A new model for mental health intervention after a community disaster. </a:t>
            </a:r>
            <a:r>
              <a:rPr lang="en-US" sz="1100" i="1" dirty="0">
                <a:latin typeface="Arial" charset="0"/>
              </a:rPr>
              <a:t>American Journal of Public Health, 90</a:t>
            </a:r>
            <a:r>
              <a:rPr lang="en-US" sz="1100" dirty="0">
                <a:latin typeface="Arial" charset="0"/>
              </a:rPr>
              <a:t>(7), 1057–1058.	</a:t>
            </a:r>
          </a:p>
          <a:p>
            <a:r>
              <a:rPr lang="en-US" sz="1100" dirty="0">
                <a:latin typeface="Arial" charset="0"/>
              </a:rPr>
              <a:t>	</a:t>
            </a:r>
            <a:endParaRPr lang="en-US" sz="1100" b="0" dirty="0">
              <a:effectLst/>
              <a:latin typeface="Arial" charset="0"/>
              <a:ea typeface="+mn-ea"/>
              <a:cs typeface="+mn-cs"/>
            </a:endParaRPr>
          </a:p>
          <a:p>
            <a:endParaRPr lang="en-US" sz="1100" dirty="0">
              <a:latin typeface="Arial"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8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Activity: Part 2, Share with the Group: Who Still Needs Service? How Can We Reach Them? (15 mins)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255270">
              <a:lnSpc>
                <a:spcPts val="1380"/>
              </a:lnSpc>
              <a:spcBef>
                <a:spcPts val="0"/>
              </a:spcBef>
              <a:spcAft>
                <a:spcPts val="300"/>
              </a:spcAft>
            </a:pPr>
            <a:r>
              <a:rPr lang="en-US" sz="1800" i="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Objective</a:t>
            </a:r>
            <a:r>
              <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r>
              <a:rPr lang="en-US" sz="1800" i="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To assess how to reach survivors who have not yet been served and who may still need help. </a:t>
            </a:r>
          </a:p>
          <a:p>
            <a:pPr marL="0" marR="255270">
              <a:lnSpc>
                <a:spcPts val="1380"/>
              </a:lnSpc>
              <a:spcBef>
                <a:spcPts val="0"/>
              </a:spcBef>
              <a:spcAft>
                <a:spcPts val="300"/>
              </a:spcAft>
            </a:pPr>
            <a:endParaRPr lang="en-US" sz="1800" i="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0" marR="255270">
              <a:lnSpc>
                <a:spcPts val="1380"/>
              </a:lnSpc>
              <a:spcBef>
                <a:spcPts val="0"/>
              </a:spcBef>
              <a:spcAft>
                <a:spcPts val="300"/>
              </a:spcAft>
            </a:pPr>
            <a:r>
              <a:rPr lang="en-US" sz="1800" b="1" i="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Guide</a:t>
            </a:r>
            <a:r>
              <a:rPr lang="en-US" sz="1800" i="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 group discussion using the prompts on the discussion from earlier and/or the questions below. </a:t>
            </a:r>
          </a:p>
          <a:p>
            <a:pPr marL="0" marR="255270">
              <a:lnSpc>
                <a:spcPts val="1380"/>
              </a:lnSpc>
              <a:spcBef>
                <a:spcPts val="0"/>
              </a:spcBef>
              <a:spcAft>
                <a:spcPts val="300"/>
              </a:spcAft>
            </a:pPr>
            <a:endParaRPr lang="en-US" sz="1800" b="1" i="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285750" marR="255270" lvl="0" indent="-285750" algn="l" defTabSz="914400" rtl="0" eaLnBrk="1" fontAlgn="auto" latinLnBrk="0" hangingPunct="1">
              <a:lnSpc>
                <a:spcPts val="1380"/>
              </a:lnSpc>
              <a:spcBef>
                <a:spcPts val="0"/>
              </a:spcBef>
              <a:spcAft>
                <a:spcPts val="300"/>
              </a:spcAft>
              <a:buClrTx/>
              <a:buSzTx/>
              <a:buFont typeface="Arial" panose="020B0604020202020204" pitchFamily="34" charset="0"/>
              <a:buChar char="•"/>
              <a:tabLst/>
              <a:defRPr/>
            </a:pPr>
            <a:r>
              <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Briefly review results from Part 1 of the activity: Which populations have been successfully served through outreach and needs assessment? How were they identified? In what geographic area were they served? What might be common characteristics of those who have been served? </a:t>
            </a:r>
            <a:r>
              <a:rPr lang="en-US" sz="1800" i="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What strategies have been successful? </a:t>
            </a:r>
          </a:p>
          <a:p>
            <a:pPr marL="285750" marR="255270" lvl="0" indent="-285750" algn="l" defTabSz="914400" rtl="0" eaLnBrk="1" fontAlgn="auto" latinLnBrk="0" hangingPunct="1">
              <a:lnSpc>
                <a:spcPts val="1380"/>
              </a:lnSpc>
              <a:spcBef>
                <a:spcPts val="0"/>
              </a:spcBef>
              <a:spcAft>
                <a:spcPts val="300"/>
              </a:spcAft>
              <a:buClrTx/>
              <a:buSzTx/>
              <a:buFont typeface="Arial" panose="020B0604020202020204" pitchFamily="34" charset="0"/>
              <a:buChar char="•"/>
              <a:tabLst/>
              <a:defRPr/>
            </a:pPr>
            <a:endParaRPr lang="en-US" sz="1800" i="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285750" marR="255270" lvl="0" indent="-285750" algn="l" defTabSz="914400" rtl="0" eaLnBrk="1" fontAlgn="auto" latinLnBrk="0" hangingPunct="1">
              <a:lnSpc>
                <a:spcPts val="1380"/>
              </a:lnSpc>
              <a:spcBef>
                <a:spcPts val="0"/>
              </a:spcBef>
              <a:spcAft>
                <a:spcPts val="300"/>
              </a:spcAft>
              <a:buClrTx/>
              <a:buSzTx/>
              <a:buFont typeface="Arial" panose="020B0604020202020204" pitchFamily="34" charset="0"/>
              <a:buChar char="•"/>
              <a:tabLst/>
              <a:defRPr/>
            </a:pPr>
            <a:r>
              <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Identify characteristics, demographics, and geographic indicators to identify survivors who </a:t>
            </a:r>
            <a:r>
              <a:rPr lang="en-US" sz="1800" i="1" u="none"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still need service </a:t>
            </a:r>
            <a:r>
              <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and to what degree.</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255270" lvl="1" indent="-285750">
              <a:lnSpc>
                <a:spcPts val="1380"/>
              </a:lnSpc>
              <a:spcBef>
                <a:spcPts val="0"/>
              </a:spcBef>
              <a:spcAft>
                <a:spcPts val="300"/>
              </a:spcAft>
              <a:buFont typeface="Arial" panose="020B0604020202020204" pitchFamily="34" charset="0"/>
              <a:buChar char="•"/>
            </a:pPr>
            <a:r>
              <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How can the CCP use outreach and needs assessment to reach these segments of the population? </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255270" lvl="1" indent="-285750">
              <a:lnSpc>
                <a:spcPts val="1380"/>
              </a:lnSpc>
              <a:spcBef>
                <a:spcPts val="0"/>
              </a:spcBef>
              <a:spcAft>
                <a:spcPts val="300"/>
              </a:spcAft>
              <a:buFont typeface="Arial" panose="020B0604020202020204" pitchFamily="34" charset="0"/>
              <a:buChar char="•"/>
            </a:pPr>
            <a:r>
              <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What are steps to be included in an action plan as services are refocused on reaching the unserved or underserved survivor population? </a:t>
            </a:r>
          </a:p>
          <a:p>
            <a:pPr marL="742950" marR="255270" lvl="1" indent="-285750" algn="l" defTabSz="914400" rtl="0" eaLnBrk="1" fontAlgn="auto" latinLnBrk="0" hangingPunct="1">
              <a:lnSpc>
                <a:spcPts val="1380"/>
              </a:lnSpc>
              <a:spcBef>
                <a:spcPts val="0"/>
              </a:spcBef>
              <a:spcAft>
                <a:spcPts val="300"/>
              </a:spcAft>
              <a:buClrTx/>
              <a:buSzTx/>
              <a:buFont typeface="Arial" panose="020B0604020202020204" pitchFamily="34" charset="0"/>
              <a:buChar char="•"/>
              <a:tabLst/>
              <a:defRPr/>
            </a:pPr>
            <a:r>
              <a:rPr lang="en-US" sz="1800" dirty="0"/>
              <a:t>What new strategies could you use?</a:t>
            </a:r>
          </a:p>
          <a:p>
            <a:pPr marL="742950" marR="255270" lvl="1" indent="-285750">
              <a:lnSpc>
                <a:spcPts val="1380"/>
              </a:lnSpc>
              <a:spcBef>
                <a:spcPts val="0"/>
              </a:spcBef>
              <a:spcAft>
                <a:spcPts val="300"/>
              </a:spcAft>
              <a:buFont typeface="Arial" panose="020B0604020202020204" pitchFamily="34" charset="0"/>
              <a:buChar char="•"/>
            </a:pP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285750" marR="255270" lvl="0" indent="-285750">
              <a:lnSpc>
                <a:spcPts val="1380"/>
              </a:lnSpc>
              <a:spcBef>
                <a:spcPts val="0"/>
              </a:spcBef>
              <a:spcAft>
                <a:spcPts val="300"/>
              </a:spcAft>
              <a:buFont typeface="Arial" panose="020B0604020202020204" pitchFamily="34" charset="0"/>
              <a:buChar cha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endParaRPr lang="en-US" dirty="0"/>
          </a:p>
        </p:txBody>
      </p:sp>
      <p:sp>
        <p:nvSpPr>
          <p:cNvPr id="4" name="Slide Number Placeholder 3"/>
          <p:cNvSpPr>
            <a:spLocks noGrp="1"/>
          </p:cNvSpPr>
          <p:nvPr>
            <p:ph type="sldNum" sz="quarter" idx="5"/>
          </p:nvPr>
        </p:nvSpPr>
        <p:spPr/>
        <p:txBody>
          <a:bodyPr/>
          <a:lstStyle/>
          <a:p>
            <a:fld id="{10F6D4A9-75EE-4C1F-AE34-E41D59AB693F}" type="slidenum">
              <a:rPr lang="en-US" smtClean="0"/>
              <a:t>45</a:t>
            </a:fld>
            <a:endParaRPr lang="en-US" dirty="0"/>
          </a:p>
        </p:txBody>
      </p:sp>
    </p:spTree>
    <p:extLst>
      <p:ext uri="{BB962C8B-B14F-4D97-AF65-F5344CB8AC3E}">
        <p14:creationId xmlns:p14="http://schemas.microsoft.com/office/powerpoint/2010/main" val="139575887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p:txBody>
          <a:bodyPr/>
          <a:lstStyle>
            <a:lvl1pPr defTabSz="957110" eaLnBrk="0" hangingPunct="0">
              <a:defRPr b="1">
                <a:solidFill>
                  <a:schemeClr val="tx1"/>
                </a:solidFill>
                <a:latin typeface="Arial" charset="0"/>
              </a:defRPr>
            </a:lvl1pPr>
            <a:lvl2pPr marL="770959" indent="-296523" defTabSz="957110" eaLnBrk="0" hangingPunct="0">
              <a:defRPr b="1">
                <a:solidFill>
                  <a:schemeClr val="tx1"/>
                </a:solidFill>
                <a:latin typeface="Arial" charset="0"/>
              </a:defRPr>
            </a:lvl2pPr>
            <a:lvl3pPr marL="1186091" indent="-237218" defTabSz="957110" eaLnBrk="0" hangingPunct="0">
              <a:defRPr b="1">
                <a:solidFill>
                  <a:schemeClr val="tx1"/>
                </a:solidFill>
                <a:latin typeface="Arial" charset="0"/>
              </a:defRPr>
            </a:lvl3pPr>
            <a:lvl4pPr marL="1660528" indent="-237218" defTabSz="957110" eaLnBrk="0" hangingPunct="0">
              <a:defRPr b="1">
                <a:solidFill>
                  <a:schemeClr val="tx1"/>
                </a:solidFill>
                <a:latin typeface="Arial" charset="0"/>
              </a:defRPr>
            </a:lvl4pPr>
            <a:lvl5pPr marL="2134964" indent="-237218" defTabSz="957110" eaLnBrk="0" hangingPunct="0">
              <a:defRPr b="1">
                <a:solidFill>
                  <a:schemeClr val="tx1"/>
                </a:solidFill>
                <a:latin typeface="Arial" charset="0"/>
              </a:defRPr>
            </a:lvl5pPr>
            <a:lvl6pPr marL="2609400" indent="-237218" defTabSz="957110" eaLnBrk="0" fontAlgn="base" hangingPunct="0">
              <a:spcBef>
                <a:spcPct val="0"/>
              </a:spcBef>
              <a:spcAft>
                <a:spcPct val="0"/>
              </a:spcAft>
              <a:defRPr b="1">
                <a:solidFill>
                  <a:schemeClr val="tx1"/>
                </a:solidFill>
                <a:latin typeface="Arial" charset="0"/>
              </a:defRPr>
            </a:lvl6pPr>
            <a:lvl7pPr marL="3083837" indent="-237218" defTabSz="957110" eaLnBrk="0" fontAlgn="base" hangingPunct="0">
              <a:spcBef>
                <a:spcPct val="0"/>
              </a:spcBef>
              <a:spcAft>
                <a:spcPct val="0"/>
              </a:spcAft>
              <a:defRPr b="1">
                <a:solidFill>
                  <a:schemeClr val="tx1"/>
                </a:solidFill>
                <a:latin typeface="Arial" charset="0"/>
              </a:defRPr>
            </a:lvl7pPr>
            <a:lvl8pPr marL="3558273" indent="-237218" defTabSz="957110" eaLnBrk="0" fontAlgn="base" hangingPunct="0">
              <a:spcBef>
                <a:spcPct val="0"/>
              </a:spcBef>
              <a:spcAft>
                <a:spcPct val="0"/>
              </a:spcAft>
              <a:defRPr b="1">
                <a:solidFill>
                  <a:schemeClr val="tx1"/>
                </a:solidFill>
                <a:latin typeface="Arial" charset="0"/>
              </a:defRPr>
            </a:lvl8pPr>
            <a:lvl9pPr marL="4032710" indent="-237218" defTabSz="957110" eaLnBrk="0" fontAlgn="base" hangingPunct="0">
              <a:spcBef>
                <a:spcPct val="0"/>
              </a:spcBef>
              <a:spcAft>
                <a:spcPct val="0"/>
              </a:spcAft>
              <a:defRPr b="1">
                <a:solidFill>
                  <a:schemeClr val="tx1"/>
                </a:solidFill>
                <a:latin typeface="Arial" charset="0"/>
              </a:defRPr>
            </a:lvl9pPr>
          </a:lstStyle>
          <a:p>
            <a:pPr eaLnBrk="1" hangingPunct="1">
              <a:defRPr/>
            </a:pPr>
            <a:fld id="{DC8775CA-902A-4414-AD51-206FACC4E6AA}" type="slidenum">
              <a:rPr lang="en-US" b="0" smtClean="0"/>
              <a:pPr eaLnBrk="1" hangingPunct="1">
                <a:defRPr/>
              </a:pPr>
              <a:t>46</a:t>
            </a:fld>
            <a:endParaRPr lang="en-US" b="0" dirty="0"/>
          </a:p>
        </p:txBody>
      </p:sp>
      <p:sp>
        <p:nvSpPr>
          <p:cNvPr id="132099" name="Rectangle 3"/>
          <p:cNvSpPr txBox="1">
            <a:spLocks noGrp="1" noChangeArrowheads="1"/>
          </p:cNvSpPr>
          <p:nvPr/>
        </p:nvSpPr>
        <p:spPr bwMode="auto">
          <a:xfrm>
            <a:off x="4136552" y="0"/>
            <a:ext cx="3165390" cy="480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220" tIns="48612" rIns="97220" bIns="48612"/>
          <a:lstStyle>
            <a:lvl1pPr defTabSz="936625" eaLnBrk="0" hangingPunct="0">
              <a:defRPr b="1">
                <a:solidFill>
                  <a:schemeClr val="tx1"/>
                </a:solidFill>
                <a:latin typeface="Arial" charset="0"/>
                <a:cs typeface="Arial" charset="0"/>
              </a:defRPr>
            </a:lvl1pPr>
            <a:lvl2pPr marL="742950" indent="-285750" defTabSz="936625" eaLnBrk="0" hangingPunct="0">
              <a:defRPr b="1">
                <a:solidFill>
                  <a:schemeClr val="tx1"/>
                </a:solidFill>
                <a:latin typeface="Arial" charset="0"/>
                <a:cs typeface="Arial" charset="0"/>
              </a:defRPr>
            </a:lvl2pPr>
            <a:lvl3pPr marL="1143000" indent="-228600" defTabSz="936625" eaLnBrk="0" hangingPunct="0">
              <a:defRPr b="1">
                <a:solidFill>
                  <a:schemeClr val="tx1"/>
                </a:solidFill>
                <a:latin typeface="Arial" charset="0"/>
                <a:cs typeface="Arial" charset="0"/>
              </a:defRPr>
            </a:lvl3pPr>
            <a:lvl4pPr marL="1600200" indent="-228600" defTabSz="936625" eaLnBrk="0" hangingPunct="0">
              <a:defRPr b="1">
                <a:solidFill>
                  <a:schemeClr val="tx1"/>
                </a:solidFill>
                <a:latin typeface="Arial" charset="0"/>
                <a:cs typeface="Arial" charset="0"/>
              </a:defRPr>
            </a:lvl4pPr>
            <a:lvl5pPr marL="2057400" indent="-228600" defTabSz="936625" eaLnBrk="0" hangingPunct="0">
              <a:defRPr b="1">
                <a:solidFill>
                  <a:schemeClr val="tx1"/>
                </a:solidFill>
                <a:latin typeface="Arial" charset="0"/>
                <a:cs typeface="Arial" charset="0"/>
              </a:defRPr>
            </a:lvl5pPr>
            <a:lvl6pPr marL="2514600" indent="-228600" defTabSz="936625" eaLnBrk="0" fontAlgn="base" hangingPunct="0">
              <a:spcBef>
                <a:spcPct val="0"/>
              </a:spcBef>
              <a:spcAft>
                <a:spcPct val="0"/>
              </a:spcAft>
              <a:defRPr b="1">
                <a:solidFill>
                  <a:schemeClr val="tx1"/>
                </a:solidFill>
                <a:latin typeface="Arial" charset="0"/>
                <a:cs typeface="Arial" charset="0"/>
              </a:defRPr>
            </a:lvl6pPr>
            <a:lvl7pPr marL="2971800" indent="-228600" defTabSz="936625" eaLnBrk="0" fontAlgn="base" hangingPunct="0">
              <a:spcBef>
                <a:spcPct val="0"/>
              </a:spcBef>
              <a:spcAft>
                <a:spcPct val="0"/>
              </a:spcAft>
              <a:defRPr b="1">
                <a:solidFill>
                  <a:schemeClr val="tx1"/>
                </a:solidFill>
                <a:latin typeface="Arial" charset="0"/>
                <a:cs typeface="Arial" charset="0"/>
              </a:defRPr>
            </a:lvl7pPr>
            <a:lvl8pPr marL="3429000" indent="-228600" defTabSz="936625" eaLnBrk="0" fontAlgn="base" hangingPunct="0">
              <a:spcBef>
                <a:spcPct val="0"/>
              </a:spcBef>
              <a:spcAft>
                <a:spcPct val="0"/>
              </a:spcAft>
              <a:defRPr b="1">
                <a:solidFill>
                  <a:schemeClr val="tx1"/>
                </a:solidFill>
                <a:latin typeface="Arial" charset="0"/>
                <a:cs typeface="Arial" charset="0"/>
              </a:defRPr>
            </a:lvl8pPr>
            <a:lvl9pPr marL="3886200" indent="-228600" defTabSz="936625" eaLnBrk="0" fontAlgn="base" hangingPunct="0">
              <a:spcBef>
                <a:spcPct val="0"/>
              </a:spcBef>
              <a:spcAft>
                <a:spcPct val="0"/>
              </a:spcAft>
              <a:defRPr b="1">
                <a:solidFill>
                  <a:schemeClr val="tx1"/>
                </a:solidFill>
                <a:latin typeface="Arial" charset="0"/>
                <a:cs typeface="Arial" charset="0"/>
              </a:defRPr>
            </a:lvl9pPr>
          </a:lstStyle>
          <a:p>
            <a:pPr algn="r" eaLnBrk="1" hangingPunct="1"/>
            <a:fld id="{C3AE121A-0124-4B1F-BBAF-BA3134DA250E}" type="datetime1">
              <a:rPr lang="en-US" sz="1200" b="0"/>
              <a:pPr algn="r" eaLnBrk="1" hangingPunct="1"/>
              <a:t>8/24/2022</a:t>
            </a:fld>
            <a:endParaRPr lang="en-US" sz="1200" b="0" dirty="0"/>
          </a:p>
        </p:txBody>
      </p:sp>
      <p:sp>
        <p:nvSpPr>
          <p:cNvPr id="132100" name="Rectangle 3"/>
          <p:cNvSpPr txBox="1">
            <a:spLocks noGrp="1" noChangeArrowheads="1"/>
          </p:cNvSpPr>
          <p:nvPr/>
        </p:nvSpPr>
        <p:spPr bwMode="auto">
          <a:xfrm>
            <a:off x="4136552" y="0"/>
            <a:ext cx="3165390" cy="480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220" tIns="48612" rIns="97220" bIns="48612"/>
          <a:lstStyle>
            <a:lvl1pPr defTabSz="936625" eaLnBrk="0" hangingPunct="0">
              <a:defRPr b="1">
                <a:solidFill>
                  <a:schemeClr val="tx1"/>
                </a:solidFill>
                <a:latin typeface="Arial" charset="0"/>
                <a:cs typeface="Arial" charset="0"/>
              </a:defRPr>
            </a:lvl1pPr>
            <a:lvl2pPr marL="742950" indent="-285750" defTabSz="936625" eaLnBrk="0" hangingPunct="0">
              <a:defRPr b="1">
                <a:solidFill>
                  <a:schemeClr val="tx1"/>
                </a:solidFill>
                <a:latin typeface="Arial" charset="0"/>
                <a:cs typeface="Arial" charset="0"/>
              </a:defRPr>
            </a:lvl2pPr>
            <a:lvl3pPr marL="1143000" indent="-228600" defTabSz="936625" eaLnBrk="0" hangingPunct="0">
              <a:defRPr b="1">
                <a:solidFill>
                  <a:schemeClr val="tx1"/>
                </a:solidFill>
                <a:latin typeface="Arial" charset="0"/>
                <a:cs typeface="Arial" charset="0"/>
              </a:defRPr>
            </a:lvl3pPr>
            <a:lvl4pPr marL="1600200" indent="-228600" defTabSz="936625" eaLnBrk="0" hangingPunct="0">
              <a:defRPr b="1">
                <a:solidFill>
                  <a:schemeClr val="tx1"/>
                </a:solidFill>
                <a:latin typeface="Arial" charset="0"/>
                <a:cs typeface="Arial" charset="0"/>
              </a:defRPr>
            </a:lvl4pPr>
            <a:lvl5pPr marL="2057400" indent="-228600" defTabSz="936625" eaLnBrk="0" hangingPunct="0">
              <a:defRPr b="1">
                <a:solidFill>
                  <a:schemeClr val="tx1"/>
                </a:solidFill>
                <a:latin typeface="Arial" charset="0"/>
                <a:cs typeface="Arial" charset="0"/>
              </a:defRPr>
            </a:lvl5pPr>
            <a:lvl6pPr marL="2514600" indent="-228600" defTabSz="936625" eaLnBrk="0" fontAlgn="base" hangingPunct="0">
              <a:spcBef>
                <a:spcPct val="0"/>
              </a:spcBef>
              <a:spcAft>
                <a:spcPct val="0"/>
              </a:spcAft>
              <a:defRPr b="1">
                <a:solidFill>
                  <a:schemeClr val="tx1"/>
                </a:solidFill>
                <a:latin typeface="Arial" charset="0"/>
                <a:cs typeface="Arial" charset="0"/>
              </a:defRPr>
            </a:lvl6pPr>
            <a:lvl7pPr marL="2971800" indent="-228600" defTabSz="936625" eaLnBrk="0" fontAlgn="base" hangingPunct="0">
              <a:spcBef>
                <a:spcPct val="0"/>
              </a:spcBef>
              <a:spcAft>
                <a:spcPct val="0"/>
              </a:spcAft>
              <a:defRPr b="1">
                <a:solidFill>
                  <a:schemeClr val="tx1"/>
                </a:solidFill>
                <a:latin typeface="Arial" charset="0"/>
                <a:cs typeface="Arial" charset="0"/>
              </a:defRPr>
            </a:lvl7pPr>
            <a:lvl8pPr marL="3429000" indent="-228600" defTabSz="936625" eaLnBrk="0" fontAlgn="base" hangingPunct="0">
              <a:spcBef>
                <a:spcPct val="0"/>
              </a:spcBef>
              <a:spcAft>
                <a:spcPct val="0"/>
              </a:spcAft>
              <a:defRPr b="1">
                <a:solidFill>
                  <a:schemeClr val="tx1"/>
                </a:solidFill>
                <a:latin typeface="Arial" charset="0"/>
                <a:cs typeface="Arial" charset="0"/>
              </a:defRPr>
            </a:lvl8pPr>
            <a:lvl9pPr marL="3886200" indent="-228600" defTabSz="936625" eaLnBrk="0" fontAlgn="base" hangingPunct="0">
              <a:spcBef>
                <a:spcPct val="0"/>
              </a:spcBef>
              <a:spcAft>
                <a:spcPct val="0"/>
              </a:spcAft>
              <a:defRPr b="1">
                <a:solidFill>
                  <a:schemeClr val="tx1"/>
                </a:solidFill>
                <a:latin typeface="Arial" charset="0"/>
                <a:cs typeface="Arial" charset="0"/>
              </a:defRPr>
            </a:lvl9pPr>
          </a:lstStyle>
          <a:p>
            <a:pPr algn="r" eaLnBrk="1" hangingPunct="1"/>
            <a:fld id="{263CD43E-4654-4E50-96F2-6E657B62EA12}" type="datetime1">
              <a:rPr lang="en-US" sz="1200" b="0"/>
              <a:pPr algn="r" eaLnBrk="1" hangingPunct="1"/>
              <a:t>8/24/2022</a:t>
            </a:fld>
            <a:endParaRPr lang="en-US" sz="1200" b="0" dirty="0"/>
          </a:p>
        </p:txBody>
      </p:sp>
      <p:sp>
        <p:nvSpPr>
          <p:cNvPr id="132101" name="Rectangle 7"/>
          <p:cNvSpPr txBox="1">
            <a:spLocks noGrp="1" noChangeArrowheads="1"/>
          </p:cNvSpPr>
          <p:nvPr/>
        </p:nvSpPr>
        <p:spPr bwMode="auto">
          <a:xfrm>
            <a:off x="3491874" y="8961558"/>
            <a:ext cx="3324488" cy="62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220" tIns="48612" rIns="97220" bIns="48612" anchor="b"/>
          <a:lstStyle>
            <a:lvl1pPr defTabSz="936625" eaLnBrk="0" hangingPunct="0">
              <a:defRPr b="1">
                <a:solidFill>
                  <a:schemeClr val="tx1"/>
                </a:solidFill>
                <a:latin typeface="Arial" charset="0"/>
                <a:cs typeface="Arial" charset="0"/>
              </a:defRPr>
            </a:lvl1pPr>
            <a:lvl2pPr marL="742950" indent="-285750" defTabSz="936625" eaLnBrk="0" hangingPunct="0">
              <a:defRPr b="1">
                <a:solidFill>
                  <a:schemeClr val="tx1"/>
                </a:solidFill>
                <a:latin typeface="Arial" charset="0"/>
                <a:cs typeface="Arial" charset="0"/>
              </a:defRPr>
            </a:lvl2pPr>
            <a:lvl3pPr marL="1143000" indent="-228600" defTabSz="936625" eaLnBrk="0" hangingPunct="0">
              <a:defRPr b="1">
                <a:solidFill>
                  <a:schemeClr val="tx1"/>
                </a:solidFill>
                <a:latin typeface="Arial" charset="0"/>
                <a:cs typeface="Arial" charset="0"/>
              </a:defRPr>
            </a:lvl3pPr>
            <a:lvl4pPr marL="1600200" indent="-228600" defTabSz="936625" eaLnBrk="0" hangingPunct="0">
              <a:defRPr b="1">
                <a:solidFill>
                  <a:schemeClr val="tx1"/>
                </a:solidFill>
                <a:latin typeface="Arial" charset="0"/>
                <a:cs typeface="Arial" charset="0"/>
              </a:defRPr>
            </a:lvl4pPr>
            <a:lvl5pPr marL="2057400" indent="-228600" defTabSz="936625" eaLnBrk="0" hangingPunct="0">
              <a:defRPr b="1">
                <a:solidFill>
                  <a:schemeClr val="tx1"/>
                </a:solidFill>
                <a:latin typeface="Arial" charset="0"/>
                <a:cs typeface="Arial" charset="0"/>
              </a:defRPr>
            </a:lvl5pPr>
            <a:lvl6pPr marL="2514600" indent="-228600" defTabSz="936625" eaLnBrk="0" fontAlgn="base" hangingPunct="0">
              <a:spcBef>
                <a:spcPct val="0"/>
              </a:spcBef>
              <a:spcAft>
                <a:spcPct val="0"/>
              </a:spcAft>
              <a:defRPr b="1">
                <a:solidFill>
                  <a:schemeClr val="tx1"/>
                </a:solidFill>
                <a:latin typeface="Arial" charset="0"/>
                <a:cs typeface="Arial" charset="0"/>
              </a:defRPr>
            </a:lvl6pPr>
            <a:lvl7pPr marL="2971800" indent="-228600" defTabSz="936625" eaLnBrk="0" fontAlgn="base" hangingPunct="0">
              <a:spcBef>
                <a:spcPct val="0"/>
              </a:spcBef>
              <a:spcAft>
                <a:spcPct val="0"/>
              </a:spcAft>
              <a:defRPr b="1">
                <a:solidFill>
                  <a:schemeClr val="tx1"/>
                </a:solidFill>
                <a:latin typeface="Arial" charset="0"/>
                <a:cs typeface="Arial" charset="0"/>
              </a:defRPr>
            </a:lvl7pPr>
            <a:lvl8pPr marL="3429000" indent="-228600" defTabSz="936625" eaLnBrk="0" fontAlgn="base" hangingPunct="0">
              <a:spcBef>
                <a:spcPct val="0"/>
              </a:spcBef>
              <a:spcAft>
                <a:spcPct val="0"/>
              </a:spcAft>
              <a:defRPr b="1">
                <a:solidFill>
                  <a:schemeClr val="tx1"/>
                </a:solidFill>
                <a:latin typeface="Arial" charset="0"/>
                <a:cs typeface="Arial" charset="0"/>
              </a:defRPr>
            </a:lvl8pPr>
            <a:lvl9pPr marL="3886200" indent="-228600" defTabSz="936625" eaLnBrk="0" fontAlgn="base" hangingPunct="0">
              <a:spcBef>
                <a:spcPct val="0"/>
              </a:spcBef>
              <a:spcAft>
                <a:spcPct val="0"/>
              </a:spcAft>
              <a:defRPr b="1">
                <a:solidFill>
                  <a:schemeClr val="tx1"/>
                </a:solidFill>
                <a:latin typeface="Arial" charset="0"/>
                <a:cs typeface="Arial" charset="0"/>
              </a:defRPr>
            </a:lvl9pPr>
          </a:lstStyle>
          <a:p>
            <a:pPr eaLnBrk="1" hangingPunct="1"/>
            <a:endParaRPr lang="en-US" sz="900" b="0" dirty="0"/>
          </a:p>
          <a:p>
            <a:pPr eaLnBrk="1" hangingPunct="1"/>
            <a:endParaRPr lang="en-US" sz="900" b="0" dirty="0"/>
          </a:p>
          <a:p>
            <a:pPr eaLnBrk="1" hangingPunct="1"/>
            <a:endParaRPr lang="en-US" sz="900" b="0" dirty="0"/>
          </a:p>
          <a:p>
            <a:pPr eaLnBrk="1" hangingPunct="1"/>
            <a:endParaRPr lang="en-US" sz="900" b="0" dirty="0"/>
          </a:p>
          <a:p>
            <a:pPr eaLnBrk="1" hangingPunct="1"/>
            <a:endParaRPr lang="en-US" sz="900" b="0" dirty="0"/>
          </a:p>
          <a:p>
            <a:pPr eaLnBrk="1" hangingPunct="1"/>
            <a:endParaRPr lang="en-US" sz="900" b="0" dirty="0"/>
          </a:p>
          <a:p>
            <a:pPr eaLnBrk="1" hangingPunct="1"/>
            <a:endParaRPr lang="en-US" sz="900" b="0" dirty="0"/>
          </a:p>
          <a:p>
            <a:pPr eaLnBrk="1" hangingPunct="1"/>
            <a:r>
              <a:rPr lang="en-US" sz="900" b="0" dirty="0"/>
              <a:t>CCP Trainer’s Toolkit </a:t>
            </a:r>
            <a:endParaRPr lang="en-US" sz="900" dirty="0"/>
          </a:p>
          <a:p>
            <a:pPr eaLnBrk="1" hangingPunct="1"/>
            <a:r>
              <a:rPr lang="en-US" sz="900" dirty="0"/>
              <a:t>Core Content Training</a:t>
            </a:r>
          </a:p>
          <a:p>
            <a:pPr algn="r" eaLnBrk="1" hangingPunct="1"/>
            <a:r>
              <a:rPr lang="en-US" sz="900" dirty="0"/>
              <a:t>  </a:t>
            </a:r>
            <a:fld id="{26A35DBC-A9E8-4D5D-97CE-6CE8FC45633C}" type="slidenum">
              <a:rPr lang="en-US" sz="1100" b="0"/>
              <a:pPr algn="r" eaLnBrk="1" hangingPunct="1"/>
              <a:t>46</a:t>
            </a:fld>
            <a:endParaRPr lang="en-US" sz="1100" b="0" dirty="0"/>
          </a:p>
        </p:txBody>
      </p:sp>
      <p:sp>
        <p:nvSpPr>
          <p:cNvPr id="132102" name="Rectangle 2"/>
          <p:cNvSpPr>
            <a:spLocks noGrp="1" noRot="1" noChangeAspect="1" noChangeArrowheads="1" noTextEdit="1"/>
          </p:cNvSpPr>
          <p:nvPr>
            <p:ph type="sldImg"/>
          </p:nvPr>
        </p:nvSpPr>
        <p:spPr>
          <a:xfrm>
            <a:off x="906463" y="719138"/>
            <a:ext cx="5327650" cy="2997200"/>
          </a:xfrm>
          <a:ln/>
        </p:spPr>
      </p:sp>
      <p:sp>
        <p:nvSpPr>
          <p:cNvPr id="132103" name="Rectangle 3"/>
          <p:cNvSpPr>
            <a:spLocks noGrp="1" noChangeArrowheads="1"/>
          </p:cNvSpPr>
          <p:nvPr>
            <p:ph type="body" idx="1"/>
          </p:nvPr>
        </p:nvSpPr>
        <p:spPr>
          <a:xfrm>
            <a:off x="256877" y="4008428"/>
            <a:ext cx="6721897" cy="5108941"/>
          </a:xfrm>
          <a:noFill/>
        </p:spPr>
        <p:txBody>
          <a:bodyPr lIns="97220" tIns="48612" rIns="97220" bIns="48612"/>
          <a:lstStyle/>
          <a:p>
            <a:r>
              <a:rPr lang="en-US" sz="1100" dirty="0">
                <a:latin typeface="Arial" charset="0"/>
              </a:rPr>
              <a:t>Building upon the previous discussion, we are going to review the range of crisis counseling services that make up a CCP. </a:t>
            </a:r>
          </a:p>
          <a:p>
            <a:r>
              <a:rPr lang="en-US" sz="1100" dirty="0">
                <a:latin typeface="Arial" charset="0"/>
              </a:rPr>
              <a:t>Quickly </a:t>
            </a:r>
            <a:r>
              <a:rPr lang="en-US" sz="1100" b="1" dirty="0">
                <a:latin typeface="Arial" charset="0"/>
              </a:rPr>
              <a:t>review </a:t>
            </a:r>
            <a:r>
              <a:rPr lang="en-US" sz="1100" dirty="0">
                <a:latin typeface="Arial" charset="0"/>
              </a:rPr>
              <a:t>the range of CCP services. </a:t>
            </a:r>
          </a:p>
          <a:p>
            <a:endParaRPr lang="en-US" sz="1100" dirty="0">
              <a:latin typeface="Arial" charset="0"/>
            </a:endParaRPr>
          </a:p>
          <a:p>
            <a:r>
              <a:rPr lang="en-US" sz="1100" b="1" dirty="0">
                <a:latin typeface="Arial" charset="0"/>
              </a:rPr>
              <a:t>Ask </a:t>
            </a:r>
            <a:r>
              <a:rPr lang="en-US" sz="1100" dirty="0">
                <a:latin typeface="Arial" charset="0"/>
              </a:rPr>
              <a:t>these questions</a:t>
            </a:r>
            <a:r>
              <a:rPr lang="en-US" sz="1100" b="0" dirty="0">
                <a:latin typeface="Arial" charset="0"/>
              </a:rPr>
              <a:t>: </a:t>
            </a:r>
          </a:p>
          <a:p>
            <a:pPr marL="177914" indent="-177914">
              <a:buFont typeface="Arial" panose="020B0604020202020204" pitchFamily="34" charset="0"/>
              <a:buChar char="•"/>
            </a:pPr>
            <a:r>
              <a:rPr lang="en-US" sz="1100" dirty="0">
                <a:latin typeface="Arial" charset="0"/>
              </a:rPr>
              <a:t>What services were most important during the ISP? Why? </a:t>
            </a:r>
          </a:p>
          <a:p>
            <a:pPr marL="177914" indent="-177914">
              <a:buFont typeface="Arial" panose="020B0604020202020204" pitchFamily="34" charset="0"/>
              <a:buChar char="•"/>
            </a:pPr>
            <a:r>
              <a:rPr lang="en-US" sz="1100" dirty="0">
                <a:latin typeface="Arial" charset="0"/>
              </a:rPr>
              <a:t>Where do you see the most need or demand for services now? </a:t>
            </a:r>
          </a:p>
          <a:p>
            <a:pPr marL="177914" indent="-177914">
              <a:buFont typeface="Arial" panose="020B0604020202020204" pitchFamily="34" charset="0"/>
              <a:buChar char="•"/>
            </a:pPr>
            <a:r>
              <a:rPr lang="en-US" sz="1100" dirty="0">
                <a:latin typeface="Arial" charset="0"/>
              </a:rPr>
              <a:t>What services do you expect to be most needed in the coming months?</a:t>
            </a:r>
          </a:p>
          <a:p>
            <a:pPr marL="177914" indent="-177914">
              <a:buFont typeface="Arial" panose="020B0604020202020204" pitchFamily="34" charset="0"/>
              <a:buChar char="•"/>
            </a:pPr>
            <a:r>
              <a:rPr lang="en-US" sz="1100" dirty="0">
                <a:latin typeface="Arial" charset="0"/>
              </a:rPr>
              <a:t>How has the need shifted, and why? </a:t>
            </a:r>
          </a:p>
          <a:p>
            <a:endParaRPr lang="en-US" sz="1100" dirty="0">
              <a:latin typeface="Arial" charset="0"/>
            </a:endParaRPr>
          </a:p>
          <a:p>
            <a:r>
              <a:rPr lang="en-US" sz="1100" b="1" dirty="0">
                <a:latin typeface="Arial" charset="0"/>
              </a:rPr>
              <a:t>Transition </a:t>
            </a:r>
            <a:r>
              <a:rPr lang="en-US" sz="1100" dirty="0">
                <a:latin typeface="Arial" charset="0"/>
              </a:rPr>
              <a:t>to a review of crisis counseling skills. 	</a:t>
            </a:r>
          </a:p>
          <a:p>
            <a:pPr eaLnBrk="1" hangingPunct="1">
              <a:tabLst/>
            </a:pPr>
            <a:endParaRPr 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p:txBody>
          <a:bodyPr/>
          <a:lstStyle>
            <a:lvl1pPr defTabSz="957110" eaLnBrk="0" hangingPunct="0">
              <a:defRPr b="1">
                <a:solidFill>
                  <a:schemeClr val="tx1"/>
                </a:solidFill>
                <a:latin typeface="Arial" charset="0"/>
              </a:defRPr>
            </a:lvl1pPr>
            <a:lvl2pPr marL="770959" indent="-296523" defTabSz="957110" eaLnBrk="0" hangingPunct="0">
              <a:defRPr b="1">
                <a:solidFill>
                  <a:schemeClr val="tx1"/>
                </a:solidFill>
                <a:latin typeface="Arial" charset="0"/>
              </a:defRPr>
            </a:lvl2pPr>
            <a:lvl3pPr marL="1186091" indent="-237218" defTabSz="957110" eaLnBrk="0" hangingPunct="0">
              <a:defRPr b="1">
                <a:solidFill>
                  <a:schemeClr val="tx1"/>
                </a:solidFill>
                <a:latin typeface="Arial" charset="0"/>
              </a:defRPr>
            </a:lvl3pPr>
            <a:lvl4pPr marL="1660528" indent="-237218" defTabSz="957110" eaLnBrk="0" hangingPunct="0">
              <a:defRPr b="1">
                <a:solidFill>
                  <a:schemeClr val="tx1"/>
                </a:solidFill>
                <a:latin typeface="Arial" charset="0"/>
              </a:defRPr>
            </a:lvl4pPr>
            <a:lvl5pPr marL="2134964" indent="-237218" defTabSz="957110" eaLnBrk="0" hangingPunct="0">
              <a:defRPr b="1">
                <a:solidFill>
                  <a:schemeClr val="tx1"/>
                </a:solidFill>
                <a:latin typeface="Arial" charset="0"/>
              </a:defRPr>
            </a:lvl5pPr>
            <a:lvl6pPr marL="2609400" indent="-237218" defTabSz="957110" eaLnBrk="0" fontAlgn="base" hangingPunct="0">
              <a:spcBef>
                <a:spcPct val="0"/>
              </a:spcBef>
              <a:spcAft>
                <a:spcPct val="0"/>
              </a:spcAft>
              <a:defRPr b="1">
                <a:solidFill>
                  <a:schemeClr val="tx1"/>
                </a:solidFill>
                <a:latin typeface="Arial" charset="0"/>
              </a:defRPr>
            </a:lvl6pPr>
            <a:lvl7pPr marL="3083837" indent="-237218" defTabSz="957110" eaLnBrk="0" fontAlgn="base" hangingPunct="0">
              <a:spcBef>
                <a:spcPct val="0"/>
              </a:spcBef>
              <a:spcAft>
                <a:spcPct val="0"/>
              </a:spcAft>
              <a:defRPr b="1">
                <a:solidFill>
                  <a:schemeClr val="tx1"/>
                </a:solidFill>
                <a:latin typeface="Arial" charset="0"/>
              </a:defRPr>
            </a:lvl7pPr>
            <a:lvl8pPr marL="3558273" indent="-237218" defTabSz="957110" eaLnBrk="0" fontAlgn="base" hangingPunct="0">
              <a:spcBef>
                <a:spcPct val="0"/>
              </a:spcBef>
              <a:spcAft>
                <a:spcPct val="0"/>
              </a:spcAft>
              <a:defRPr b="1">
                <a:solidFill>
                  <a:schemeClr val="tx1"/>
                </a:solidFill>
                <a:latin typeface="Arial" charset="0"/>
              </a:defRPr>
            </a:lvl8pPr>
            <a:lvl9pPr marL="4032710" indent="-237218" defTabSz="957110" eaLnBrk="0" fontAlgn="base" hangingPunct="0">
              <a:spcBef>
                <a:spcPct val="0"/>
              </a:spcBef>
              <a:spcAft>
                <a:spcPct val="0"/>
              </a:spcAft>
              <a:defRPr b="1">
                <a:solidFill>
                  <a:schemeClr val="tx1"/>
                </a:solidFill>
                <a:latin typeface="Arial" charset="0"/>
              </a:defRPr>
            </a:lvl9pPr>
          </a:lstStyle>
          <a:p>
            <a:pPr eaLnBrk="1" hangingPunct="1">
              <a:defRPr/>
            </a:pPr>
            <a:fld id="{BC1E9530-C4BA-4249-8B54-DFFBE3A64503}" type="slidenum">
              <a:rPr lang="en-US" b="0" smtClean="0"/>
              <a:pPr eaLnBrk="1" hangingPunct="1">
                <a:defRPr/>
              </a:pPr>
              <a:t>47</a:t>
            </a:fld>
            <a:endParaRPr lang="en-US" b="0" dirty="0"/>
          </a:p>
        </p:txBody>
      </p:sp>
      <p:sp>
        <p:nvSpPr>
          <p:cNvPr id="134147" name="Rectangle 4"/>
          <p:cNvSpPr>
            <a:spLocks noGrp="1" noRot="1" noChangeAspect="1" noChangeArrowheads="1" noTextEdit="1"/>
          </p:cNvSpPr>
          <p:nvPr>
            <p:ph type="sldImg"/>
          </p:nvPr>
        </p:nvSpPr>
        <p:spPr>
          <a:xfrm>
            <a:off x="958850" y="719138"/>
            <a:ext cx="5297488" cy="2979737"/>
          </a:xfrm>
          <a:ln/>
        </p:spPr>
      </p:sp>
      <p:sp>
        <p:nvSpPr>
          <p:cNvPr id="134148" name="Rectangle 5"/>
          <p:cNvSpPr>
            <a:spLocks noGrp="1" noChangeArrowheads="1"/>
          </p:cNvSpPr>
          <p:nvPr>
            <p:ph type="body" idx="1"/>
          </p:nvPr>
        </p:nvSpPr>
        <p:spPr>
          <a:noFill/>
        </p:spPr>
        <p:txBody>
          <a:bodyPr/>
          <a:lstStyle/>
          <a:p>
            <a:r>
              <a:rPr lang="en-US" sz="1100" b="1" dirty="0">
                <a:latin typeface="Arial" charset="0"/>
              </a:rPr>
              <a:t>Explain </a:t>
            </a:r>
            <a:r>
              <a:rPr lang="en-US" sz="1100" dirty="0">
                <a:latin typeface="Arial" charset="0"/>
              </a:rPr>
              <a:t>that now that the basics have been reviewed, participants will take a closer look at some of the tips and techniques learned from their experience with crisis counseling. </a:t>
            </a:r>
          </a:p>
          <a:p>
            <a:endParaRPr lang="en-US" sz="1100" dirty="0">
              <a:latin typeface="Arial" charset="0"/>
            </a:endParaRPr>
          </a:p>
          <a:p>
            <a:r>
              <a:rPr lang="en-US" sz="1100" b="1" dirty="0">
                <a:latin typeface="Arial" charset="0"/>
              </a:rPr>
              <a:t>Remind </a:t>
            </a:r>
            <a:r>
              <a:rPr lang="en-US" sz="1100" dirty="0">
                <a:latin typeface="Arial" charset="0"/>
              </a:rPr>
              <a:t>participants of the basic goals or tasks of crisis counseling. </a:t>
            </a:r>
          </a:p>
          <a:p>
            <a:endParaRPr lang="en-US" sz="1100" dirty="0">
              <a:latin typeface="Arial"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Arial" charset="0"/>
              </a:rPr>
              <a:t>Ask </a:t>
            </a:r>
            <a:r>
              <a:rPr lang="en-US" sz="1100" dirty="0">
                <a:latin typeface="Arial" charset="0"/>
              </a:rPr>
              <a:t>participants to take a moment and reflect upon what they’ve learned from their experience in crisis counseling. What are some things they have done that have been helpful</a:t>
            </a:r>
            <a:r>
              <a:rPr lang="en-US" sz="1800" dirty="0">
                <a:effectLst/>
                <a:latin typeface="Calibri" panose="020F0502020204030204" pitchFamily="34" charset="0"/>
                <a:ea typeface="Calibri" panose="020F0502020204030204" pitchFamily="34" charset="0"/>
                <a:cs typeface="Times New Roman" panose="02020603050405020304" pitchFamily="18" charset="0"/>
              </a:rPr>
              <a:t>? For each goal listed, have participants write in their workbooks (page 21) one tip or technique that can be used to achieve each goal.</a:t>
            </a:r>
            <a:r>
              <a:rPr lang="en-US" sz="1100" dirty="0">
                <a:latin typeface="Arial" charset="0"/>
              </a:rPr>
              <a:t> (5 minutes) </a:t>
            </a:r>
          </a:p>
          <a:p>
            <a:endParaRPr lang="en-US" sz="1100" dirty="0">
              <a:latin typeface="Arial" charset="0"/>
            </a:endParaRPr>
          </a:p>
          <a:p>
            <a:r>
              <a:rPr lang="en-US" sz="1100" b="1" dirty="0">
                <a:latin typeface="Arial" charset="0"/>
              </a:rPr>
              <a:t>Have </a:t>
            </a:r>
            <a:r>
              <a:rPr lang="en-US" sz="1100" dirty="0">
                <a:latin typeface="Arial" charset="0"/>
              </a:rPr>
              <a:t>participants discuss their tips and techniques at their tables. (5 minutes)</a:t>
            </a:r>
          </a:p>
          <a:p>
            <a:endParaRPr lang="en-US" sz="1100" dirty="0">
              <a:latin typeface="Arial" charset="0"/>
            </a:endParaRPr>
          </a:p>
          <a:p>
            <a:r>
              <a:rPr lang="en-US" sz="1100" b="1" dirty="0">
                <a:latin typeface="Arial" charset="0"/>
              </a:rPr>
              <a:t>Facilitate </a:t>
            </a:r>
            <a:r>
              <a:rPr lang="en-US" sz="1100" dirty="0">
                <a:latin typeface="Arial" charset="0"/>
              </a:rPr>
              <a:t>a quick large group discussion of the tips and techniques. (10 minutes) </a:t>
            </a:r>
          </a:p>
          <a:p>
            <a:endParaRPr lang="en-US" sz="1100" dirty="0">
              <a:latin typeface="Arial"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Remind </a:t>
            </a:r>
            <a:r>
              <a:rPr lang="en-US" sz="1800" dirty="0">
                <a:effectLst/>
                <a:latin typeface="Calibri" panose="020F0502020204030204" pitchFamily="34" charset="0"/>
                <a:ea typeface="Calibri" panose="020F0502020204030204" pitchFamily="34" charset="0"/>
                <a:cs typeface="Times New Roman" panose="02020603050405020304" pitchFamily="18" charset="0"/>
              </a:rPr>
              <a:t>participants that training videos are available online for future reference: https://www.samhsa.gov/dtac/ccp-toolkit/train-your-ccp-staff.</a:t>
            </a:r>
          </a:p>
          <a:p>
            <a:endParaRPr lang="en-US" sz="1100" dirty="0">
              <a:latin typeface="Arial" charset="0"/>
            </a:endParaRPr>
          </a:p>
          <a:p>
            <a:r>
              <a:rPr lang="en-US" sz="1100" b="1" dirty="0">
                <a:latin typeface="Arial" charset="0"/>
              </a:rPr>
              <a:t>Give </a:t>
            </a:r>
            <a:r>
              <a:rPr lang="en-US" sz="1100" dirty="0">
                <a:latin typeface="Arial" charset="0"/>
              </a:rPr>
              <a:t>participants a break, and tell them that when they return, they will be discussing and practicing group crisis counseling. 	</a:t>
            </a:r>
          </a:p>
          <a:p>
            <a:r>
              <a:rPr lang="en-US" sz="1100" dirty="0">
                <a:latin typeface="Arial" charset="0"/>
              </a:rPr>
              <a:t>	</a:t>
            </a:r>
          </a:p>
          <a:p>
            <a:pPr eaLnBrk="1" hangingPunct="1"/>
            <a:endParaRPr 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p:txBody>
          <a:bodyPr/>
          <a:lstStyle>
            <a:lvl1pPr defTabSz="957110" eaLnBrk="0" hangingPunct="0">
              <a:defRPr b="1">
                <a:solidFill>
                  <a:schemeClr val="tx1"/>
                </a:solidFill>
                <a:latin typeface="Arial" charset="0"/>
              </a:defRPr>
            </a:lvl1pPr>
            <a:lvl2pPr marL="770959" indent="-296523" defTabSz="957110" eaLnBrk="0" hangingPunct="0">
              <a:defRPr b="1">
                <a:solidFill>
                  <a:schemeClr val="tx1"/>
                </a:solidFill>
                <a:latin typeface="Arial" charset="0"/>
              </a:defRPr>
            </a:lvl2pPr>
            <a:lvl3pPr marL="1186091" indent="-237218" defTabSz="957110" eaLnBrk="0" hangingPunct="0">
              <a:defRPr b="1">
                <a:solidFill>
                  <a:schemeClr val="tx1"/>
                </a:solidFill>
                <a:latin typeface="Arial" charset="0"/>
              </a:defRPr>
            </a:lvl3pPr>
            <a:lvl4pPr marL="1660528" indent="-237218" defTabSz="957110" eaLnBrk="0" hangingPunct="0">
              <a:defRPr b="1">
                <a:solidFill>
                  <a:schemeClr val="tx1"/>
                </a:solidFill>
                <a:latin typeface="Arial" charset="0"/>
              </a:defRPr>
            </a:lvl4pPr>
            <a:lvl5pPr marL="2134964" indent="-237218" defTabSz="957110" eaLnBrk="0" hangingPunct="0">
              <a:defRPr b="1">
                <a:solidFill>
                  <a:schemeClr val="tx1"/>
                </a:solidFill>
                <a:latin typeface="Arial" charset="0"/>
              </a:defRPr>
            </a:lvl5pPr>
            <a:lvl6pPr marL="2609400" indent="-237218" defTabSz="957110" eaLnBrk="0" fontAlgn="base" hangingPunct="0">
              <a:spcBef>
                <a:spcPct val="0"/>
              </a:spcBef>
              <a:spcAft>
                <a:spcPct val="0"/>
              </a:spcAft>
              <a:defRPr b="1">
                <a:solidFill>
                  <a:schemeClr val="tx1"/>
                </a:solidFill>
                <a:latin typeface="Arial" charset="0"/>
              </a:defRPr>
            </a:lvl6pPr>
            <a:lvl7pPr marL="3083837" indent="-237218" defTabSz="957110" eaLnBrk="0" fontAlgn="base" hangingPunct="0">
              <a:spcBef>
                <a:spcPct val="0"/>
              </a:spcBef>
              <a:spcAft>
                <a:spcPct val="0"/>
              </a:spcAft>
              <a:defRPr b="1">
                <a:solidFill>
                  <a:schemeClr val="tx1"/>
                </a:solidFill>
                <a:latin typeface="Arial" charset="0"/>
              </a:defRPr>
            </a:lvl7pPr>
            <a:lvl8pPr marL="3558273" indent="-237218" defTabSz="957110" eaLnBrk="0" fontAlgn="base" hangingPunct="0">
              <a:spcBef>
                <a:spcPct val="0"/>
              </a:spcBef>
              <a:spcAft>
                <a:spcPct val="0"/>
              </a:spcAft>
              <a:defRPr b="1">
                <a:solidFill>
                  <a:schemeClr val="tx1"/>
                </a:solidFill>
                <a:latin typeface="Arial" charset="0"/>
              </a:defRPr>
            </a:lvl8pPr>
            <a:lvl9pPr marL="4032710" indent="-237218" defTabSz="957110" eaLnBrk="0" fontAlgn="base" hangingPunct="0">
              <a:spcBef>
                <a:spcPct val="0"/>
              </a:spcBef>
              <a:spcAft>
                <a:spcPct val="0"/>
              </a:spcAft>
              <a:defRPr b="1">
                <a:solidFill>
                  <a:schemeClr val="tx1"/>
                </a:solidFill>
                <a:latin typeface="Arial" charset="0"/>
              </a:defRPr>
            </a:lvl9pPr>
          </a:lstStyle>
          <a:p>
            <a:pPr eaLnBrk="1" hangingPunct="1">
              <a:defRPr/>
            </a:pPr>
            <a:fld id="{4EEEA3B6-DE72-466C-A223-9C2C04847E2E}" type="slidenum">
              <a:rPr lang="en-US" b="0" smtClean="0"/>
              <a:pPr eaLnBrk="1" hangingPunct="1">
                <a:defRPr/>
              </a:pPr>
              <a:t>48</a:t>
            </a:fld>
            <a:endParaRPr lang="en-US" b="0" dirty="0"/>
          </a:p>
        </p:txBody>
      </p:sp>
      <p:sp>
        <p:nvSpPr>
          <p:cNvPr id="135171" name="Rectangle 2"/>
          <p:cNvSpPr>
            <a:spLocks noGrp="1" noRot="1" noChangeAspect="1" noChangeArrowheads="1" noTextEdit="1"/>
          </p:cNvSpPr>
          <p:nvPr>
            <p:ph type="sldImg"/>
          </p:nvPr>
        </p:nvSpPr>
        <p:spPr>
          <a:xfrm>
            <a:off x="958850" y="719138"/>
            <a:ext cx="5297488" cy="2979737"/>
          </a:xfrm>
          <a:ln/>
        </p:spPr>
      </p:sp>
      <p:sp>
        <p:nvSpPr>
          <p:cNvPr id="135172" name="Rectangle 3"/>
          <p:cNvSpPr>
            <a:spLocks noGrp="1" noChangeArrowheads="1"/>
          </p:cNvSpPr>
          <p:nvPr>
            <p:ph type="body" idx="1"/>
          </p:nvPr>
        </p:nvSpPr>
        <p:spPr>
          <a:noFill/>
        </p:spPr>
        <p:txBody>
          <a:bodyPr/>
          <a:lstStyle/>
          <a:p>
            <a:r>
              <a:rPr lang="en-US" sz="1100" b="1" dirty="0">
                <a:latin typeface="Arial" charset="0"/>
              </a:rPr>
              <a:t>Start </a:t>
            </a:r>
            <a:r>
              <a:rPr lang="en-US" sz="1100" dirty="0">
                <a:latin typeface="Arial" charset="0"/>
              </a:rPr>
              <a:t>by asking the group where they are now in regard to group outreach: </a:t>
            </a:r>
          </a:p>
          <a:p>
            <a:pPr marL="177914" indent="-177914">
              <a:buFont typeface="Arial" panose="020B0604020202020204" pitchFamily="34" charset="0"/>
              <a:buChar char="•"/>
            </a:pPr>
            <a:r>
              <a:rPr lang="en-US" sz="1100" dirty="0">
                <a:latin typeface="Arial" charset="0"/>
              </a:rPr>
              <a:t>What types of groups are currently provided (e.g., support and education groups, self-help groups)? </a:t>
            </a:r>
          </a:p>
          <a:p>
            <a:pPr marL="177914" marR="0" lvl="0" indent="-177914"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latin typeface="Segoe UI" panose="020B0502040204020203" pitchFamily="34" charset="0"/>
              </a:rPr>
              <a:t>What groups can the CCP provide in the future, or start planning for now?</a:t>
            </a:r>
            <a:endParaRPr lang="en-US" sz="1100" dirty="0">
              <a:latin typeface="Arial" charset="0"/>
            </a:endParaRPr>
          </a:p>
          <a:p>
            <a:pPr marL="177914" indent="-177914">
              <a:buFont typeface="Arial" panose="020B0604020202020204" pitchFamily="34" charset="0"/>
              <a:buChar char="•"/>
            </a:pPr>
            <a:r>
              <a:rPr lang="en-US" sz="1100" dirty="0">
                <a:latin typeface="Arial" charset="0"/>
              </a:rPr>
              <a:t>What are the common themes of the groups (e.g., similar levels of exposure, similar needs, special populations)? </a:t>
            </a:r>
          </a:p>
          <a:p>
            <a:pPr marL="177914" indent="-177914">
              <a:buFont typeface="Arial" panose="020B0604020202020204" pitchFamily="34" charset="0"/>
              <a:buChar char="•"/>
            </a:pPr>
            <a:r>
              <a:rPr lang="en-US" sz="1100" dirty="0">
                <a:latin typeface="Arial" charset="0"/>
              </a:rPr>
              <a:t>What’s working well about these groups? </a:t>
            </a:r>
          </a:p>
          <a:p>
            <a:pPr marL="177914" indent="-177914">
              <a:buFont typeface="Arial" panose="020B0604020202020204" pitchFamily="34" charset="0"/>
              <a:buChar char="•"/>
            </a:pPr>
            <a:r>
              <a:rPr lang="en-US" sz="1100" dirty="0">
                <a:latin typeface="Arial" charset="0"/>
              </a:rPr>
              <a:t>What’s been challenging (e.g., getting the groups started, maintaining participation, facilitating the sessions, marketing, transitioning to member-led)? </a:t>
            </a:r>
          </a:p>
          <a:p>
            <a:endParaRPr lang="en-US" sz="1100" dirty="0">
              <a:latin typeface="Arial"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Facilitate </a:t>
            </a:r>
            <a:r>
              <a:rPr lang="en-US" sz="1800" dirty="0">
                <a:effectLst/>
                <a:latin typeface="Calibri" panose="020F0502020204030204" pitchFamily="34" charset="0"/>
                <a:ea typeface="Calibri" panose="020F0502020204030204" pitchFamily="34" charset="0"/>
                <a:cs typeface="Times New Roman" panose="02020603050405020304" pitchFamily="18" charset="0"/>
              </a:rPr>
              <a:t>a brainstorming session to identify the types of groups that will be needed during the RSP. Discuss the types of communities that have emerged that would benefit from forming a group?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Chart </a:t>
            </a:r>
            <a:r>
              <a:rPr lang="en-US" sz="1800" dirty="0">
                <a:effectLst/>
                <a:latin typeface="Calibri" panose="020F0502020204030204" pitchFamily="34" charset="0"/>
                <a:ea typeface="Calibri" panose="020F0502020204030204" pitchFamily="34" charset="0"/>
                <a:cs typeface="Times New Roman" panose="02020603050405020304" pitchFamily="18" charset="0"/>
              </a:rPr>
              <a:t>these responses. The list created in this brainstorming will be used in a later activity. </a:t>
            </a:r>
          </a:p>
          <a:p>
            <a:r>
              <a:rPr lang="en-US" sz="1100" dirty="0">
                <a:latin typeface="Arial" charset="0"/>
              </a:rPr>
              <a:t>	</a:t>
            </a:r>
          </a:p>
          <a:p>
            <a:pPr eaLnBrk="1" hangingPunct="1"/>
            <a:endParaRPr 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p:txBody>
          <a:bodyPr/>
          <a:lstStyle>
            <a:lvl1pPr defTabSz="957110" eaLnBrk="0" hangingPunct="0">
              <a:defRPr b="1">
                <a:solidFill>
                  <a:schemeClr val="tx1"/>
                </a:solidFill>
                <a:latin typeface="Arial" charset="0"/>
              </a:defRPr>
            </a:lvl1pPr>
            <a:lvl2pPr marL="770959" indent="-296523" defTabSz="957110" eaLnBrk="0" hangingPunct="0">
              <a:defRPr b="1">
                <a:solidFill>
                  <a:schemeClr val="tx1"/>
                </a:solidFill>
                <a:latin typeface="Arial" charset="0"/>
              </a:defRPr>
            </a:lvl2pPr>
            <a:lvl3pPr marL="1186091" indent="-237218" defTabSz="957110" eaLnBrk="0" hangingPunct="0">
              <a:defRPr b="1">
                <a:solidFill>
                  <a:schemeClr val="tx1"/>
                </a:solidFill>
                <a:latin typeface="Arial" charset="0"/>
              </a:defRPr>
            </a:lvl3pPr>
            <a:lvl4pPr marL="1660528" indent="-237218" defTabSz="957110" eaLnBrk="0" hangingPunct="0">
              <a:defRPr b="1">
                <a:solidFill>
                  <a:schemeClr val="tx1"/>
                </a:solidFill>
                <a:latin typeface="Arial" charset="0"/>
              </a:defRPr>
            </a:lvl4pPr>
            <a:lvl5pPr marL="2134964" indent="-237218" defTabSz="957110" eaLnBrk="0" hangingPunct="0">
              <a:defRPr b="1">
                <a:solidFill>
                  <a:schemeClr val="tx1"/>
                </a:solidFill>
                <a:latin typeface="Arial" charset="0"/>
              </a:defRPr>
            </a:lvl5pPr>
            <a:lvl6pPr marL="2609400" indent="-237218" defTabSz="957110" eaLnBrk="0" fontAlgn="base" hangingPunct="0">
              <a:spcBef>
                <a:spcPct val="0"/>
              </a:spcBef>
              <a:spcAft>
                <a:spcPct val="0"/>
              </a:spcAft>
              <a:defRPr b="1">
                <a:solidFill>
                  <a:schemeClr val="tx1"/>
                </a:solidFill>
                <a:latin typeface="Arial" charset="0"/>
              </a:defRPr>
            </a:lvl6pPr>
            <a:lvl7pPr marL="3083837" indent="-237218" defTabSz="957110" eaLnBrk="0" fontAlgn="base" hangingPunct="0">
              <a:spcBef>
                <a:spcPct val="0"/>
              </a:spcBef>
              <a:spcAft>
                <a:spcPct val="0"/>
              </a:spcAft>
              <a:defRPr b="1">
                <a:solidFill>
                  <a:schemeClr val="tx1"/>
                </a:solidFill>
                <a:latin typeface="Arial" charset="0"/>
              </a:defRPr>
            </a:lvl7pPr>
            <a:lvl8pPr marL="3558273" indent="-237218" defTabSz="957110" eaLnBrk="0" fontAlgn="base" hangingPunct="0">
              <a:spcBef>
                <a:spcPct val="0"/>
              </a:spcBef>
              <a:spcAft>
                <a:spcPct val="0"/>
              </a:spcAft>
              <a:defRPr b="1">
                <a:solidFill>
                  <a:schemeClr val="tx1"/>
                </a:solidFill>
                <a:latin typeface="Arial" charset="0"/>
              </a:defRPr>
            </a:lvl8pPr>
            <a:lvl9pPr marL="4032710" indent="-237218" defTabSz="957110" eaLnBrk="0" fontAlgn="base" hangingPunct="0">
              <a:spcBef>
                <a:spcPct val="0"/>
              </a:spcBef>
              <a:spcAft>
                <a:spcPct val="0"/>
              </a:spcAft>
              <a:defRPr b="1">
                <a:solidFill>
                  <a:schemeClr val="tx1"/>
                </a:solidFill>
                <a:latin typeface="Arial" charset="0"/>
              </a:defRPr>
            </a:lvl9pPr>
          </a:lstStyle>
          <a:p>
            <a:pPr eaLnBrk="1" hangingPunct="1">
              <a:defRPr/>
            </a:pPr>
            <a:fld id="{9DC9FAFF-BBFA-45F0-8C73-FB7B15D22386}" type="slidenum">
              <a:rPr lang="en-US" b="0" smtClean="0"/>
              <a:pPr eaLnBrk="1" hangingPunct="1">
                <a:defRPr/>
              </a:pPr>
              <a:t>49</a:t>
            </a:fld>
            <a:endParaRPr lang="en-US" b="0" dirty="0"/>
          </a:p>
        </p:txBody>
      </p:sp>
      <p:sp>
        <p:nvSpPr>
          <p:cNvPr id="136195" name="Rectangle 2"/>
          <p:cNvSpPr>
            <a:spLocks noGrp="1" noRot="1" noChangeAspect="1" noChangeArrowheads="1" noTextEdit="1"/>
          </p:cNvSpPr>
          <p:nvPr>
            <p:ph type="sldImg"/>
          </p:nvPr>
        </p:nvSpPr>
        <p:spPr>
          <a:xfrm>
            <a:off x="958850" y="719138"/>
            <a:ext cx="5297488" cy="2979737"/>
          </a:xfrm>
          <a:ln/>
        </p:spPr>
      </p:sp>
      <p:sp>
        <p:nvSpPr>
          <p:cNvPr id="136196" name="Rectangle 3"/>
          <p:cNvSpPr>
            <a:spLocks noGrp="1" noChangeArrowheads="1"/>
          </p:cNvSpPr>
          <p:nvPr>
            <p:ph type="body" idx="1"/>
          </p:nvPr>
        </p:nvSpPr>
        <p:spPr>
          <a:noFill/>
        </p:spPr>
        <p:txBody>
          <a:bodyPr/>
          <a:lstStyle/>
          <a:p>
            <a:r>
              <a:rPr lang="en-US" sz="1100" b="1" dirty="0">
                <a:latin typeface="Arial" charset="0"/>
              </a:rPr>
              <a:t>Review </a:t>
            </a:r>
            <a:r>
              <a:rPr lang="en-US" sz="1100" dirty="0">
                <a:latin typeface="Arial" charset="0"/>
              </a:rPr>
              <a:t>the goals of group counseling. </a:t>
            </a:r>
          </a:p>
          <a:p>
            <a:r>
              <a:rPr lang="en-US" sz="1100" dirty="0">
                <a:latin typeface="Arial" charset="0"/>
              </a:rPr>
              <a:t>Suggested talking points: </a:t>
            </a:r>
          </a:p>
          <a:p>
            <a:pPr marL="177914" indent="-177914">
              <a:buFont typeface="Arial" panose="020B0604020202020204" pitchFamily="34" charset="0"/>
              <a:buChar char="•"/>
            </a:pPr>
            <a:r>
              <a:rPr lang="en-US" sz="1100" dirty="0">
                <a:latin typeface="Arial" charset="0"/>
              </a:rPr>
              <a:t>Group counseling may vary from less structured, purely educational groups to more structured support groups. All groups are likely to share some elements of support and education. </a:t>
            </a:r>
            <a:endParaRPr lang="en-US" sz="1100" dirty="0">
              <a:effectLst/>
              <a:latin typeface="Arial" charset="0"/>
              <a:ea typeface="+mn-ea"/>
              <a:cs typeface="+mn-cs"/>
            </a:endParaRPr>
          </a:p>
          <a:p>
            <a:pPr marL="177914" indent="-177914">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Group counseling must be accessible to the affected community. Consider how to reduce barriers so that all affected community members can access the group services (e.g., geographic location, accessible buildings, transportation, computer equipment). </a:t>
            </a:r>
            <a:endParaRPr lang="en-US" sz="1100" dirty="0">
              <a:latin typeface="Arial" charset="0"/>
            </a:endParaRPr>
          </a:p>
          <a:p>
            <a:pPr marL="177914" indent="-177914">
              <a:buFont typeface="Arial" panose="020B0604020202020204" pitchFamily="34" charset="0"/>
              <a:buChar char="•"/>
            </a:pPr>
            <a:r>
              <a:rPr lang="en-US" sz="1100" dirty="0">
                <a:latin typeface="Arial" charset="0"/>
              </a:rPr>
              <a:t>It is important to ensure that group members have had similar levels of exposure to the disaster event. People with low exposure should not be exposed to stories of people whose exposure was significantly higher. </a:t>
            </a:r>
          </a:p>
          <a:p>
            <a:pPr marL="177914" indent="-177914">
              <a:buFont typeface="Arial" panose="020B0604020202020204" pitchFamily="34" charset="0"/>
              <a:buChar char="•"/>
            </a:pPr>
            <a:r>
              <a:rPr lang="en-US" sz="1100" dirty="0">
                <a:latin typeface="Arial" charset="0"/>
              </a:rPr>
              <a:t>When members of social support networks are struggling with the disaster’s aftermath, counseling groups may augment overloaded support systems. </a:t>
            </a:r>
          </a:p>
          <a:p>
            <a:pPr marL="177914" indent="-177914">
              <a:buFont typeface="Arial" panose="020B0604020202020204" pitchFamily="34" charset="0"/>
              <a:buChar char="•"/>
            </a:pPr>
            <a:r>
              <a:rPr lang="en-US" sz="1100" dirty="0">
                <a:latin typeface="Arial" charset="0"/>
              </a:rPr>
              <a:t>Groups can be led by a licensed </a:t>
            </a:r>
            <a:r>
              <a:rPr lang="en-US" sz="1800" dirty="0">
                <a:effectLst/>
                <a:latin typeface="Segoe UI" panose="020B0502040204020203" pitchFamily="34" charset="0"/>
              </a:rPr>
              <a:t>mental health and/or substance use disorder treatment professional</a:t>
            </a:r>
            <a:r>
              <a:rPr lang="en-US" sz="1100" dirty="0">
                <a:latin typeface="Arial" charset="0"/>
              </a:rPr>
              <a:t>, co-facilitated with a mental health professional and a paraprofessional, or led by survivors themselves. </a:t>
            </a:r>
          </a:p>
          <a:p>
            <a:pPr marL="177914" indent="-177914">
              <a:buFont typeface="Arial" panose="020B0604020202020204" pitchFamily="34" charset="0"/>
              <a:buChar char="•"/>
            </a:pPr>
            <a:r>
              <a:rPr lang="en-US" sz="1100" dirty="0">
                <a:effectLst/>
                <a:latin typeface="Arial" charset="0"/>
                <a:ea typeface="Calibri" panose="020F0502020204030204" pitchFamily="34" charset="0"/>
                <a:cs typeface="Times New Roman" panose="02020603050405020304" pitchFamily="18" charset="0"/>
              </a:rPr>
              <a:t>Group leaders should implement cultural competency. </a:t>
            </a:r>
            <a:r>
              <a:rPr lang="en-US" sz="1800" dirty="0">
                <a:effectLst/>
                <a:latin typeface="Calibri" panose="020F0502020204030204" pitchFamily="34" charset="0"/>
                <a:ea typeface="Calibri" panose="020F0502020204030204" pitchFamily="34" charset="0"/>
                <a:cs typeface="Times New Roman" panose="02020603050405020304" pitchFamily="18" charset="0"/>
              </a:rPr>
              <a:t>It is important that group leaders can connect with the group members and their culture to create a safe and welcoming environment. When possible, group leaders should be representatives of the population they seek to support.</a:t>
            </a:r>
            <a:endParaRPr lang="en-US" sz="1100" dirty="0">
              <a:latin typeface="Arial" charset="0"/>
            </a:endParaRPr>
          </a:p>
          <a:p>
            <a:pPr marL="177914" indent="-177914">
              <a:buFont typeface="Arial" panose="020B0604020202020204" pitchFamily="34" charset="0"/>
              <a:buChar char="•"/>
            </a:pPr>
            <a:r>
              <a:rPr lang="en-US" sz="1100" dirty="0">
                <a:latin typeface="Arial" charset="0"/>
              </a:rPr>
              <a:t>Group crisis counseling refers to services that help group members:</a:t>
            </a:r>
          </a:p>
          <a:p>
            <a:pPr marL="635114" lvl="1" indent="-177914">
              <a:buFont typeface="Arial" panose="020B0604020202020204" pitchFamily="34" charset="0"/>
              <a:buChar char="•"/>
            </a:pPr>
            <a:r>
              <a:rPr lang="en-US" sz="1100" dirty="0">
                <a:latin typeface="Arial" charset="0"/>
              </a:rPr>
              <a:t>Understand their current situations and reactions to the disaster. </a:t>
            </a:r>
          </a:p>
          <a:p>
            <a:pPr marL="635114" lvl="1" indent="-177914">
              <a:buFont typeface="Arial" panose="020B0604020202020204" pitchFamily="34" charset="0"/>
              <a:buChar char="•"/>
            </a:pPr>
            <a:r>
              <a:rPr lang="en-US" sz="1100" dirty="0">
                <a:latin typeface="Arial" charset="0"/>
              </a:rPr>
              <a:t>Review or discuss their options.</a:t>
            </a:r>
          </a:p>
          <a:p>
            <a:pPr marL="635114" lvl="1" indent="-177914">
              <a:buFont typeface="Arial" panose="020B0604020202020204" pitchFamily="34" charset="0"/>
              <a:buChar char="•"/>
            </a:pPr>
            <a:r>
              <a:rPr lang="en-US" sz="1100" dirty="0">
                <a:latin typeface="Arial" charset="0"/>
              </a:rPr>
              <a:t>Access emotional support or referral services.</a:t>
            </a:r>
          </a:p>
          <a:p>
            <a:pPr marL="635114" lvl="1" indent="-177914">
              <a:buFont typeface="Arial" panose="020B0604020202020204" pitchFamily="34" charset="0"/>
              <a:buChar char="•"/>
            </a:pPr>
            <a:r>
              <a:rPr lang="en-US" sz="1100" dirty="0">
                <a:latin typeface="Arial" charset="0"/>
              </a:rPr>
              <a:t>Attain skills to cope with their current situations and reactions. </a:t>
            </a:r>
          </a:p>
          <a:p>
            <a:pPr marL="177914" lvl="0" indent="-177914">
              <a:buFont typeface="Arial" panose="020B0604020202020204" pitchFamily="34" charset="0"/>
              <a:buChar char="•"/>
            </a:pPr>
            <a:r>
              <a:rPr lang="en-US" sz="1100" dirty="0">
                <a:latin typeface="Arial" charset="0"/>
              </a:rPr>
              <a:t>In group counseling, participants do most of the talking. 	</a:t>
            </a:r>
          </a:p>
          <a:p>
            <a:r>
              <a:rPr lang="en-US" sz="1100" dirty="0">
                <a:latin typeface="Arial" charset="0"/>
              </a:rPr>
              <a:t>	</a:t>
            </a:r>
          </a:p>
          <a:p>
            <a:pPr eaLnBrk="1" hangingPunct="1"/>
            <a:endParaRPr lang="en-US"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p:txBody>
          <a:bodyPr/>
          <a:lstStyle>
            <a:lvl1pPr defTabSz="957110" eaLnBrk="0" hangingPunct="0">
              <a:defRPr b="1">
                <a:solidFill>
                  <a:schemeClr val="tx1"/>
                </a:solidFill>
                <a:latin typeface="Arial" charset="0"/>
              </a:defRPr>
            </a:lvl1pPr>
            <a:lvl2pPr marL="770959" indent="-296523" defTabSz="957110" eaLnBrk="0" hangingPunct="0">
              <a:defRPr b="1">
                <a:solidFill>
                  <a:schemeClr val="tx1"/>
                </a:solidFill>
                <a:latin typeface="Arial" charset="0"/>
              </a:defRPr>
            </a:lvl2pPr>
            <a:lvl3pPr marL="1186091" indent="-237218" defTabSz="957110" eaLnBrk="0" hangingPunct="0">
              <a:defRPr b="1">
                <a:solidFill>
                  <a:schemeClr val="tx1"/>
                </a:solidFill>
                <a:latin typeface="Arial" charset="0"/>
              </a:defRPr>
            </a:lvl3pPr>
            <a:lvl4pPr marL="1660528" indent="-237218" defTabSz="957110" eaLnBrk="0" hangingPunct="0">
              <a:defRPr b="1">
                <a:solidFill>
                  <a:schemeClr val="tx1"/>
                </a:solidFill>
                <a:latin typeface="Arial" charset="0"/>
              </a:defRPr>
            </a:lvl4pPr>
            <a:lvl5pPr marL="2134964" indent="-237218" defTabSz="957110" eaLnBrk="0" hangingPunct="0">
              <a:defRPr b="1">
                <a:solidFill>
                  <a:schemeClr val="tx1"/>
                </a:solidFill>
                <a:latin typeface="Arial" charset="0"/>
              </a:defRPr>
            </a:lvl5pPr>
            <a:lvl6pPr marL="2609400" indent="-237218" defTabSz="957110" eaLnBrk="0" fontAlgn="base" hangingPunct="0">
              <a:spcBef>
                <a:spcPct val="0"/>
              </a:spcBef>
              <a:spcAft>
                <a:spcPct val="0"/>
              </a:spcAft>
              <a:defRPr b="1">
                <a:solidFill>
                  <a:schemeClr val="tx1"/>
                </a:solidFill>
                <a:latin typeface="Arial" charset="0"/>
              </a:defRPr>
            </a:lvl6pPr>
            <a:lvl7pPr marL="3083837" indent="-237218" defTabSz="957110" eaLnBrk="0" fontAlgn="base" hangingPunct="0">
              <a:spcBef>
                <a:spcPct val="0"/>
              </a:spcBef>
              <a:spcAft>
                <a:spcPct val="0"/>
              </a:spcAft>
              <a:defRPr b="1">
                <a:solidFill>
                  <a:schemeClr val="tx1"/>
                </a:solidFill>
                <a:latin typeface="Arial" charset="0"/>
              </a:defRPr>
            </a:lvl7pPr>
            <a:lvl8pPr marL="3558273" indent="-237218" defTabSz="957110" eaLnBrk="0" fontAlgn="base" hangingPunct="0">
              <a:spcBef>
                <a:spcPct val="0"/>
              </a:spcBef>
              <a:spcAft>
                <a:spcPct val="0"/>
              </a:spcAft>
              <a:defRPr b="1">
                <a:solidFill>
                  <a:schemeClr val="tx1"/>
                </a:solidFill>
                <a:latin typeface="Arial" charset="0"/>
              </a:defRPr>
            </a:lvl8pPr>
            <a:lvl9pPr marL="4032710" indent="-237218" defTabSz="957110" eaLnBrk="0" fontAlgn="base" hangingPunct="0">
              <a:spcBef>
                <a:spcPct val="0"/>
              </a:spcBef>
              <a:spcAft>
                <a:spcPct val="0"/>
              </a:spcAft>
              <a:defRPr b="1">
                <a:solidFill>
                  <a:schemeClr val="tx1"/>
                </a:solidFill>
                <a:latin typeface="Arial" charset="0"/>
              </a:defRPr>
            </a:lvl9pPr>
          </a:lstStyle>
          <a:p>
            <a:pPr eaLnBrk="1" hangingPunct="1">
              <a:defRPr/>
            </a:pPr>
            <a:fld id="{51C15337-BA5A-475E-8EC8-B8B69166426C}" type="slidenum">
              <a:rPr lang="en-US" b="0" smtClean="0"/>
              <a:pPr eaLnBrk="1" hangingPunct="1">
                <a:defRPr/>
              </a:pPr>
              <a:t>50</a:t>
            </a:fld>
            <a:endParaRPr lang="en-US" b="0" dirty="0"/>
          </a:p>
        </p:txBody>
      </p:sp>
      <p:sp>
        <p:nvSpPr>
          <p:cNvPr id="137219" name="Rectangle 2"/>
          <p:cNvSpPr>
            <a:spLocks noGrp="1" noRot="1" noChangeAspect="1" noChangeArrowheads="1" noTextEdit="1"/>
          </p:cNvSpPr>
          <p:nvPr>
            <p:ph type="sldImg"/>
          </p:nvPr>
        </p:nvSpPr>
        <p:spPr>
          <a:xfrm>
            <a:off x="958850" y="719138"/>
            <a:ext cx="5297488" cy="2979737"/>
          </a:xfrm>
          <a:ln/>
        </p:spPr>
      </p:sp>
      <p:sp>
        <p:nvSpPr>
          <p:cNvPr id="137220" name="Rectangle 3"/>
          <p:cNvSpPr>
            <a:spLocks noGrp="1" noChangeArrowheads="1"/>
          </p:cNvSpPr>
          <p:nvPr>
            <p:ph type="body" idx="1"/>
          </p:nvPr>
        </p:nvSpPr>
        <p:spPr>
          <a:noFill/>
        </p:spPr>
        <p:txBody>
          <a:bodyPr/>
          <a:lstStyle/>
          <a:p>
            <a:r>
              <a:rPr lang="en-US" sz="1100" b="1" dirty="0">
                <a:latin typeface="Arial" charset="0"/>
              </a:rPr>
              <a:t>Discuss </a:t>
            </a:r>
            <a:r>
              <a:rPr lang="en-US" sz="1100" dirty="0">
                <a:latin typeface="Arial" charset="0"/>
              </a:rPr>
              <a:t>the factors affecting the group process. </a:t>
            </a:r>
          </a:p>
          <a:p>
            <a:endParaRPr lang="en-US" sz="1100" dirty="0">
              <a:latin typeface="Arial" charset="0"/>
            </a:endParaRPr>
          </a:p>
          <a:p>
            <a:r>
              <a:rPr lang="en-US" sz="1100" dirty="0">
                <a:latin typeface="Arial" charset="0"/>
              </a:rPr>
              <a:t>Suggested talking points: </a:t>
            </a:r>
          </a:p>
          <a:p>
            <a:pPr marL="177914" indent="-177914">
              <a:buFont typeface="Arial" panose="020B0604020202020204" pitchFamily="34" charset="0"/>
              <a:buChar char="•"/>
            </a:pPr>
            <a:r>
              <a:rPr lang="en-US" sz="1100" dirty="0">
                <a:latin typeface="Arial" charset="0"/>
              </a:rPr>
              <a:t>Crisis counselors should assess their own skills and knowledge about the content to be discussed, so they may set clear boundaries on how to approach the group process. Group members may inquire about symptoms on which counselors are not authorized to give advice. Counselors can, however, provide concrete information and make appropriate referrals to </a:t>
            </a:r>
            <a:r>
              <a:rPr lang="en-US" sz="1800" dirty="0">
                <a:effectLst/>
                <a:latin typeface="Segoe UI" panose="020B0502040204020203" pitchFamily="34" charset="0"/>
              </a:rPr>
              <a:t>mental health and substance use disorder treatment professionals</a:t>
            </a:r>
            <a:r>
              <a:rPr lang="en-US" sz="1100" dirty="0">
                <a:latin typeface="Arial" charset="0"/>
              </a:rPr>
              <a:t>. </a:t>
            </a:r>
          </a:p>
          <a:p>
            <a:pPr marL="177914" indent="-177914">
              <a:buFont typeface="Arial" panose="020B0604020202020204" pitchFamily="34" charset="0"/>
              <a:buChar char="•"/>
            </a:pPr>
            <a:r>
              <a:rPr lang="en-US" sz="1100" dirty="0">
                <a:latin typeface="Arial" charset="0"/>
              </a:rPr>
              <a:t>Be aware of personal biases related to religion, spirituality, culture, ethnicity, and gender. It is common and healthy to recognize these qualities for personal reflection, but it is detrimental if these qualities disrupt the group process. </a:t>
            </a:r>
            <a:r>
              <a:rPr lang="en-US" sz="1800" dirty="0">
                <a:effectLst/>
                <a:latin typeface="Calibri" panose="020F0502020204030204" pitchFamily="34" charset="0"/>
                <a:cs typeface="Times New Roman" panose="02020603050405020304" pitchFamily="18" charset="0"/>
              </a:rPr>
              <a:t>G</a:t>
            </a:r>
            <a:r>
              <a:rPr lang="en-US" sz="1800" dirty="0">
                <a:effectLst/>
                <a:latin typeface="Calibri" panose="020F0502020204030204" pitchFamily="34" charset="0"/>
                <a:ea typeface="Calibri" panose="020F0502020204030204" pitchFamily="34" charset="0"/>
                <a:cs typeface="Times New Roman" panose="02020603050405020304" pitchFamily="18" charset="0"/>
              </a:rPr>
              <a:t>roup facilitators should strive to be anti-oppressive, antiracist, and attend to group members’ broadly-defined overlapping social and cultural realities. </a:t>
            </a:r>
            <a:r>
              <a:rPr lang="en-US" sz="1600" dirty="0">
                <a:effectLst/>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100" dirty="0">
              <a:latin typeface="Arial" charset="0"/>
            </a:endParaRPr>
          </a:p>
          <a:p>
            <a:pPr marL="177914" indent="-177914">
              <a:buFont typeface="Arial" panose="020B0604020202020204" pitchFamily="34" charset="0"/>
              <a:buChar char="•"/>
            </a:pPr>
            <a:r>
              <a:rPr lang="en-US" sz="1100" dirty="0">
                <a:latin typeface="Arial" charset="0"/>
              </a:rPr>
              <a:t>Respect and maintain confidentiality. A group should be in a safe place in which people, families, and communities can freely share their feelings without worrying about other people knowing their personal business. </a:t>
            </a:r>
          </a:p>
          <a:p>
            <a:pPr marL="177914" marR="0" lvl="0" indent="-177914"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latin typeface="Arial" charset="0"/>
              </a:rPr>
              <a:t>Facilitate the group by making sure that each member has a chance to talk and that no one person dominates the conversation. Ask a member who has not spoken if he or she would like to talk; however, respect his or her right to just sit back and listen. N</a:t>
            </a:r>
            <a:r>
              <a:rPr lang="en-US" sz="1800" dirty="0">
                <a:effectLst/>
                <a:latin typeface="Segoe UI" panose="020B0502040204020203" pitchFamily="34" charset="0"/>
              </a:rPr>
              <a:t>ever force someone to talk as that can be retraumatizing</a:t>
            </a:r>
            <a:r>
              <a:rPr lang="en-US" sz="1800" dirty="0">
                <a:effectLst/>
                <a:latin typeface="Arial" panose="020B0604020202020204" pitchFamily="34" charset="0"/>
              </a:rPr>
              <a:t>.</a:t>
            </a:r>
            <a:endParaRPr lang="en-US" sz="1100" dirty="0">
              <a:latin typeface="Arial" charset="0"/>
            </a:endParaRPr>
          </a:p>
          <a:p>
            <a:pPr marL="177914" indent="-177914">
              <a:buFont typeface="Arial" panose="020B0604020202020204" pitchFamily="34" charset="0"/>
              <a:buChar char="•"/>
            </a:pPr>
            <a:r>
              <a:rPr lang="en-US" sz="1100" dirty="0">
                <a:latin typeface="Arial" charset="0"/>
              </a:rPr>
              <a:t>Ask for feedback. Some groups may warrant more structure than others; however, it can be empowering for group members to become actively engaged in the process of deciding what they would like to achieve in group sessions. </a:t>
            </a:r>
          </a:p>
          <a:p>
            <a:endParaRPr lang="en-US" sz="1100" dirty="0">
              <a:latin typeface="Arial" charset="0"/>
            </a:endParaRPr>
          </a:p>
          <a:p>
            <a:r>
              <a:rPr lang="en-US" sz="1100" dirty="0">
                <a:latin typeface="Arial" charset="0"/>
              </a:rPr>
              <a:t>Adapted from ASGW Guiding Principles for Group Work, https://asgw.org/wp-content/uploads/2021/07/ASGW-Guiding-Principles-May-2021.pdf.	</a:t>
            </a:r>
          </a:p>
          <a:p>
            <a:pPr eaLnBrk="1" hangingPunct="1"/>
            <a:endParaRPr lang="en-US" b="1"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p:txBody>
          <a:bodyPr/>
          <a:lstStyle>
            <a:lvl1pPr defTabSz="957110" eaLnBrk="0" hangingPunct="0">
              <a:defRPr b="1">
                <a:solidFill>
                  <a:schemeClr val="tx1"/>
                </a:solidFill>
                <a:latin typeface="Arial" charset="0"/>
              </a:defRPr>
            </a:lvl1pPr>
            <a:lvl2pPr marL="770959" indent="-296523" defTabSz="957110" eaLnBrk="0" hangingPunct="0">
              <a:defRPr b="1">
                <a:solidFill>
                  <a:schemeClr val="tx1"/>
                </a:solidFill>
                <a:latin typeface="Arial" charset="0"/>
              </a:defRPr>
            </a:lvl2pPr>
            <a:lvl3pPr marL="1186091" indent="-237218" defTabSz="957110" eaLnBrk="0" hangingPunct="0">
              <a:defRPr b="1">
                <a:solidFill>
                  <a:schemeClr val="tx1"/>
                </a:solidFill>
                <a:latin typeface="Arial" charset="0"/>
              </a:defRPr>
            </a:lvl3pPr>
            <a:lvl4pPr marL="1660528" indent="-237218" defTabSz="957110" eaLnBrk="0" hangingPunct="0">
              <a:defRPr b="1">
                <a:solidFill>
                  <a:schemeClr val="tx1"/>
                </a:solidFill>
                <a:latin typeface="Arial" charset="0"/>
              </a:defRPr>
            </a:lvl4pPr>
            <a:lvl5pPr marL="2134964" indent="-237218" defTabSz="957110" eaLnBrk="0" hangingPunct="0">
              <a:defRPr b="1">
                <a:solidFill>
                  <a:schemeClr val="tx1"/>
                </a:solidFill>
                <a:latin typeface="Arial" charset="0"/>
              </a:defRPr>
            </a:lvl5pPr>
            <a:lvl6pPr marL="2609400" indent="-237218" defTabSz="957110" eaLnBrk="0" fontAlgn="base" hangingPunct="0">
              <a:spcBef>
                <a:spcPct val="0"/>
              </a:spcBef>
              <a:spcAft>
                <a:spcPct val="0"/>
              </a:spcAft>
              <a:defRPr b="1">
                <a:solidFill>
                  <a:schemeClr val="tx1"/>
                </a:solidFill>
                <a:latin typeface="Arial" charset="0"/>
              </a:defRPr>
            </a:lvl6pPr>
            <a:lvl7pPr marL="3083837" indent="-237218" defTabSz="957110" eaLnBrk="0" fontAlgn="base" hangingPunct="0">
              <a:spcBef>
                <a:spcPct val="0"/>
              </a:spcBef>
              <a:spcAft>
                <a:spcPct val="0"/>
              </a:spcAft>
              <a:defRPr b="1">
                <a:solidFill>
                  <a:schemeClr val="tx1"/>
                </a:solidFill>
                <a:latin typeface="Arial" charset="0"/>
              </a:defRPr>
            </a:lvl7pPr>
            <a:lvl8pPr marL="3558273" indent="-237218" defTabSz="957110" eaLnBrk="0" fontAlgn="base" hangingPunct="0">
              <a:spcBef>
                <a:spcPct val="0"/>
              </a:spcBef>
              <a:spcAft>
                <a:spcPct val="0"/>
              </a:spcAft>
              <a:defRPr b="1">
                <a:solidFill>
                  <a:schemeClr val="tx1"/>
                </a:solidFill>
                <a:latin typeface="Arial" charset="0"/>
              </a:defRPr>
            </a:lvl8pPr>
            <a:lvl9pPr marL="4032710" indent="-237218" defTabSz="957110" eaLnBrk="0" fontAlgn="base" hangingPunct="0">
              <a:spcBef>
                <a:spcPct val="0"/>
              </a:spcBef>
              <a:spcAft>
                <a:spcPct val="0"/>
              </a:spcAft>
              <a:defRPr b="1">
                <a:solidFill>
                  <a:schemeClr val="tx1"/>
                </a:solidFill>
                <a:latin typeface="Arial" charset="0"/>
              </a:defRPr>
            </a:lvl9pPr>
          </a:lstStyle>
          <a:p>
            <a:pPr eaLnBrk="1" hangingPunct="1">
              <a:defRPr/>
            </a:pPr>
            <a:fld id="{8909AA98-112E-4E43-9D30-F76A2DC21E89}" type="slidenum">
              <a:rPr lang="en-US" b="0" smtClean="0"/>
              <a:pPr eaLnBrk="1" hangingPunct="1">
                <a:defRPr/>
              </a:pPr>
              <a:t>51</a:t>
            </a:fld>
            <a:endParaRPr lang="en-US" b="0" dirty="0"/>
          </a:p>
        </p:txBody>
      </p:sp>
      <p:sp>
        <p:nvSpPr>
          <p:cNvPr id="138243" name="Rectangle 2"/>
          <p:cNvSpPr>
            <a:spLocks noGrp="1" noRot="1" noChangeAspect="1" noChangeArrowheads="1" noTextEdit="1"/>
          </p:cNvSpPr>
          <p:nvPr>
            <p:ph type="sldImg"/>
          </p:nvPr>
        </p:nvSpPr>
        <p:spPr>
          <a:xfrm>
            <a:off x="958850" y="719138"/>
            <a:ext cx="5297488" cy="2979737"/>
          </a:xfrm>
          <a:ln/>
        </p:spPr>
      </p:sp>
      <p:sp>
        <p:nvSpPr>
          <p:cNvPr id="138244" name="Rectangle 3"/>
          <p:cNvSpPr>
            <a:spLocks noGrp="1" noChangeArrowheads="1"/>
          </p:cNvSpPr>
          <p:nvPr>
            <p:ph type="body" idx="1"/>
          </p:nvPr>
        </p:nvSpPr>
        <p:spPr>
          <a:noFill/>
        </p:spPr>
        <p:txBody>
          <a:bodyPr/>
          <a:lstStyle/>
          <a:p>
            <a:r>
              <a:rPr lang="en-US" sz="1100" b="1" dirty="0">
                <a:latin typeface="Arial" charset="0"/>
              </a:rPr>
              <a:t>Review </a:t>
            </a:r>
            <a:r>
              <a:rPr lang="en-US" sz="1100" dirty="0">
                <a:latin typeface="Arial" charset="0"/>
              </a:rPr>
              <a:t>group counseling skills: </a:t>
            </a:r>
          </a:p>
          <a:p>
            <a:pPr marL="177914" indent="-177914">
              <a:buFont typeface="Arial" panose="020B0604020202020204" pitchFamily="34" charset="0"/>
              <a:buChar char="•"/>
            </a:pPr>
            <a:r>
              <a:rPr lang="en-US" sz="1100" dirty="0">
                <a:latin typeface="Arial" charset="0"/>
              </a:rPr>
              <a:t>Promoting safety and comfort </a:t>
            </a:r>
          </a:p>
          <a:p>
            <a:pPr marL="177914" indent="-177914">
              <a:buFont typeface="Arial" panose="020B0604020202020204" pitchFamily="34" charset="0"/>
              <a:buChar char="•"/>
            </a:pPr>
            <a:r>
              <a:rPr lang="en-US" sz="1100" dirty="0">
                <a:latin typeface="Arial" charset="0"/>
              </a:rPr>
              <a:t>Listening </a:t>
            </a:r>
          </a:p>
          <a:p>
            <a:pPr marL="177914" indent="-177914">
              <a:buFont typeface="Arial" panose="020B0604020202020204" pitchFamily="34" charset="0"/>
              <a:buChar char="•"/>
            </a:pPr>
            <a:r>
              <a:rPr lang="en-US" sz="1100" dirty="0">
                <a:latin typeface="Arial" charset="0"/>
              </a:rPr>
              <a:t>Modeling effective communication skills </a:t>
            </a:r>
          </a:p>
          <a:p>
            <a:pPr marL="177914" indent="-177914">
              <a:buFont typeface="Arial" panose="020B0604020202020204" pitchFamily="34" charset="0"/>
              <a:buChar char="•"/>
            </a:pPr>
            <a:r>
              <a:rPr lang="en-US" sz="1100" dirty="0">
                <a:latin typeface="Arial" charset="0"/>
              </a:rPr>
              <a:t>Facilitating group interaction </a:t>
            </a:r>
          </a:p>
          <a:p>
            <a:pPr marL="177914" indent="-177914">
              <a:buFont typeface="Arial" panose="020B0604020202020204" pitchFamily="34" charset="0"/>
              <a:buChar char="•"/>
            </a:pPr>
            <a:r>
              <a:rPr lang="en-US" sz="1100" dirty="0">
                <a:latin typeface="Arial" charset="0"/>
              </a:rPr>
              <a:t>Facilitating the group process </a:t>
            </a:r>
          </a:p>
          <a:p>
            <a:pPr marL="177914" indent="-177914">
              <a:buFont typeface="Arial" panose="020B0604020202020204" pitchFamily="34" charset="0"/>
              <a:buChar char="•"/>
            </a:pPr>
            <a:r>
              <a:rPr lang="en-US" sz="1100" dirty="0">
                <a:latin typeface="Arial" charset="0"/>
              </a:rPr>
              <a:t>Dealing with difficult group members and situations </a:t>
            </a:r>
          </a:p>
          <a:p>
            <a:r>
              <a:rPr lang="en-US" sz="1100" dirty="0">
                <a:latin typeface="Arial" charset="0"/>
              </a:rPr>
              <a:t>	</a:t>
            </a:r>
          </a:p>
          <a:p>
            <a:pPr lvl="2" eaLnBrk="1" hangingPunct="1"/>
            <a:endParaRPr lang="en-US"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p:txBody>
          <a:bodyPr/>
          <a:lstStyle>
            <a:lvl1pPr defTabSz="957110" eaLnBrk="0" hangingPunct="0">
              <a:defRPr b="1">
                <a:solidFill>
                  <a:schemeClr val="tx1"/>
                </a:solidFill>
                <a:latin typeface="Arial" charset="0"/>
              </a:defRPr>
            </a:lvl1pPr>
            <a:lvl2pPr marL="770959" indent="-296523" defTabSz="957110" eaLnBrk="0" hangingPunct="0">
              <a:defRPr b="1">
                <a:solidFill>
                  <a:schemeClr val="tx1"/>
                </a:solidFill>
                <a:latin typeface="Arial" charset="0"/>
              </a:defRPr>
            </a:lvl2pPr>
            <a:lvl3pPr marL="1186091" indent="-237218" defTabSz="957110" eaLnBrk="0" hangingPunct="0">
              <a:defRPr b="1">
                <a:solidFill>
                  <a:schemeClr val="tx1"/>
                </a:solidFill>
                <a:latin typeface="Arial" charset="0"/>
              </a:defRPr>
            </a:lvl3pPr>
            <a:lvl4pPr marL="1660528" indent="-237218" defTabSz="957110" eaLnBrk="0" hangingPunct="0">
              <a:defRPr b="1">
                <a:solidFill>
                  <a:schemeClr val="tx1"/>
                </a:solidFill>
                <a:latin typeface="Arial" charset="0"/>
              </a:defRPr>
            </a:lvl4pPr>
            <a:lvl5pPr marL="2134964" indent="-237218" defTabSz="957110" eaLnBrk="0" hangingPunct="0">
              <a:defRPr b="1">
                <a:solidFill>
                  <a:schemeClr val="tx1"/>
                </a:solidFill>
                <a:latin typeface="Arial" charset="0"/>
              </a:defRPr>
            </a:lvl5pPr>
            <a:lvl6pPr marL="2609400" indent="-237218" defTabSz="957110" eaLnBrk="0" fontAlgn="base" hangingPunct="0">
              <a:spcBef>
                <a:spcPct val="0"/>
              </a:spcBef>
              <a:spcAft>
                <a:spcPct val="0"/>
              </a:spcAft>
              <a:defRPr b="1">
                <a:solidFill>
                  <a:schemeClr val="tx1"/>
                </a:solidFill>
                <a:latin typeface="Arial" charset="0"/>
              </a:defRPr>
            </a:lvl6pPr>
            <a:lvl7pPr marL="3083837" indent="-237218" defTabSz="957110" eaLnBrk="0" fontAlgn="base" hangingPunct="0">
              <a:spcBef>
                <a:spcPct val="0"/>
              </a:spcBef>
              <a:spcAft>
                <a:spcPct val="0"/>
              </a:spcAft>
              <a:defRPr b="1">
                <a:solidFill>
                  <a:schemeClr val="tx1"/>
                </a:solidFill>
                <a:latin typeface="Arial" charset="0"/>
              </a:defRPr>
            </a:lvl7pPr>
            <a:lvl8pPr marL="3558273" indent="-237218" defTabSz="957110" eaLnBrk="0" fontAlgn="base" hangingPunct="0">
              <a:spcBef>
                <a:spcPct val="0"/>
              </a:spcBef>
              <a:spcAft>
                <a:spcPct val="0"/>
              </a:spcAft>
              <a:defRPr b="1">
                <a:solidFill>
                  <a:schemeClr val="tx1"/>
                </a:solidFill>
                <a:latin typeface="Arial" charset="0"/>
              </a:defRPr>
            </a:lvl8pPr>
            <a:lvl9pPr marL="4032710" indent="-237218" defTabSz="957110" eaLnBrk="0" fontAlgn="base" hangingPunct="0">
              <a:spcBef>
                <a:spcPct val="0"/>
              </a:spcBef>
              <a:spcAft>
                <a:spcPct val="0"/>
              </a:spcAft>
              <a:defRPr b="1">
                <a:solidFill>
                  <a:schemeClr val="tx1"/>
                </a:solidFill>
                <a:latin typeface="Arial" charset="0"/>
              </a:defRPr>
            </a:lvl9pPr>
          </a:lstStyle>
          <a:p>
            <a:pPr eaLnBrk="1" hangingPunct="1">
              <a:defRPr/>
            </a:pPr>
            <a:fld id="{2A317C5E-7FF7-4130-AA23-9D9453EA17D6}" type="slidenum">
              <a:rPr lang="en-US" b="0" smtClean="0"/>
              <a:pPr eaLnBrk="1" hangingPunct="1">
                <a:defRPr/>
              </a:pPr>
              <a:t>52</a:t>
            </a:fld>
            <a:endParaRPr lang="en-US" b="0" dirty="0"/>
          </a:p>
        </p:txBody>
      </p:sp>
      <p:sp>
        <p:nvSpPr>
          <p:cNvPr id="139267" name="Rectangle 2"/>
          <p:cNvSpPr>
            <a:spLocks noGrp="1" noRot="1" noChangeAspect="1" noChangeArrowheads="1" noTextEdit="1"/>
          </p:cNvSpPr>
          <p:nvPr>
            <p:ph type="sldImg"/>
          </p:nvPr>
        </p:nvSpPr>
        <p:spPr>
          <a:xfrm>
            <a:off x="958850" y="719138"/>
            <a:ext cx="5297488" cy="2979737"/>
          </a:xfrm>
          <a:ln/>
        </p:spPr>
      </p:sp>
      <p:sp>
        <p:nvSpPr>
          <p:cNvPr id="139268" name="Rectangle 3"/>
          <p:cNvSpPr>
            <a:spLocks noGrp="1" noChangeArrowheads="1"/>
          </p:cNvSpPr>
          <p:nvPr>
            <p:ph type="body" idx="1"/>
          </p:nvPr>
        </p:nvSpPr>
        <p:spPr>
          <a:noFill/>
        </p:spPr>
        <p:txBody>
          <a:bodyPr/>
          <a:lstStyle/>
          <a:p>
            <a:pPr marL="177914" indent="-177914">
              <a:buFont typeface="Arial" panose="020B0604020202020204" pitchFamily="34" charset="0"/>
              <a:buChar char="•"/>
            </a:pPr>
            <a:r>
              <a:rPr lang="en-US" sz="1100" dirty="0">
                <a:latin typeface="Arial" charset="0"/>
              </a:rPr>
              <a:t>Handling difficult subject matter </a:t>
            </a:r>
          </a:p>
          <a:p>
            <a:pPr marL="177914" indent="-177914">
              <a:buFont typeface="Arial" panose="020B0604020202020204" pitchFamily="34" charset="0"/>
              <a:buChar char="•"/>
            </a:pPr>
            <a:r>
              <a:rPr lang="en-US" sz="1100" dirty="0">
                <a:latin typeface="Arial" charset="0"/>
              </a:rPr>
              <a:t>Identifying and interpreting shared reactions and experiences </a:t>
            </a:r>
          </a:p>
          <a:p>
            <a:pPr marL="177914" indent="-177914">
              <a:buFont typeface="Arial" panose="020B0604020202020204" pitchFamily="34" charset="0"/>
              <a:buChar char="•"/>
            </a:pPr>
            <a:r>
              <a:rPr lang="en-US" sz="1100" dirty="0">
                <a:latin typeface="Arial" charset="0"/>
              </a:rPr>
              <a:t>Assessing and responding to group needs </a:t>
            </a:r>
          </a:p>
          <a:p>
            <a:pPr marL="177914" indent="-177914">
              <a:buFont typeface="Arial" panose="020B0604020202020204" pitchFamily="34" charset="0"/>
              <a:buChar char="•"/>
            </a:pPr>
            <a:r>
              <a:rPr lang="en-US" sz="1100" dirty="0">
                <a:latin typeface="Arial" charset="0"/>
              </a:rPr>
              <a:t>Educating members about common reactions, stress management, and effective coping skills </a:t>
            </a:r>
          </a:p>
          <a:p>
            <a:pPr marL="177914" indent="-177914">
              <a:buFont typeface="Arial" panose="020B0604020202020204" pitchFamily="34" charset="0"/>
              <a:buChar char="•"/>
            </a:pPr>
            <a:r>
              <a:rPr lang="en-US" sz="1100" dirty="0">
                <a:latin typeface="Arial" charset="0"/>
              </a:rPr>
              <a:t>Identifying and responding to other educational needs </a:t>
            </a:r>
          </a:p>
          <a:p>
            <a:pPr marL="177914" indent="-177914">
              <a:buFont typeface="Arial" panose="020B0604020202020204" pitchFamily="34" charset="0"/>
              <a:buChar char="•"/>
            </a:pPr>
            <a:r>
              <a:rPr lang="en-US" sz="1100" dirty="0">
                <a:latin typeface="Arial" charset="0"/>
              </a:rPr>
              <a:t>Facilitating group cohesiveness </a:t>
            </a:r>
          </a:p>
          <a:p>
            <a:r>
              <a:rPr lang="en-US" sz="1100" dirty="0">
                <a:latin typeface="Arial" charset="0"/>
              </a:rPr>
              <a:t>	</a:t>
            </a:r>
          </a:p>
          <a:p>
            <a:pPr lvl="2" eaLnBrk="1" hangingPunct="1"/>
            <a:endParaRPr lang="en-US"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p:txBody>
          <a:bodyPr/>
          <a:lstStyle>
            <a:lvl1pPr defTabSz="957110" eaLnBrk="0" hangingPunct="0">
              <a:defRPr b="1">
                <a:solidFill>
                  <a:schemeClr val="tx1"/>
                </a:solidFill>
                <a:latin typeface="Arial" charset="0"/>
              </a:defRPr>
            </a:lvl1pPr>
            <a:lvl2pPr marL="770959" indent="-296523" defTabSz="957110" eaLnBrk="0" hangingPunct="0">
              <a:defRPr b="1">
                <a:solidFill>
                  <a:schemeClr val="tx1"/>
                </a:solidFill>
                <a:latin typeface="Arial" charset="0"/>
              </a:defRPr>
            </a:lvl2pPr>
            <a:lvl3pPr marL="1186091" indent="-237218" defTabSz="957110" eaLnBrk="0" hangingPunct="0">
              <a:defRPr b="1">
                <a:solidFill>
                  <a:schemeClr val="tx1"/>
                </a:solidFill>
                <a:latin typeface="Arial" charset="0"/>
              </a:defRPr>
            </a:lvl3pPr>
            <a:lvl4pPr marL="1660528" indent="-237218" defTabSz="957110" eaLnBrk="0" hangingPunct="0">
              <a:defRPr b="1">
                <a:solidFill>
                  <a:schemeClr val="tx1"/>
                </a:solidFill>
                <a:latin typeface="Arial" charset="0"/>
              </a:defRPr>
            </a:lvl4pPr>
            <a:lvl5pPr marL="2134964" indent="-237218" defTabSz="957110" eaLnBrk="0" hangingPunct="0">
              <a:defRPr b="1">
                <a:solidFill>
                  <a:schemeClr val="tx1"/>
                </a:solidFill>
                <a:latin typeface="Arial" charset="0"/>
              </a:defRPr>
            </a:lvl5pPr>
            <a:lvl6pPr marL="2609400" indent="-237218" defTabSz="957110" eaLnBrk="0" fontAlgn="base" hangingPunct="0">
              <a:spcBef>
                <a:spcPct val="0"/>
              </a:spcBef>
              <a:spcAft>
                <a:spcPct val="0"/>
              </a:spcAft>
              <a:defRPr b="1">
                <a:solidFill>
                  <a:schemeClr val="tx1"/>
                </a:solidFill>
                <a:latin typeface="Arial" charset="0"/>
              </a:defRPr>
            </a:lvl6pPr>
            <a:lvl7pPr marL="3083837" indent="-237218" defTabSz="957110" eaLnBrk="0" fontAlgn="base" hangingPunct="0">
              <a:spcBef>
                <a:spcPct val="0"/>
              </a:spcBef>
              <a:spcAft>
                <a:spcPct val="0"/>
              </a:spcAft>
              <a:defRPr b="1">
                <a:solidFill>
                  <a:schemeClr val="tx1"/>
                </a:solidFill>
                <a:latin typeface="Arial" charset="0"/>
              </a:defRPr>
            </a:lvl7pPr>
            <a:lvl8pPr marL="3558273" indent="-237218" defTabSz="957110" eaLnBrk="0" fontAlgn="base" hangingPunct="0">
              <a:spcBef>
                <a:spcPct val="0"/>
              </a:spcBef>
              <a:spcAft>
                <a:spcPct val="0"/>
              </a:spcAft>
              <a:defRPr b="1">
                <a:solidFill>
                  <a:schemeClr val="tx1"/>
                </a:solidFill>
                <a:latin typeface="Arial" charset="0"/>
              </a:defRPr>
            </a:lvl8pPr>
            <a:lvl9pPr marL="4032710" indent="-237218" defTabSz="957110" eaLnBrk="0" fontAlgn="base" hangingPunct="0">
              <a:spcBef>
                <a:spcPct val="0"/>
              </a:spcBef>
              <a:spcAft>
                <a:spcPct val="0"/>
              </a:spcAft>
              <a:defRPr b="1">
                <a:solidFill>
                  <a:schemeClr val="tx1"/>
                </a:solidFill>
                <a:latin typeface="Arial" charset="0"/>
              </a:defRPr>
            </a:lvl9pPr>
          </a:lstStyle>
          <a:p>
            <a:pPr eaLnBrk="1" hangingPunct="1">
              <a:defRPr/>
            </a:pPr>
            <a:fld id="{27A01F1E-BA3D-4AAA-B01A-678ECA88FAA1}" type="slidenum">
              <a:rPr lang="en-US" b="0" smtClean="0"/>
              <a:pPr eaLnBrk="1" hangingPunct="1">
                <a:defRPr/>
              </a:pPr>
              <a:t>53</a:t>
            </a:fld>
            <a:endParaRPr lang="en-US" b="0" dirty="0"/>
          </a:p>
        </p:txBody>
      </p:sp>
      <p:sp>
        <p:nvSpPr>
          <p:cNvPr id="140291" name="Rectangle 2"/>
          <p:cNvSpPr>
            <a:spLocks noGrp="1" noRot="1" noChangeAspect="1" noChangeArrowheads="1" noTextEdit="1"/>
          </p:cNvSpPr>
          <p:nvPr>
            <p:ph type="sldImg"/>
          </p:nvPr>
        </p:nvSpPr>
        <p:spPr>
          <a:xfrm>
            <a:off x="958850" y="719138"/>
            <a:ext cx="5297488" cy="2979737"/>
          </a:xfrm>
          <a:ln/>
        </p:spPr>
      </p:sp>
      <p:sp>
        <p:nvSpPr>
          <p:cNvPr id="140292" name="Rectangle 3"/>
          <p:cNvSpPr>
            <a:spLocks noGrp="1" noChangeArrowheads="1"/>
          </p:cNvSpPr>
          <p:nvPr>
            <p:ph type="body" idx="1"/>
          </p:nvPr>
        </p:nvSpPr>
        <p:spPr>
          <a:noFill/>
        </p:spPr>
        <p:txBody>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Choose </a:t>
            </a:r>
            <a:r>
              <a:rPr lang="en-US" sz="1800" dirty="0">
                <a:effectLst/>
                <a:latin typeface="Calibri" panose="020F0502020204030204" pitchFamily="34" charset="0"/>
                <a:ea typeface="Calibri" panose="020F0502020204030204" pitchFamily="34" charset="0"/>
                <a:cs typeface="Times New Roman" panose="02020603050405020304" pitchFamily="18" charset="0"/>
              </a:rPr>
              <a:t>a type of group identified during the earlier session. The group type </a:t>
            </a:r>
            <a:r>
              <a:rPr lang="en-US" sz="1800" u="none" dirty="0">
                <a:effectLst/>
                <a:latin typeface="Calibri" panose="020F0502020204030204" pitchFamily="34" charset="0"/>
                <a:ea typeface="Calibri" panose="020F0502020204030204" pitchFamily="34" charset="0"/>
                <a:cs typeface="Times New Roman" panose="02020603050405020304" pitchFamily="18" charset="0"/>
              </a:rPr>
              <a:t>included in the brainstorm list </a:t>
            </a:r>
            <a:r>
              <a:rPr lang="en-US" sz="1800" dirty="0">
                <a:effectLst/>
                <a:latin typeface="Calibri" panose="020F0502020204030204" pitchFamily="34" charset="0"/>
                <a:ea typeface="Calibri" panose="020F0502020204030204" pitchFamily="34" charset="0"/>
                <a:cs typeface="Times New Roman" panose="02020603050405020304" pitchFamily="18" charset="0"/>
              </a:rPr>
              <a:t>can be chosen by group participants or by the instructor.</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Give </a:t>
            </a:r>
            <a:r>
              <a:rPr lang="en-US" sz="1800" dirty="0">
                <a:effectLst/>
                <a:latin typeface="Calibri" panose="020F0502020204030204" pitchFamily="34" charset="0"/>
                <a:ea typeface="Calibri" panose="020F0502020204030204" pitchFamily="34" charset="0"/>
                <a:cs typeface="Times New Roman" panose="02020603050405020304" pitchFamily="18" charset="0"/>
              </a:rPr>
              <a:t>the following task instructions: </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Think about survivors you have worked with individually or in groups. </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Based on your experience, write a description of a fictional survivor whose role you’ll play in the group. Consider their needs, emotions, stressors, and other factors affecting their physical and emotional state. Please be careful to maintain confidentiality of actual survivors. </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role created should fit with the type of group selected from the brainstorming list. </a:t>
            </a:r>
          </a:p>
          <a:p>
            <a:pPr marL="0" marR="0">
              <a:spcBef>
                <a:spcPts val="0"/>
              </a:spcBef>
              <a:spcAft>
                <a:spcPts val="800"/>
              </a:spcAft>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Tell </a:t>
            </a:r>
            <a:r>
              <a:rPr lang="en-US" sz="1800" dirty="0">
                <a:effectLst/>
                <a:latin typeface="Calibri" panose="020F0502020204030204" pitchFamily="34" charset="0"/>
                <a:ea typeface="Calibri" panose="020F0502020204030204" pitchFamily="34" charset="0"/>
                <a:cs typeface="Times New Roman" panose="02020603050405020304" pitchFamily="18" charset="0"/>
              </a:rPr>
              <a:t>participants to make notes in their workbooks (page 26) about their survivor, to reference during the activity.</a:t>
            </a:r>
          </a:p>
          <a:p>
            <a:pPr lvl="2" eaLnBrk="1" hangingPunct="1"/>
            <a:endParaRPr lang="en-US"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p:txBody>
          <a:bodyPr/>
          <a:lstStyle>
            <a:lvl1pPr defTabSz="957110" eaLnBrk="0" hangingPunct="0">
              <a:defRPr b="1">
                <a:solidFill>
                  <a:schemeClr val="tx1"/>
                </a:solidFill>
                <a:latin typeface="Arial" charset="0"/>
              </a:defRPr>
            </a:lvl1pPr>
            <a:lvl2pPr marL="770959" indent="-296523" defTabSz="957110" eaLnBrk="0" hangingPunct="0">
              <a:defRPr b="1">
                <a:solidFill>
                  <a:schemeClr val="tx1"/>
                </a:solidFill>
                <a:latin typeface="Arial" charset="0"/>
              </a:defRPr>
            </a:lvl2pPr>
            <a:lvl3pPr marL="1186091" indent="-237218" defTabSz="957110" eaLnBrk="0" hangingPunct="0">
              <a:defRPr b="1">
                <a:solidFill>
                  <a:schemeClr val="tx1"/>
                </a:solidFill>
                <a:latin typeface="Arial" charset="0"/>
              </a:defRPr>
            </a:lvl3pPr>
            <a:lvl4pPr marL="1660528" indent="-237218" defTabSz="957110" eaLnBrk="0" hangingPunct="0">
              <a:defRPr b="1">
                <a:solidFill>
                  <a:schemeClr val="tx1"/>
                </a:solidFill>
                <a:latin typeface="Arial" charset="0"/>
              </a:defRPr>
            </a:lvl4pPr>
            <a:lvl5pPr marL="2134964" indent="-237218" defTabSz="957110" eaLnBrk="0" hangingPunct="0">
              <a:defRPr b="1">
                <a:solidFill>
                  <a:schemeClr val="tx1"/>
                </a:solidFill>
                <a:latin typeface="Arial" charset="0"/>
              </a:defRPr>
            </a:lvl5pPr>
            <a:lvl6pPr marL="2609400" indent="-237218" defTabSz="957110" eaLnBrk="0" fontAlgn="base" hangingPunct="0">
              <a:spcBef>
                <a:spcPct val="0"/>
              </a:spcBef>
              <a:spcAft>
                <a:spcPct val="0"/>
              </a:spcAft>
              <a:defRPr b="1">
                <a:solidFill>
                  <a:schemeClr val="tx1"/>
                </a:solidFill>
                <a:latin typeface="Arial" charset="0"/>
              </a:defRPr>
            </a:lvl6pPr>
            <a:lvl7pPr marL="3083837" indent="-237218" defTabSz="957110" eaLnBrk="0" fontAlgn="base" hangingPunct="0">
              <a:spcBef>
                <a:spcPct val="0"/>
              </a:spcBef>
              <a:spcAft>
                <a:spcPct val="0"/>
              </a:spcAft>
              <a:defRPr b="1">
                <a:solidFill>
                  <a:schemeClr val="tx1"/>
                </a:solidFill>
                <a:latin typeface="Arial" charset="0"/>
              </a:defRPr>
            </a:lvl7pPr>
            <a:lvl8pPr marL="3558273" indent="-237218" defTabSz="957110" eaLnBrk="0" fontAlgn="base" hangingPunct="0">
              <a:spcBef>
                <a:spcPct val="0"/>
              </a:spcBef>
              <a:spcAft>
                <a:spcPct val="0"/>
              </a:spcAft>
              <a:defRPr b="1">
                <a:solidFill>
                  <a:schemeClr val="tx1"/>
                </a:solidFill>
                <a:latin typeface="Arial" charset="0"/>
              </a:defRPr>
            </a:lvl8pPr>
            <a:lvl9pPr marL="4032710" indent="-237218" defTabSz="957110" eaLnBrk="0" fontAlgn="base" hangingPunct="0">
              <a:spcBef>
                <a:spcPct val="0"/>
              </a:spcBef>
              <a:spcAft>
                <a:spcPct val="0"/>
              </a:spcAft>
              <a:defRPr b="1">
                <a:solidFill>
                  <a:schemeClr val="tx1"/>
                </a:solidFill>
                <a:latin typeface="Arial" charset="0"/>
              </a:defRPr>
            </a:lvl9pPr>
          </a:lstStyle>
          <a:p>
            <a:pPr eaLnBrk="1" hangingPunct="1">
              <a:defRPr/>
            </a:pPr>
            <a:fld id="{BFB33198-000B-4217-9611-CDFD4F144E34}" type="slidenum">
              <a:rPr lang="en-US" b="0" smtClean="0"/>
              <a:pPr eaLnBrk="1" hangingPunct="1">
                <a:defRPr/>
              </a:pPr>
              <a:t>54</a:t>
            </a:fld>
            <a:endParaRPr lang="en-US" b="0" dirty="0"/>
          </a:p>
        </p:txBody>
      </p:sp>
      <p:sp>
        <p:nvSpPr>
          <p:cNvPr id="141315" name="Rectangle 2"/>
          <p:cNvSpPr>
            <a:spLocks noGrp="1" noRot="1" noChangeAspect="1" noChangeArrowheads="1" noTextEdit="1"/>
          </p:cNvSpPr>
          <p:nvPr>
            <p:ph type="sldImg"/>
          </p:nvPr>
        </p:nvSpPr>
        <p:spPr>
          <a:xfrm>
            <a:off x="958850" y="719138"/>
            <a:ext cx="5297488" cy="2979737"/>
          </a:xfrm>
          <a:ln/>
        </p:spPr>
      </p:sp>
      <p:sp>
        <p:nvSpPr>
          <p:cNvPr id="141316" name="Rectangle 3"/>
          <p:cNvSpPr>
            <a:spLocks noGrp="1" noChangeArrowheads="1"/>
          </p:cNvSpPr>
          <p:nvPr>
            <p:ph type="body" idx="1"/>
          </p:nvPr>
        </p:nvSpPr>
        <p:spPr>
          <a:noFill/>
        </p:spPr>
        <p:txBody>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Prior to this exercise, it is helpful for the trainer to prepare their thoughts ahead of time on the topic to be discussed.</a:t>
            </a:r>
          </a:p>
          <a:p>
            <a:pPr marL="0" marR="0">
              <a:lnSpc>
                <a:spcPct val="107000"/>
              </a:lnSpc>
              <a:spcBef>
                <a:spcPts val="0"/>
              </a:spcBef>
              <a:spcAft>
                <a:spcPts val="800"/>
              </a:spcAft>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Ask </a:t>
            </a:r>
            <a:r>
              <a:rPr lang="en-US" sz="1800" dirty="0">
                <a:effectLst/>
                <a:latin typeface="Calibri" panose="020F0502020204030204" pitchFamily="34" charset="0"/>
                <a:ea typeface="Calibri" panose="020F0502020204030204" pitchFamily="34" charset="0"/>
                <a:cs typeface="Times New Roman" panose="02020603050405020304" pitchFamily="18" charset="0"/>
              </a:rPr>
              <a:t>for four volunteers to participate in a brief demonstration, in which you’ll lead a group and they’ll play the role of survivors.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Ask</a:t>
            </a:r>
            <a:r>
              <a:rPr lang="en-US" sz="1800" dirty="0">
                <a:effectLst/>
                <a:latin typeface="Calibri" panose="020F0502020204030204" pitchFamily="34" charset="0"/>
                <a:ea typeface="Calibri" panose="020F0502020204030204" pitchFamily="34" charset="0"/>
                <a:cs typeface="Times New Roman" panose="02020603050405020304" pitchFamily="18" charset="0"/>
              </a:rPr>
              <a:t> those not participating to pay close attention to the skills demonstrated by the group leader and to be prepared to talk about their observations after the activity.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Conduct </a:t>
            </a:r>
            <a:r>
              <a:rPr lang="en-US" sz="1800" dirty="0">
                <a:effectLst/>
                <a:latin typeface="Calibri" panose="020F0502020204030204" pitchFamily="34" charset="0"/>
                <a:ea typeface="Calibri" panose="020F0502020204030204" pitchFamily="34" charset="0"/>
                <a:cs typeface="Times New Roman" panose="02020603050405020304" pitchFamily="18" charset="0"/>
              </a:rPr>
              <a:t>a brief demonstration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(about 10 minutes)</a:t>
            </a:r>
            <a:r>
              <a:rPr lang="en-US" sz="1800" dirty="0">
                <a:effectLst/>
                <a:latin typeface="Calibri" panose="020F0502020204030204" pitchFamily="34" charset="0"/>
                <a:ea typeface="Calibri" panose="020F0502020204030204" pitchFamily="34" charset="0"/>
                <a:cs typeface="Times New Roman" panose="02020603050405020304" pitchFamily="18" charset="0"/>
              </a:rPr>
              <a:t>, in which you lead a mock group session with the four volunteers.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Ask </a:t>
            </a:r>
            <a:r>
              <a:rPr lang="en-US" sz="1800" dirty="0">
                <a:effectLst/>
                <a:latin typeface="Calibri" panose="020F0502020204030204" pitchFamily="34" charset="0"/>
                <a:ea typeface="Calibri" panose="020F0502020204030204" pitchFamily="34" charset="0"/>
                <a:cs typeface="Times New Roman" panose="02020603050405020304" pitchFamily="18" charset="0"/>
              </a:rPr>
              <a:t>everyone to take a few minutes to reflect and make notes on the worksheet in the participant workbook (page 28). Next, facilitate a discussion about the leader’s skills observed during the demonstration.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Say </a:t>
            </a:r>
            <a:r>
              <a:rPr lang="en-US" sz="1800" dirty="0">
                <a:effectLst/>
                <a:latin typeface="Calibri" panose="020F0502020204030204" pitchFamily="34" charset="0"/>
                <a:ea typeface="Calibri" panose="020F0502020204030204" pitchFamily="34" charset="0"/>
                <a:cs typeface="Times New Roman" panose="02020603050405020304" pitchFamily="18" charset="0"/>
              </a:rPr>
              <a:t>that now they’ll have a chance to practice and get feedback from others. </a:t>
            </a:r>
          </a:p>
          <a:p>
            <a:pPr marL="0" marR="0">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lvl="2" eaLnBrk="1" hangingPunct="1"/>
            <a:endParaRPr lang="en-US"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p:txBody>
          <a:bodyPr/>
          <a:lstStyle>
            <a:lvl1pPr defTabSz="957110" eaLnBrk="0" hangingPunct="0">
              <a:defRPr b="1">
                <a:solidFill>
                  <a:schemeClr val="tx1"/>
                </a:solidFill>
                <a:latin typeface="Arial" charset="0"/>
              </a:defRPr>
            </a:lvl1pPr>
            <a:lvl2pPr marL="770959" indent="-296523" defTabSz="957110" eaLnBrk="0" hangingPunct="0">
              <a:defRPr b="1">
                <a:solidFill>
                  <a:schemeClr val="tx1"/>
                </a:solidFill>
                <a:latin typeface="Arial" charset="0"/>
              </a:defRPr>
            </a:lvl2pPr>
            <a:lvl3pPr marL="1186091" indent="-237218" defTabSz="957110" eaLnBrk="0" hangingPunct="0">
              <a:defRPr b="1">
                <a:solidFill>
                  <a:schemeClr val="tx1"/>
                </a:solidFill>
                <a:latin typeface="Arial" charset="0"/>
              </a:defRPr>
            </a:lvl3pPr>
            <a:lvl4pPr marL="1660528" indent="-237218" defTabSz="957110" eaLnBrk="0" hangingPunct="0">
              <a:defRPr b="1">
                <a:solidFill>
                  <a:schemeClr val="tx1"/>
                </a:solidFill>
                <a:latin typeface="Arial" charset="0"/>
              </a:defRPr>
            </a:lvl4pPr>
            <a:lvl5pPr marL="2134964" indent="-237218" defTabSz="957110" eaLnBrk="0" hangingPunct="0">
              <a:defRPr b="1">
                <a:solidFill>
                  <a:schemeClr val="tx1"/>
                </a:solidFill>
                <a:latin typeface="Arial" charset="0"/>
              </a:defRPr>
            </a:lvl5pPr>
            <a:lvl6pPr marL="2609400" indent="-237218" defTabSz="957110" eaLnBrk="0" fontAlgn="base" hangingPunct="0">
              <a:spcBef>
                <a:spcPct val="0"/>
              </a:spcBef>
              <a:spcAft>
                <a:spcPct val="0"/>
              </a:spcAft>
              <a:defRPr b="1">
                <a:solidFill>
                  <a:schemeClr val="tx1"/>
                </a:solidFill>
                <a:latin typeface="Arial" charset="0"/>
              </a:defRPr>
            </a:lvl6pPr>
            <a:lvl7pPr marL="3083837" indent="-237218" defTabSz="957110" eaLnBrk="0" fontAlgn="base" hangingPunct="0">
              <a:spcBef>
                <a:spcPct val="0"/>
              </a:spcBef>
              <a:spcAft>
                <a:spcPct val="0"/>
              </a:spcAft>
              <a:defRPr b="1">
                <a:solidFill>
                  <a:schemeClr val="tx1"/>
                </a:solidFill>
                <a:latin typeface="Arial" charset="0"/>
              </a:defRPr>
            </a:lvl7pPr>
            <a:lvl8pPr marL="3558273" indent="-237218" defTabSz="957110" eaLnBrk="0" fontAlgn="base" hangingPunct="0">
              <a:spcBef>
                <a:spcPct val="0"/>
              </a:spcBef>
              <a:spcAft>
                <a:spcPct val="0"/>
              </a:spcAft>
              <a:defRPr b="1">
                <a:solidFill>
                  <a:schemeClr val="tx1"/>
                </a:solidFill>
                <a:latin typeface="Arial" charset="0"/>
              </a:defRPr>
            </a:lvl8pPr>
            <a:lvl9pPr marL="4032710" indent="-237218" defTabSz="957110" eaLnBrk="0" fontAlgn="base" hangingPunct="0">
              <a:spcBef>
                <a:spcPct val="0"/>
              </a:spcBef>
              <a:spcAft>
                <a:spcPct val="0"/>
              </a:spcAft>
              <a:defRPr b="1">
                <a:solidFill>
                  <a:schemeClr val="tx1"/>
                </a:solidFill>
                <a:latin typeface="Arial" charset="0"/>
              </a:defRPr>
            </a:lvl9pPr>
          </a:lstStyle>
          <a:p>
            <a:pPr eaLnBrk="1" hangingPunct="1">
              <a:defRPr/>
            </a:pPr>
            <a:fld id="{E12B60C5-9878-44F5-BECC-DC04C16D92E2}" type="slidenum">
              <a:rPr lang="en-US" b="0" smtClean="0"/>
              <a:pPr eaLnBrk="1" hangingPunct="1">
                <a:defRPr/>
              </a:pPr>
              <a:t>55</a:t>
            </a:fld>
            <a:endParaRPr lang="en-US" b="0" dirty="0"/>
          </a:p>
        </p:txBody>
      </p:sp>
      <p:sp>
        <p:nvSpPr>
          <p:cNvPr id="142339" name="Rectangle 2"/>
          <p:cNvSpPr>
            <a:spLocks noGrp="1" noRot="1" noChangeAspect="1" noChangeArrowheads="1" noTextEdit="1"/>
          </p:cNvSpPr>
          <p:nvPr>
            <p:ph type="sldImg"/>
          </p:nvPr>
        </p:nvSpPr>
        <p:spPr>
          <a:xfrm>
            <a:off x="958850" y="719138"/>
            <a:ext cx="5297488" cy="2979737"/>
          </a:xfrm>
          <a:ln/>
        </p:spPr>
      </p:sp>
      <p:sp>
        <p:nvSpPr>
          <p:cNvPr id="142340" name="Rectangle 3"/>
          <p:cNvSpPr>
            <a:spLocks noGrp="1" noChangeArrowheads="1"/>
          </p:cNvSpPr>
          <p:nvPr>
            <p:ph type="body" idx="1"/>
          </p:nvPr>
        </p:nvSpPr>
        <p:spPr>
          <a:noFill/>
        </p:spPr>
        <p:txBody>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Explain </a:t>
            </a:r>
            <a:r>
              <a:rPr lang="en-US" sz="1800" dirty="0">
                <a:effectLst/>
                <a:latin typeface="Calibri" panose="020F0502020204030204" pitchFamily="34" charset="0"/>
                <a:ea typeface="Calibri" panose="020F0502020204030204" pitchFamily="34" charset="0"/>
                <a:cs typeface="Times New Roman" panose="02020603050405020304" pitchFamily="18" charset="0"/>
              </a:rPr>
              <a:t>that they will now work in groups of four to simulate a group counseling session. </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Explain the exercise will take 40 minutes, about equivalent to one group session. Each person in the group will take turns facilitating for 10 minutes, with each facilitator picking up where the last one left off. </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Explain that the other members of the group will play the survivor roles when not acting as the facilitator. Also explain the groups will use the same type of group as used for the earlier demonstration.  </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Explain that during the simulation, one of the group members will also act as an observer who will give feedback to the facilitator. When a new facilitator takes over, a new observer should be identified to give the feedback. Just as group members take turns being a facilitator, group members should also take turns being the facilitator observer.</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Explain that each group will have a few minutes to prepare before the simulation begins. </a:t>
            </a:r>
          </a:p>
          <a:p>
            <a:pPr marL="342900" marR="0" lvl="0" indent="-342900">
              <a:lnSpc>
                <a:spcPct val="107000"/>
              </a:lnSpc>
              <a:spcBef>
                <a:spcPts val="0"/>
              </a:spcBef>
              <a:spcAft>
                <a:spcPts val="800"/>
              </a:spcAft>
              <a:buFont typeface="Arial" panose="020B0604020202020204" pitchFamily="34" charset="0"/>
              <a:buChar char="•"/>
              <a:tabLst>
                <a:tab pos="457200" algn="l"/>
              </a:tabLs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Tell </a:t>
            </a:r>
            <a:r>
              <a:rPr lang="en-US" sz="1800" dirty="0">
                <a:effectLst/>
                <a:latin typeface="Calibri" panose="020F0502020204030204" pitchFamily="34" charset="0"/>
                <a:ea typeface="Calibri" panose="020F0502020204030204" pitchFamily="34" charset="0"/>
                <a:cs typeface="Times New Roman" panose="02020603050405020304" pitchFamily="18" charset="0"/>
              </a:rPr>
              <a:t>them that you’ll keep track of time and tell them when to switch facilitators. </a:t>
            </a: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Ask </a:t>
            </a:r>
            <a:r>
              <a:rPr lang="en-US" sz="1800" dirty="0">
                <a:effectLst/>
                <a:latin typeface="Calibri" panose="020F0502020204030204" pitchFamily="34" charset="0"/>
                <a:ea typeface="Calibri" panose="020F0502020204030204" pitchFamily="34" charset="0"/>
                <a:cs typeface="Times New Roman" panose="02020603050405020304" pitchFamily="18" charset="0"/>
              </a:rPr>
              <a:t>if they have any questions about how the practice will work. </a:t>
            </a: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Tell </a:t>
            </a:r>
            <a:r>
              <a:rPr lang="en-US" sz="1800" dirty="0">
                <a:effectLst/>
                <a:latin typeface="Calibri" panose="020F0502020204030204" pitchFamily="34" charset="0"/>
                <a:ea typeface="Calibri" panose="020F0502020204030204" pitchFamily="34" charset="0"/>
                <a:cs typeface="Times New Roman" panose="02020603050405020304" pitchFamily="18" charset="0"/>
              </a:rPr>
              <a:t>them to turn to their workbooks, page 29, and take a few minutes to prepare for the simulation, including review of the worksheet for assessing the activity. Give them 5 minutes to prepare. 	</a:t>
            </a: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Organize </a:t>
            </a:r>
            <a:r>
              <a:rPr lang="en-US" sz="1800" dirty="0">
                <a:effectLst/>
                <a:latin typeface="Calibri" panose="020F0502020204030204" pitchFamily="34" charset="0"/>
                <a:ea typeface="Calibri" panose="020F0502020204030204" pitchFamily="34" charset="0"/>
                <a:cs typeface="Times New Roman" panose="02020603050405020304" pitchFamily="18" charset="0"/>
              </a:rPr>
              <a:t>participants into groups of four people each. </a:t>
            </a: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Remind </a:t>
            </a:r>
            <a:r>
              <a:rPr lang="en-US" sz="1800" dirty="0">
                <a:effectLst/>
                <a:latin typeface="Calibri" panose="020F0502020204030204" pitchFamily="34" charset="0"/>
                <a:ea typeface="Calibri" panose="020F0502020204030204" pitchFamily="34" charset="0"/>
                <a:cs typeface="Times New Roman" panose="02020603050405020304" pitchFamily="18" charset="0"/>
              </a:rPr>
              <a:t>them to identify a group member to observe and provide feedback to a specific facilitator. </a:t>
            </a: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Tell </a:t>
            </a:r>
            <a:r>
              <a:rPr lang="en-US" sz="1800" dirty="0">
                <a:effectLst/>
                <a:latin typeface="Calibri" panose="020F0502020204030204" pitchFamily="34" charset="0"/>
                <a:ea typeface="Calibri" panose="020F0502020204030204" pitchFamily="34" charset="0"/>
                <a:cs typeface="Times New Roman" panose="02020603050405020304" pitchFamily="18" charset="0"/>
              </a:rPr>
              <a:t>them to decide the order in which they will act as the facilitator (e.g., who starts, who goes next, etc.). </a:t>
            </a: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Start </a:t>
            </a:r>
            <a:r>
              <a:rPr lang="en-US" sz="1800" dirty="0">
                <a:effectLst/>
                <a:latin typeface="Calibri" panose="020F0502020204030204" pitchFamily="34" charset="0"/>
                <a:ea typeface="Calibri" panose="020F0502020204030204" pitchFamily="34" charset="0"/>
                <a:cs typeface="Times New Roman" panose="02020603050405020304" pitchFamily="18" charset="0"/>
              </a:rPr>
              <a:t>the simulation. Keep time and have the groups switch facilitators every 10 minutes. </a:t>
            </a: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Circulate </a:t>
            </a:r>
            <a:r>
              <a:rPr lang="en-US" sz="1800" dirty="0">
                <a:effectLst/>
                <a:latin typeface="Calibri" panose="020F0502020204030204" pitchFamily="34" charset="0"/>
                <a:ea typeface="Calibri" panose="020F0502020204030204" pitchFamily="34" charset="0"/>
                <a:cs typeface="Times New Roman" panose="02020603050405020304" pitchFamily="18" charset="0"/>
              </a:rPr>
              <a:t>around the room to observe the groups as the simulation takes place. Note anything you see that you want to mention during the large-group discussion.</a:t>
            </a:r>
          </a:p>
          <a:p>
            <a:pPr marL="0" marR="0">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endParaRPr lang="en-US"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p:txBody>
          <a:bodyPr/>
          <a:lstStyle>
            <a:lvl1pPr defTabSz="957110" eaLnBrk="0" hangingPunct="0">
              <a:defRPr b="1">
                <a:solidFill>
                  <a:schemeClr val="tx1"/>
                </a:solidFill>
                <a:latin typeface="Arial" charset="0"/>
              </a:defRPr>
            </a:lvl1pPr>
            <a:lvl2pPr marL="770959" indent="-296523" defTabSz="957110" eaLnBrk="0" hangingPunct="0">
              <a:defRPr b="1">
                <a:solidFill>
                  <a:schemeClr val="tx1"/>
                </a:solidFill>
                <a:latin typeface="Arial" charset="0"/>
              </a:defRPr>
            </a:lvl2pPr>
            <a:lvl3pPr marL="1186091" indent="-237218" defTabSz="957110" eaLnBrk="0" hangingPunct="0">
              <a:defRPr b="1">
                <a:solidFill>
                  <a:schemeClr val="tx1"/>
                </a:solidFill>
                <a:latin typeface="Arial" charset="0"/>
              </a:defRPr>
            </a:lvl3pPr>
            <a:lvl4pPr marL="1660528" indent="-237218" defTabSz="957110" eaLnBrk="0" hangingPunct="0">
              <a:defRPr b="1">
                <a:solidFill>
                  <a:schemeClr val="tx1"/>
                </a:solidFill>
                <a:latin typeface="Arial" charset="0"/>
              </a:defRPr>
            </a:lvl4pPr>
            <a:lvl5pPr marL="2134964" indent="-237218" defTabSz="957110" eaLnBrk="0" hangingPunct="0">
              <a:defRPr b="1">
                <a:solidFill>
                  <a:schemeClr val="tx1"/>
                </a:solidFill>
                <a:latin typeface="Arial" charset="0"/>
              </a:defRPr>
            </a:lvl5pPr>
            <a:lvl6pPr marL="2609400" indent="-237218" defTabSz="957110" eaLnBrk="0" fontAlgn="base" hangingPunct="0">
              <a:spcBef>
                <a:spcPct val="0"/>
              </a:spcBef>
              <a:spcAft>
                <a:spcPct val="0"/>
              </a:spcAft>
              <a:defRPr b="1">
                <a:solidFill>
                  <a:schemeClr val="tx1"/>
                </a:solidFill>
                <a:latin typeface="Arial" charset="0"/>
              </a:defRPr>
            </a:lvl6pPr>
            <a:lvl7pPr marL="3083837" indent="-237218" defTabSz="957110" eaLnBrk="0" fontAlgn="base" hangingPunct="0">
              <a:spcBef>
                <a:spcPct val="0"/>
              </a:spcBef>
              <a:spcAft>
                <a:spcPct val="0"/>
              </a:spcAft>
              <a:defRPr b="1">
                <a:solidFill>
                  <a:schemeClr val="tx1"/>
                </a:solidFill>
                <a:latin typeface="Arial" charset="0"/>
              </a:defRPr>
            </a:lvl7pPr>
            <a:lvl8pPr marL="3558273" indent="-237218" defTabSz="957110" eaLnBrk="0" fontAlgn="base" hangingPunct="0">
              <a:spcBef>
                <a:spcPct val="0"/>
              </a:spcBef>
              <a:spcAft>
                <a:spcPct val="0"/>
              </a:spcAft>
              <a:defRPr b="1">
                <a:solidFill>
                  <a:schemeClr val="tx1"/>
                </a:solidFill>
                <a:latin typeface="Arial" charset="0"/>
              </a:defRPr>
            </a:lvl8pPr>
            <a:lvl9pPr marL="4032710" indent="-237218" defTabSz="957110" eaLnBrk="0" fontAlgn="base" hangingPunct="0">
              <a:spcBef>
                <a:spcPct val="0"/>
              </a:spcBef>
              <a:spcAft>
                <a:spcPct val="0"/>
              </a:spcAft>
              <a:defRPr b="1">
                <a:solidFill>
                  <a:schemeClr val="tx1"/>
                </a:solidFill>
                <a:latin typeface="Arial" charset="0"/>
              </a:defRPr>
            </a:lvl9pPr>
          </a:lstStyle>
          <a:p>
            <a:pPr eaLnBrk="1" hangingPunct="1">
              <a:defRPr/>
            </a:pPr>
            <a:fld id="{F1841F8D-19B1-493B-97FC-4937710672A9}" type="slidenum">
              <a:rPr lang="en-US" b="0" smtClean="0"/>
              <a:pPr eaLnBrk="1" hangingPunct="1">
                <a:defRPr/>
              </a:pPr>
              <a:t>56</a:t>
            </a:fld>
            <a:endParaRPr lang="en-US" b="0" dirty="0"/>
          </a:p>
        </p:txBody>
      </p:sp>
      <p:sp>
        <p:nvSpPr>
          <p:cNvPr id="143363" name="Rectangle 2"/>
          <p:cNvSpPr>
            <a:spLocks noGrp="1" noRot="1" noChangeAspect="1" noChangeArrowheads="1" noTextEdit="1"/>
          </p:cNvSpPr>
          <p:nvPr>
            <p:ph type="sldImg"/>
          </p:nvPr>
        </p:nvSpPr>
        <p:spPr>
          <a:xfrm>
            <a:off x="958850" y="719138"/>
            <a:ext cx="5297488" cy="2979737"/>
          </a:xfrm>
          <a:ln/>
        </p:spPr>
      </p:sp>
      <p:sp>
        <p:nvSpPr>
          <p:cNvPr id="143364" name="Rectangle 3"/>
          <p:cNvSpPr>
            <a:spLocks noGrp="1" noChangeArrowheads="1"/>
          </p:cNvSpPr>
          <p:nvPr>
            <p:ph type="body" idx="1"/>
          </p:nvPr>
        </p:nvSpPr>
        <p:spPr>
          <a:noFill/>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After the practice concludes,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tell </a:t>
            </a:r>
            <a:r>
              <a:rPr lang="en-US" sz="1800" dirty="0">
                <a:effectLst/>
                <a:latin typeface="Calibri" panose="020F0502020204030204" pitchFamily="34" charset="0"/>
                <a:ea typeface="Calibri" panose="020F0502020204030204" pitchFamily="34" charset="0"/>
                <a:cs typeface="Times New Roman" panose="02020603050405020304" pitchFamily="18" charset="0"/>
              </a:rPr>
              <a:t>the participants to take a few minutes to complete the worksheet in their workbooks (page 28) documenting how they felt about the effectiveness of their facilitation session and to make any notes about other group member’s facilitation.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Tell</a:t>
            </a:r>
            <a:r>
              <a:rPr lang="en-US" sz="1800" dirty="0">
                <a:effectLst/>
                <a:latin typeface="Calibri" panose="020F0502020204030204" pitchFamily="34" charset="0"/>
                <a:ea typeface="Calibri" panose="020F0502020204030204" pitchFamily="34" charset="0"/>
                <a:cs typeface="Times New Roman" panose="02020603050405020304" pitchFamily="18" charset="0"/>
              </a:rPr>
              <a:t> the group members to get back together in their groups and share their facilitation feedback. 	</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p:txBody>
          <a:bodyPr/>
          <a:lstStyle>
            <a:lvl1pPr defTabSz="957110" eaLnBrk="0" hangingPunct="0">
              <a:defRPr b="1">
                <a:solidFill>
                  <a:schemeClr val="tx1"/>
                </a:solidFill>
                <a:latin typeface="Arial" charset="0"/>
              </a:defRPr>
            </a:lvl1pPr>
            <a:lvl2pPr marL="770959" indent="-296523" defTabSz="957110" eaLnBrk="0" hangingPunct="0">
              <a:defRPr b="1">
                <a:solidFill>
                  <a:schemeClr val="tx1"/>
                </a:solidFill>
                <a:latin typeface="Arial" charset="0"/>
              </a:defRPr>
            </a:lvl2pPr>
            <a:lvl3pPr marL="1186091" indent="-237218" defTabSz="957110" eaLnBrk="0" hangingPunct="0">
              <a:defRPr b="1">
                <a:solidFill>
                  <a:schemeClr val="tx1"/>
                </a:solidFill>
                <a:latin typeface="Arial" charset="0"/>
              </a:defRPr>
            </a:lvl3pPr>
            <a:lvl4pPr marL="1660528" indent="-237218" defTabSz="957110" eaLnBrk="0" hangingPunct="0">
              <a:defRPr b="1">
                <a:solidFill>
                  <a:schemeClr val="tx1"/>
                </a:solidFill>
                <a:latin typeface="Arial" charset="0"/>
              </a:defRPr>
            </a:lvl4pPr>
            <a:lvl5pPr marL="2134964" indent="-237218" defTabSz="957110" eaLnBrk="0" hangingPunct="0">
              <a:defRPr b="1">
                <a:solidFill>
                  <a:schemeClr val="tx1"/>
                </a:solidFill>
                <a:latin typeface="Arial" charset="0"/>
              </a:defRPr>
            </a:lvl5pPr>
            <a:lvl6pPr marL="2609400" indent="-237218" defTabSz="957110" eaLnBrk="0" fontAlgn="base" hangingPunct="0">
              <a:spcBef>
                <a:spcPct val="0"/>
              </a:spcBef>
              <a:spcAft>
                <a:spcPct val="0"/>
              </a:spcAft>
              <a:defRPr b="1">
                <a:solidFill>
                  <a:schemeClr val="tx1"/>
                </a:solidFill>
                <a:latin typeface="Arial" charset="0"/>
              </a:defRPr>
            </a:lvl6pPr>
            <a:lvl7pPr marL="3083837" indent="-237218" defTabSz="957110" eaLnBrk="0" fontAlgn="base" hangingPunct="0">
              <a:spcBef>
                <a:spcPct val="0"/>
              </a:spcBef>
              <a:spcAft>
                <a:spcPct val="0"/>
              </a:spcAft>
              <a:defRPr b="1">
                <a:solidFill>
                  <a:schemeClr val="tx1"/>
                </a:solidFill>
                <a:latin typeface="Arial" charset="0"/>
              </a:defRPr>
            </a:lvl7pPr>
            <a:lvl8pPr marL="3558273" indent="-237218" defTabSz="957110" eaLnBrk="0" fontAlgn="base" hangingPunct="0">
              <a:spcBef>
                <a:spcPct val="0"/>
              </a:spcBef>
              <a:spcAft>
                <a:spcPct val="0"/>
              </a:spcAft>
              <a:defRPr b="1">
                <a:solidFill>
                  <a:schemeClr val="tx1"/>
                </a:solidFill>
                <a:latin typeface="Arial" charset="0"/>
              </a:defRPr>
            </a:lvl8pPr>
            <a:lvl9pPr marL="4032710" indent="-237218" defTabSz="957110" eaLnBrk="0" fontAlgn="base" hangingPunct="0">
              <a:spcBef>
                <a:spcPct val="0"/>
              </a:spcBef>
              <a:spcAft>
                <a:spcPct val="0"/>
              </a:spcAft>
              <a:defRPr b="1">
                <a:solidFill>
                  <a:schemeClr val="tx1"/>
                </a:solidFill>
                <a:latin typeface="Arial" charset="0"/>
              </a:defRPr>
            </a:lvl9pPr>
          </a:lstStyle>
          <a:p>
            <a:pPr eaLnBrk="1" hangingPunct="1">
              <a:defRPr/>
            </a:pPr>
            <a:fld id="{665AC666-8B74-44A1-8ABD-2FE85B5BB1BB}" type="slidenum">
              <a:rPr lang="en-US" b="0" smtClean="0"/>
              <a:pPr eaLnBrk="1" hangingPunct="1">
                <a:defRPr/>
              </a:pPr>
              <a:t>57</a:t>
            </a:fld>
            <a:endParaRPr lang="en-US" b="0" dirty="0"/>
          </a:p>
        </p:txBody>
      </p:sp>
      <p:sp>
        <p:nvSpPr>
          <p:cNvPr id="144387" name="Rectangle 2"/>
          <p:cNvSpPr>
            <a:spLocks noGrp="1" noRot="1" noChangeAspect="1" noChangeArrowheads="1" noTextEdit="1"/>
          </p:cNvSpPr>
          <p:nvPr>
            <p:ph type="sldImg"/>
          </p:nvPr>
        </p:nvSpPr>
        <p:spPr>
          <a:xfrm>
            <a:off x="958850" y="719138"/>
            <a:ext cx="5297488" cy="2979737"/>
          </a:xfrm>
          <a:ln/>
        </p:spPr>
      </p:sp>
      <p:sp>
        <p:nvSpPr>
          <p:cNvPr id="144388" name="Rectangle 3"/>
          <p:cNvSpPr>
            <a:spLocks noGrp="1" noChangeArrowheads="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Ask</a:t>
            </a:r>
            <a:r>
              <a:rPr lang="en-US" sz="1800" dirty="0">
                <a:effectLst/>
                <a:latin typeface="Calibri" panose="020F0502020204030204" pitchFamily="34" charset="0"/>
                <a:ea typeface="Calibri" panose="020F0502020204030204" pitchFamily="34" charset="0"/>
                <a:cs typeface="Times New Roman" panose="02020603050405020304" pitchFamily="18" charset="0"/>
              </a:rPr>
              <a:t> everyone to come back together as a large group</a:t>
            </a:r>
            <a:r>
              <a:rPr lang="en-US" sz="1100" dirty="0">
                <a:latin typeface="Arial" charset="0"/>
              </a:rPr>
              <a:t> and </a:t>
            </a:r>
            <a:r>
              <a:rPr lang="en-US" sz="1100" b="1" dirty="0">
                <a:latin typeface="Arial" charset="0"/>
              </a:rPr>
              <a:t>facilitate </a:t>
            </a:r>
            <a:r>
              <a:rPr lang="en-US" sz="1100" dirty="0">
                <a:latin typeface="Arial" charset="0"/>
              </a:rPr>
              <a:t>a discussion of the lessons learned from the simulation. </a:t>
            </a:r>
          </a:p>
          <a:p>
            <a:pPr marL="177914" indent="-177914">
              <a:buFont typeface="Arial" panose="020B0604020202020204" pitchFamily="34" charset="0"/>
              <a:buChar char="•"/>
            </a:pPr>
            <a:r>
              <a:rPr lang="en-US" sz="1100" dirty="0">
                <a:latin typeface="Arial" charset="0"/>
              </a:rPr>
              <a:t>Overall, how did the practice go? What was easy? Challenging? </a:t>
            </a:r>
          </a:p>
          <a:p>
            <a:pPr marL="177914" indent="-177914">
              <a:buFont typeface="Arial" panose="020B0604020202020204" pitchFamily="34" charset="0"/>
              <a:buChar char="•"/>
            </a:pPr>
            <a:r>
              <a:rPr lang="en-US" sz="1100" dirty="0">
                <a:latin typeface="Arial" charset="0"/>
              </a:rPr>
              <a:t>What skills did you use? What was the impact on the group? </a:t>
            </a:r>
          </a:p>
          <a:p>
            <a:pPr marL="177914" indent="-177914">
              <a:buFont typeface="Arial" panose="020B0604020202020204" pitchFamily="34" charset="0"/>
              <a:buChar char="•"/>
            </a:pPr>
            <a:r>
              <a:rPr lang="en-US" sz="1100" dirty="0">
                <a:latin typeface="Arial" charset="0"/>
              </a:rPr>
              <a:t>What could be improved?</a:t>
            </a:r>
          </a:p>
          <a:p>
            <a:pPr marL="177914" indent="-177914">
              <a:buFont typeface="Arial" panose="020B0604020202020204" pitchFamily="34" charset="0"/>
              <a:buChar char="•"/>
            </a:pPr>
            <a:r>
              <a:rPr lang="en-US" sz="1100" dirty="0">
                <a:latin typeface="Arial" charset="0"/>
              </a:rPr>
              <a:t>What lessons are you taking away about facilitating group counseling? </a:t>
            </a:r>
          </a:p>
          <a:p>
            <a:endParaRPr lang="en-US" sz="1100" dirty="0">
              <a:latin typeface="Arial"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For the discussion, start with participants sharing their impressions and then, add your observations. If you start by giving your assessment, it might inhibit the participants’ willingness to contribute their views. </a:t>
            </a:r>
            <a:r>
              <a:rPr lang="en-US" sz="1100" dirty="0">
                <a:latin typeface="Arial" charset="0"/>
              </a:rPr>
              <a:t>	</a:t>
            </a:r>
          </a:p>
          <a:p>
            <a:pPr lvl="2" eaLnBrk="1" hangingPunct="1"/>
            <a:endParaRPr lang="en-US" dirty="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p:txBody>
          <a:bodyPr/>
          <a:lstStyle>
            <a:lvl1pPr defTabSz="957110" eaLnBrk="0" hangingPunct="0">
              <a:defRPr b="1">
                <a:solidFill>
                  <a:schemeClr val="tx1"/>
                </a:solidFill>
                <a:latin typeface="Arial" charset="0"/>
              </a:defRPr>
            </a:lvl1pPr>
            <a:lvl2pPr marL="770959" indent="-296523" defTabSz="957110" eaLnBrk="0" hangingPunct="0">
              <a:defRPr b="1">
                <a:solidFill>
                  <a:schemeClr val="tx1"/>
                </a:solidFill>
                <a:latin typeface="Arial" charset="0"/>
              </a:defRPr>
            </a:lvl2pPr>
            <a:lvl3pPr marL="1186091" indent="-237218" defTabSz="957110" eaLnBrk="0" hangingPunct="0">
              <a:defRPr b="1">
                <a:solidFill>
                  <a:schemeClr val="tx1"/>
                </a:solidFill>
                <a:latin typeface="Arial" charset="0"/>
              </a:defRPr>
            </a:lvl3pPr>
            <a:lvl4pPr marL="1660528" indent="-237218" defTabSz="957110" eaLnBrk="0" hangingPunct="0">
              <a:defRPr b="1">
                <a:solidFill>
                  <a:schemeClr val="tx1"/>
                </a:solidFill>
                <a:latin typeface="Arial" charset="0"/>
              </a:defRPr>
            </a:lvl4pPr>
            <a:lvl5pPr marL="2134964" indent="-237218" defTabSz="957110" eaLnBrk="0" hangingPunct="0">
              <a:defRPr b="1">
                <a:solidFill>
                  <a:schemeClr val="tx1"/>
                </a:solidFill>
                <a:latin typeface="Arial" charset="0"/>
              </a:defRPr>
            </a:lvl5pPr>
            <a:lvl6pPr marL="2609400" indent="-237218" defTabSz="957110" eaLnBrk="0" fontAlgn="base" hangingPunct="0">
              <a:spcBef>
                <a:spcPct val="0"/>
              </a:spcBef>
              <a:spcAft>
                <a:spcPct val="0"/>
              </a:spcAft>
              <a:defRPr b="1">
                <a:solidFill>
                  <a:schemeClr val="tx1"/>
                </a:solidFill>
                <a:latin typeface="Arial" charset="0"/>
              </a:defRPr>
            </a:lvl6pPr>
            <a:lvl7pPr marL="3083837" indent="-237218" defTabSz="957110" eaLnBrk="0" fontAlgn="base" hangingPunct="0">
              <a:spcBef>
                <a:spcPct val="0"/>
              </a:spcBef>
              <a:spcAft>
                <a:spcPct val="0"/>
              </a:spcAft>
              <a:defRPr b="1">
                <a:solidFill>
                  <a:schemeClr val="tx1"/>
                </a:solidFill>
                <a:latin typeface="Arial" charset="0"/>
              </a:defRPr>
            </a:lvl7pPr>
            <a:lvl8pPr marL="3558273" indent="-237218" defTabSz="957110" eaLnBrk="0" fontAlgn="base" hangingPunct="0">
              <a:spcBef>
                <a:spcPct val="0"/>
              </a:spcBef>
              <a:spcAft>
                <a:spcPct val="0"/>
              </a:spcAft>
              <a:defRPr b="1">
                <a:solidFill>
                  <a:schemeClr val="tx1"/>
                </a:solidFill>
                <a:latin typeface="Arial" charset="0"/>
              </a:defRPr>
            </a:lvl8pPr>
            <a:lvl9pPr marL="4032710" indent="-237218" defTabSz="957110" eaLnBrk="0" fontAlgn="base" hangingPunct="0">
              <a:spcBef>
                <a:spcPct val="0"/>
              </a:spcBef>
              <a:spcAft>
                <a:spcPct val="0"/>
              </a:spcAft>
              <a:defRPr b="1">
                <a:solidFill>
                  <a:schemeClr val="tx1"/>
                </a:solidFill>
                <a:latin typeface="Arial" charset="0"/>
              </a:defRPr>
            </a:lvl9pPr>
          </a:lstStyle>
          <a:p>
            <a:pPr eaLnBrk="1" hangingPunct="1">
              <a:defRPr/>
            </a:pPr>
            <a:fld id="{F383EB8B-30C9-4C25-8288-8EBA517A3C81}" type="slidenum">
              <a:rPr lang="en-US" b="0" smtClean="0"/>
              <a:pPr eaLnBrk="1" hangingPunct="1">
                <a:defRPr/>
              </a:pPr>
              <a:t>58</a:t>
            </a:fld>
            <a:endParaRPr lang="en-US" b="0" dirty="0"/>
          </a:p>
        </p:txBody>
      </p:sp>
      <p:sp>
        <p:nvSpPr>
          <p:cNvPr id="145411" name="Rectangle 2"/>
          <p:cNvSpPr>
            <a:spLocks noGrp="1" noRot="1" noChangeAspect="1" noChangeArrowheads="1" noTextEdit="1"/>
          </p:cNvSpPr>
          <p:nvPr>
            <p:ph type="sldImg"/>
          </p:nvPr>
        </p:nvSpPr>
        <p:spPr>
          <a:xfrm>
            <a:off x="958850" y="719138"/>
            <a:ext cx="5297488" cy="2979737"/>
          </a:xfrm>
          <a:ln/>
        </p:spPr>
      </p:sp>
      <p:sp>
        <p:nvSpPr>
          <p:cNvPr id="145412" name="Rectangle 3"/>
          <p:cNvSpPr>
            <a:spLocks noGrp="1" noChangeArrowheads="1"/>
          </p:cNvSpPr>
          <p:nvPr>
            <p:ph type="body" idx="1"/>
          </p:nvPr>
        </p:nvSpPr>
        <p:spPr>
          <a:noFill/>
        </p:spPr>
        <p:txBody>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Review </a:t>
            </a:r>
            <a:r>
              <a:rPr lang="en-US" sz="1800" dirty="0">
                <a:effectLst/>
                <a:latin typeface="Calibri" panose="020F0502020204030204" pitchFamily="34" charset="0"/>
                <a:ea typeface="Calibri" panose="020F0502020204030204" pitchFamily="34" charset="0"/>
                <a:cs typeface="Times New Roman" panose="02020603050405020304" pitchFamily="18" charset="0"/>
              </a:rPr>
              <a:t>the agenda for today.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If you didn’t have participants discuss their journal reflections yesterday, do it now.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Tell </a:t>
            </a:r>
            <a:r>
              <a:rPr lang="en-US" sz="1800" dirty="0">
                <a:effectLst/>
                <a:latin typeface="Calibri" panose="020F0502020204030204" pitchFamily="34" charset="0"/>
                <a:ea typeface="Calibri" panose="020F0502020204030204" pitchFamily="34" charset="0"/>
                <a:cs typeface="Times New Roman" panose="02020603050405020304" pitchFamily="18" charset="0"/>
              </a:rPr>
              <a:t>participants to find a partner and discuss their journal reflections.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Hear </a:t>
            </a:r>
            <a:r>
              <a:rPr lang="en-US" sz="1800" dirty="0">
                <a:effectLst/>
                <a:latin typeface="Calibri" panose="020F0502020204030204" pitchFamily="34" charset="0"/>
                <a:ea typeface="Calibri" panose="020F0502020204030204" pitchFamily="34" charset="0"/>
                <a:cs typeface="Times New Roman" panose="02020603050405020304" pitchFamily="18" charset="0"/>
              </a:rPr>
              <a:t>from a few participants willing to share</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a few examples of their journal responses in the large group.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Check in </a:t>
            </a:r>
            <a:r>
              <a:rPr lang="en-US" sz="1800" dirty="0">
                <a:effectLst/>
                <a:latin typeface="Calibri" panose="020F0502020204030204" pitchFamily="34" charset="0"/>
                <a:ea typeface="Calibri" panose="020F0502020204030204" pitchFamily="34" charset="0"/>
                <a:cs typeface="Times New Roman" panose="02020603050405020304" pitchFamily="18" charset="0"/>
              </a:rPr>
              <a:t>with participants to see if they have any questions remaining about the topics discussed yesterday. Review topics and questions from the index cards submitted at the end of day one.</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Ask </a:t>
            </a:r>
            <a:r>
              <a:rPr lang="en-US" sz="1800" dirty="0">
                <a:effectLst/>
                <a:latin typeface="Calibri" panose="020F0502020204030204" pitchFamily="34" charset="0"/>
                <a:ea typeface="Calibri" panose="020F0502020204030204" pitchFamily="34" charset="0"/>
                <a:cs typeface="Times New Roman" panose="02020603050405020304" pitchFamily="18" charset="0"/>
              </a:rPr>
              <a:t>if there are any questions about the readings from last night. Most of the reading should have been a review and not new information. Encourage participants to reflect on the readings during the morning’s discussion .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Discuss </a:t>
            </a:r>
            <a:r>
              <a:rPr lang="en-US" sz="1800" dirty="0">
                <a:effectLst/>
                <a:latin typeface="Calibri" panose="020F0502020204030204" pitchFamily="34" charset="0"/>
                <a:ea typeface="Calibri" panose="020F0502020204030204" pitchFamily="34" charset="0"/>
                <a:cs typeface="Times New Roman" panose="02020603050405020304" pitchFamily="18" charset="0"/>
              </a:rPr>
              <a:t>the CCP Transition to RSP—Program and Services Assessment Questionnaire from the reading. These are the types of questions the program should use for assessment as it transitions from ISP to RSP. We are addressing and discussing many of these questions during this workshop, but not all of them. Program management should be sure to review this list and actively seek to answer the questions—both among the management team and by soliciting staff input and perspectives. 	</a:t>
            </a:r>
          </a:p>
          <a:p>
            <a:pPr lvl="2" eaLnBrk="1" hangingPunct="1"/>
            <a:endParaRPr lang="en-US" dirty="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Review</a:t>
            </a:r>
            <a:r>
              <a:rPr lang="en-US" b="0" dirty="0"/>
              <a:t> the definitions of cultural awareness and its importance in the CCP.</a:t>
            </a:r>
          </a:p>
          <a:p>
            <a:endParaRPr lang="en-US" dirty="0"/>
          </a:p>
          <a:p>
            <a:r>
              <a:rPr lang="en-US" dirty="0"/>
              <a:t>Additional talking points: </a:t>
            </a:r>
          </a:p>
          <a:p>
            <a:pPr marL="171450" indent="-171450">
              <a:buFont typeface="Arial" panose="020B0604020202020204" pitchFamily="34" charset="0"/>
              <a:buChar char="•"/>
            </a:pPr>
            <a:r>
              <a:rPr lang="en-US" dirty="0"/>
              <a:t>CCP staff should reflect the makeup of the community and speak the languages of the communities served. This is an effective strategy for better engagement and ability to reach special populations. </a:t>
            </a:r>
          </a:p>
          <a:p>
            <a:pPr marL="171450" indent="-171450">
              <a:buFont typeface="Arial" panose="020B0604020202020204" pitchFamily="34" charset="0"/>
              <a:buChar char="•"/>
            </a:pPr>
            <a:r>
              <a:rPr lang="en-US" dirty="0"/>
              <a:t>Reduce barriers to the program by addressing access issues such as language, physical access to space, technology limitations, education level, etc.</a:t>
            </a:r>
          </a:p>
          <a:p>
            <a:pPr marL="171450" indent="-171450">
              <a:buFont typeface="Arial" panose="020B0604020202020204" pitchFamily="34" charset="0"/>
              <a:buChar char="•"/>
            </a:pPr>
            <a:r>
              <a:rPr lang="en-US" dirty="0"/>
              <a:t>Recognize that perceptions of mental health or substance use vary among people in general, as well as across cultural groups.</a:t>
            </a:r>
          </a:p>
          <a:p>
            <a:endParaRPr lang="en-US" dirty="0"/>
          </a:p>
          <a:p>
            <a:endParaRPr lang="en-US" dirty="0"/>
          </a:p>
        </p:txBody>
      </p:sp>
      <p:sp>
        <p:nvSpPr>
          <p:cNvPr id="4" name="Slide Number Placeholder 3"/>
          <p:cNvSpPr>
            <a:spLocks noGrp="1"/>
          </p:cNvSpPr>
          <p:nvPr>
            <p:ph type="sldNum" sz="quarter" idx="5"/>
          </p:nvPr>
        </p:nvSpPr>
        <p:spPr/>
        <p:txBody>
          <a:bodyPr/>
          <a:lstStyle/>
          <a:p>
            <a:fld id="{10F6D4A9-75EE-4C1F-AE34-E41D59AB693F}" type="slidenum">
              <a:rPr lang="en-US" smtClean="0"/>
              <a:t>59</a:t>
            </a:fld>
            <a:endParaRPr lang="en-US" dirty="0"/>
          </a:p>
        </p:txBody>
      </p:sp>
    </p:spTree>
    <p:extLst>
      <p:ext uri="{BB962C8B-B14F-4D97-AF65-F5344CB8AC3E}">
        <p14:creationId xmlns:p14="http://schemas.microsoft.com/office/powerpoint/2010/main" val="338552240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a:p>
            <a:r>
              <a:rPr lang="en-US" dirty="0"/>
              <a:t>Review the elements of staff/individual cultural awareness, and programmatic cultural awareness.</a:t>
            </a:r>
          </a:p>
          <a:p>
            <a:endParaRPr lang="en-US" dirty="0"/>
          </a:p>
          <a:p>
            <a:r>
              <a:rPr lang="en-US" dirty="0"/>
              <a:t>Additional talking points:</a:t>
            </a:r>
          </a:p>
          <a:p>
            <a:pPr marL="171450" indent="-171450">
              <a:buFont typeface="Arial" panose="020B0604020202020204" pitchFamily="34" charset="0"/>
              <a:buChar char="•"/>
            </a:pPr>
            <a:r>
              <a:rPr lang="en-US" dirty="0"/>
              <a:t>Recruit crisis counselors who represent the various cultural groups affected by the disaster. </a:t>
            </a:r>
          </a:p>
          <a:p>
            <a:pPr marL="171450" indent="-171450">
              <a:buFont typeface="Arial" panose="020B0604020202020204" pitchFamily="34" charset="0"/>
              <a:buChar char="•"/>
            </a:pPr>
            <a:r>
              <a:rPr lang="en-US" dirty="0"/>
              <a:t>Provide ongoing cultural awareness training to staff. </a:t>
            </a:r>
          </a:p>
          <a:p>
            <a:pPr marL="171450" indent="-171450">
              <a:buFont typeface="Arial" panose="020B0604020202020204" pitchFamily="34" charset="0"/>
              <a:buChar char="•"/>
            </a:pPr>
            <a:r>
              <a:rPr lang="en-US" dirty="0"/>
              <a:t>Identify the various cultural groups or populations in need of services. </a:t>
            </a:r>
          </a:p>
          <a:p>
            <a:pPr marL="171450" indent="-171450">
              <a:buFont typeface="Arial" panose="020B0604020202020204" pitchFamily="34" charset="0"/>
              <a:buChar char="•"/>
            </a:pPr>
            <a:r>
              <a:rPr lang="en-US" dirty="0"/>
              <a:t>Ensure that services are accessible, appropriate, and equitable.</a:t>
            </a:r>
          </a:p>
          <a:p>
            <a:pPr marL="171450" indent="-171450">
              <a:buFont typeface="Arial" panose="020B0604020202020204" pitchFamily="34" charset="0"/>
              <a:buChar char="•"/>
            </a:pPr>
            <a:r>
              <a:rPr lang="en-US" dirty="0"/>
              <a:t>Allow time to gain acceptance in a community. </a:t>
            </a:r>
          </a:p>
          <a:p>
            <a:pPr marL="171450" indent="-171450">
              <a:buFont typeface="Arial" panose="020B0604020202020204" pitchFamily="34" charset="0"/>
              <a:buChar char="•"/>
            </a:pPr>
            <a:r>
              <a:rPr lang="en-US" dirty="0"/>
              <a:t>Involve cultural brokers and community leaders in a meaningful way. </a:t>
            </a:r>
          </a:p>
          <a:p>
            <a:pPr marL="171450" indent="-171450">
              <a:buFont typeface="Arial" panose="020B0604020202020204" pitchFamily="34" charset="0"/>
              <a:buChar char="•"/>
            </a:pPr>
            <a:r>
              <a:rPr lang="en-US" dirty="0"/>
              <a:t>Ensure that program materials are sensitive to and reflect the languages of the cultural groups served. </a:t>
            </a:r>
          </a:p>
          <a:p>
            <a:pPr marL="171450" indent="-171450">
              <a:buFont typeface="Arial" panose="020B0604020202020204" pitchFamily="34" charset="0"/>
              <a:buChar char="•"/>
            </a:pPr>
            <a:r>
              <a:rPr lang="en-US" dirty="0"/>
              <a:t>Develop mechanisms, use team meetings, and use quality assurance processes to ensure the program is moving toward cultural awareness.</a:t>
            </a:r>
          </a:p>
        </p:txBody>
      </p:sp>
      <p:sp>
        <p:nvSpPr>
          <p:cNvPr id="4" name="Slide Number Placeholder 3"/>
          <p:cNvSpPr>
            <a:spLocks noGrp="1"/>
          </p:cNvSpPr>
          <p:nvPr>
            <p:ph type="sldNum" sz="quarter" idx="5"/>
          </p:nvPr>
        </p:nvSpPr>
        <p:spPr/>
        <p:txBody>
          <a:bodyPr/>
          <a:lstStyle/>
          <a:p>
            <a:fld id="{10F6D4A9-75EE-4C1F-AE34-E41D59AB693F}" type="slidenum">
              <a:rPr lang="en-US" smtClean="0"/>
              <a:t>60</a:t>
            </a:fld>
            <a:endParaRPr lang="en-US" dirty="0"/>
          </a:p>
        </p:txBody>
      </p:sp>
    </p:spTree>
    <p:extLst>
      <p:ext uri="{BB962C8B-B14F-4D97-AF65-F5344CB8AC3E}">
        <p14:creationId xmlns:p14="http://schemas.microsoft.com/office/powerpoint/2010/main" val="198692312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p:txBody>
          <a:bodyPr/>
          <a:lstStyle>
            <a:lvl1pPr defTabSz="957110" eaLnBrk="0" hangingPunct="0">
              <a:defRPr b="1">
                <a:solidFill>
                  <a:schemeClr val="tx1"/>
                </a:solidFill>
                <a:latin typeface="Arial" charset="0"/>
              </a:defRPr>
            </a:lvl1pPr>
            <a:lvl2pPr marL="770959" indent="-296523" defTabSz="957110" eaLnBrk="0" hangingPunct="0">
              <a:defRPr b="1">
                <a:solidFill>
                  <a:schemeClr val="tx1"/>
                </a:solidFill>
                <a:latin typeface="Arial" charset="0"/>
              </a:defRPr>
            </a:lvl2pPr>
            <a:lvl3pPr marL="1186091" indent="-237218" defTabSz="957110" eaLnBrk="0" hangingPunct="0">
              <a:defRPr b="1">
                <a:solidFill>
                  <a:schemeClr val="tx1"/>
                </a:solidFill>
                <a:latin typeface="Arial" charset="0"/>
              </a:defRPr>
            </a:lvl3pPr>
            <a:lvl4pPr marL="1660528" indent="-237218" defTabSz="957110" eaLnBrk="0" hangingPunct="0">
              <a:defRPr b="1">
                <a:solidFill>
                  <a:schemeClr val="tx1"/>
                </a:solidFill>
                <a:latin typeface="Arial" charset="0"/>
              </a:defRPr>
            </a:lvl4pPr>
            <a:lvl5pPr marL="2134964" indent="-237218" defTabSz="957110" eaLnBrk="0" hangingPunct="0">
              <a:defRPr b="1">
                <a:solidFill>
                  <a:schemeClr val="tx1"/>
                </a:solidFill>
                <a:latin typeface="Arial" charset="0"/>
              </a:defRPr>
            </a:lvl5pPr>
            <a:lvl6pPr marL="2609400" indent="-237218" defTabSz="957110" eaLnBrk="0" fontAlgn="base" hangingPunct="0">
              <a:spcBef>
                <a:spcPct val="0"/>
              </a:spcBef>
              <a:spcAft>
                <a:spcPct val="0"/>
              </a:spcAft>
              <a:defRPr b="1">
                <a:solidFill>
                  <a:schemeClr val="tx1"/>
                </a:solidFill>
                <a:latin typeface="Arial" charset="0"/>
              </a:defRPr>
            </a:lvl6pPr>
            <a:lvl7pPr marL="3083837" indent="-237218" defTabSz="957110" eaLnBrk="0" fontAlgn="base" hangingPunct="0">
              <a:spcBef>
                <a:spcPct val="0"/>
              </a:spcBef>
              <a:spcAft>
                <a:spcPct val="0"/>
              </a:spcAft>
              <a:defRPr b="1">
                <a:solidFill>
                  <a:schemeClr val="tx1"/>
                </a:solidFill>
                <a:latin typeface="Arial" charset="0"/>
              </a:defRPr>
            </a:lvl7pPr>
            <a:lvl8pPr marL="3558273" indent="-237218" defTabSz="957110" eaLnBrk="0" fontAlgn="base" hangingPunct="0">
              <a:spcBef>
                <a:spcPct val="0"/>
              </a:spcBef>
              <a:spcAft>
                <a:spcPct val="0"/>
              </a:spcAft>
              <a:defRPr b="1">
                <a:solidFill>
                  <a:schemeClr val="tx1"/>
                </a:solidFill>
                <a:latin typeface="Arial" charset="0"/>
              </a:defRPr>
            </a:lvl8pPr>
            <a:lvl9pPr marL="4032710" indent="-237218" defTabSz="957110" eaLnBrk="0" fontAlgn="base" hangingPunct="0">
              <a:spcBef>
                <a:spcPct val="0"/>
              </a:spcBef>
              <a:spcAft>
                <a:spcPct val="0"/>
              </a:spcAft>
              <a:defRPr b="1">
                <a:solidFill>
                  <a:schemeClr val="tx1"/>
                </a:solidFill>
                <a:latin typeface="Arial" charset="0"/>
              </a:defRPr>
            </a:lvl9pPr>
          </a:lstStyle>
          <a:p>
            <a:pPr eaLnBrk="1" hangingPunct="1">
              <a:defRPr/>
            </a:pPr>
            <a:fld id="{82AE93BC-5856-40A6-984D-BBFB69068F0D}" type="slidenum">
              <a:rPr lang="en-US" b="0" smtClean="0"/>
              <a:pPr eaLnBrk="1" hangingPunct="1">
                <a:defRPr/>
              </a:pPr>
              <a:t>61</a:t>
            </a:fld>
            <a:endParaRPr lang="en-US" b="0" dirty="0"/>
          </a:p>
        </p:txBody>
      </p:sp>
      <p:sp>
        <p:nvSpPr>
          <p:cNvPr id="146435" name="Rectangle 2"/>
          <p:cNvSpPr>
            <a:spLocks noGrp="1" noRot="1" noChangeAspect="1" noChangeArrowheads="1" noTextEdit="1"/>
          </p:cNvSpPr>
          <p:nvPr>
            <p:ph type="sldImg"/>
          </p:nvPr>
        </p:nvSpPr>
        <p:spPr>
          <a:xfrm>
            <a:off x="958850" y="719138"/>
            <a:ext cx="5297488" cy="2979737"/>
          </a:xfrm>
          <a:ln/>
        </p:spPr>
      </p:sp>
      <p:sp>
        <p:nvSpPr>
          <p:cNvPr id="146436" name="Rectangle 3"/>
          <p:cNvSpPr>
            <a:spLocks noGrp="1" noChangeArrowheads="1"/>
          </p:cNvSpPr>
          <p:nvPr>
            <p:ph type="body" idx="1"/>
          </p:nvPr>
        </p:nvSpPr>
        <p:spPr>
          <a:noFill/>
        </p:spPr>
        <p:txBody>
          <a:bodyPr/>
          <a:lstStyle/>
          <a:p>
            <a:r>
              <a:rPr lang="en-US" sz="1100" b="1" dirty="0">
                <a:latin typeface="Arial" charset="0"/>
              </a:rPr>
              <a:t>Tell </a:t>
            </a:r>
            <a:r>
              <a:rPr lang="en-US" sz="1100" dirty="0">
                <a:latin typeface="Arial" charset="0"/>
              </a:rPr>
              <a:t>participants that this morning we are going to start with a series of roundtable discussions about other CCP services beyond individual and family and group crisis counseling. </a:t>
            </a:r>
          </a:p>
          <a:p>
            <a:endParaRPr lang="en-US" sz="1100" dirty="0">
              <a:latin typeface="Arial" charset="0"/>
            </a:endParaRPr>
          </a:p>
          <a:p>
            <a:r>
              <a:rPr lang="en-US" sz="1100" dirty="0">
                <a:latin typeface="Arial" charset="0"/>
              </a:rPr>
              <a:t>The purpose of these discussions, in keeping with the theme of this course overall, is to provide an opportunity to assess what they’re currently doing in these areas and where they want to go from here. </a:t>
            </a:r>
          </a:p>
          <a:p>
            <a:endParaRPr lang="en-US" sz="1100" dirty="0">
              <a:latin typeface="Arial" charset="0"/>
            </a:endParaRPr>
          </a:p>
          <a:p>
            <a:r>
              <a:rPr lang="en-US" sz="1100" dirty="0">
                <a:latin typeface="Arial" charset="0"/>
              </a:rPr>
              <a:t>Topics: </a:t>
            </a:r>
          </a:p>
          <a:p>
            <a:pPr marL="177914" indent="-177914">
              <a:buFont typeface="Arial" panose="020B0604020202020204" pitchFamily="34" charset="0"/>
              <a:buChar char="•"/>
            </a:pPr>
            <a:r>
              <a:rPr lang="en-US" sz="1100" dirty="0">
                <a:latin typeface="Arial" charset="0"/>
              </a:rPr>
              <a:t>Community support and networking </a:t>
            </a:r>
          </a:p>
          <a:p>
            <a:pPr marL="177914" indent="-177914">
              <a:buFont typeface="Arial" panose="020B0604020202020204" pitchFamily="34" charset="0"/>
              <a:buChar char="•"/>
            </a:pPr>
            <a:r>
              <a:rPr lang="en-US" sz="1100" dirty="0">
                <a:latin typeface="Arial" charset="0"/>
              </a:rPr>
              <a:t>Public education and media messaging </a:t>
            </a:r>
          </a:p>
          <a:p>
            <a:pPr marL="177914" indent="-177914">
              <a:buFont typeface="Arial" panose="020B0604020202020204" pitchFamily="34" charset="0"/>
              <a:buChar char="•"/>
            </a:pPr>
            <a:r>
              <a:rPr lang="en-US" sz="1100" dirty="0">
                <a:latin typeface="Arial" charset="0"/>
              </a:rPr>
              <a:t>Assessment, referral, and resource linkage </a:t>
            </a:r>
          </a:p>
          <a:p>
            <a:pPr marL="177914" indent="-177914">
              <a:buFont typeface="Arial" panose="020B0604020202020204" pitchFamily="34" charset="0"/>
              <a:buChar char="•"/>
            </a:pPr>
            <a:r>
              <a:rPr lang="en-US" sz="1100" dirty="0">
                <a:latin typeface="Arial" charset="0"/>
              </a:rPr>
              <a:t>Cultural awareness </a:t>
            </a:r>
          </a:p>
          <a:p>
            <a:r>
              <a:rPr lang="en-US" sz="1100" dirty="0">
                <a:latin typeface="Arial" charset="0"/>
              </a:rPr>
              <a:t>	</a:t>
            </a:r>
          </a:p>
          <a:p>
            <a:r>
              <a:rPr lang="en-US" sz="1100" b="1" dirty="0">
                <a:latin typeface="Arial" charset="0"/>
              </a:rPr>
              <a:t>Preparation for Roundtables </a:t>
            </a:r>
            <a:endParaRPr lang="en-US" sz="1100" dirty="0">
              <a:latin typeface="Arial" charset="0"/>
            </a:endParaRPr>
          </a:p>
          <a:p>
            <a:r>
              <a:rPr lang="en-US" sz="1100" b="1" dirty="0">
                <a:latin typeface="Arial" charset="0"/>
              </a:rPr>
              <a:t>Organize</a:t>
            </a:r>
            <a:r>
              <a:rPr lang="en-US" sz="1100" dirty="0">
                <a:latin typeface="Arial" charset="0"/>
              </a:rPr>
              <a:t> the room into four groups, each at a separate table, one for each of the topics. If you have more than 25 participants, you’ll want to have more than four tables. Each table should have about four to six participants. </a:t>
            </a:r>
          </a:p>
          <a:p>
            <a:endParaRPr lang="en-US" sz="1100" dirty="0">
              <a:latin typeface="Arial"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Place</a:t>
            </a:r>
            <a:r>
              <a:rPr lang="en-US" sz="1800" dirty="0">
                <a:effectLst/>
                <a:latin typeface="Calibri" panose="020F0502020204030204" pitchFamily="34" charset="0"/>
                <a:ea typeface="Calibri" panose="020F0502020204030204" pitchFamily="34" charset="0"/>
                <a:cs typeface="Times New Roman" panose="02020603050405020304" pitchFamily="18" charset="0"/>
              </a:rPr>
              <a:t> an easel with flipchart pad next to each table along with markers. On each flipchart pad list the topic and associated questions to be the focus of this activity.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Using the easels with flipchart pads, have participants write or illustrate the key ideas.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Have </a:t>
            </a:r>
            <a:r>
              <a:rPr lang="en-US" sz="1800" dirty="0">
                <a:effectLst/>
                <a:latin typeface="Calibri" panose="020F0502020204030204" pitchFamily="34" charset="0"/>
                <a:ea typeface="Calibri" panose="020F0502020204030204" pitchFamily="34" charset="0"/>
                <a:cs typeface="Times New Roman" panose="02020603050405020304" pitchFamily="18" charset="0"/>
              </a:rPr>
              <a:t>participants choose which topic they’d like to start with and go to that table. Adjust the number of people at each table, if necessary, to make sure participants are evenly distributed at the tables. </a:t>
            </a:r>
          </a:p>
          <a:p>
            <a:pPr lvl="2" eaLnBrk="1" hangingPunct="1"/>
            <a:endParaRPr lang="en-US" dirty="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p:txBody>
          <a:bodyPr/>
          <a:lstStyle>
            <a:lvl1pPr defTabSz="957110" eaLnBrk="0" hangingPunct="0">
              <a:defRPr b="1">
                <a:solidFill>
                  <a:schemeClr val="tx1"/>
                </a:solidFill>
                <a:latin typeface="Arial" charset="0"/>
              </a:defRPr>
            </a:lvl1pPr>
            <a:lvl2pPr marL="770959" indent="-296523" defTabSz="957110" eaLnBrk="0" hangingPunct="0">
              <a:defRPr b="1">
                <a:solidFill>
                  <a:schemeClr val="tx1"/>
                </a:solidFill>
                <a:latin typeface="Arial" charset="0"/>
              </a:defRPr>
            </a:lvl2pPr>
            <a:lvl3pPr marL="1186091" indent="-237218" defTabSz="957110" eaLnBrk="0" hangingPunct="0">
              <a:defRPr b="1">
                <a:solidFill>
                  <a:schemeClr val="tx1"/>
                </a:solidFill>
                <a:latin typeface="Arial" charset="0"/>
              </a:defRPr>
            </a:lvl3pPr>
            <a:lvl4pPr marL="1660528" indent="-237218" defTabSz="957110" eaLnBrk="0" hangingPunct="0">
              <a:defRPr b="1">
                <a:solidFill>
                  <a:schemeClr val="tx1"/>
                </a:solidFill>
                <a:latin typeface="Arial" charset="0"/>
              </a:defRPr>
            </a:lvl4pPr>
            <a:lvl5pPr marL="2134964" indent="-237218" defTabSz="957110" eaLnBrk="0" hangingPunct="0">
              <a:defRPr b="1">
                <a:solidFill>
                  <a:schemeClr val="tx1"/>
                </a:solidFill>
                <a:latin typeface="Arial" charset="0"/>
              </a:defRPr>
            </a:lvl5pPr>
            <a:lvl6pPr marL="2609400" indent="-237218" defTabSz="957110" eaLnBrk="0" fontAlgn="base" hangingPunct="0">
              <a:spcBef>
                <a:spcPct val="0"/>
              </a:spcBef>
              <a:spcAft>
                <a:spcPct val="0"/>
              </a:spcAft>
              <a:defRPr b="1">
                <a:solidFill>
                  <a:schemeClr val="tx1"/>
                </a:solidFill>
                <a:latin typeface="Arial" charset="0"/>
              </a:defRPr>
            </a:lvl6pPr>
            <a:lvl7pPr marL="3083837" indent="-237218" defTabSz="957110" eaLnBrk="0" fontAlgn="base" hangingPunct="0">
              <a:spcBef>
                <a:spcPct val="0"/>
              </a:spcBef>
              <a:spcAft>
                <a:spcPct val="0"/>
              </a:spcAft>
              <a:defRPr b="1">
                <a:solidFill>
                  <a:schemeClr val="tx1"/>
                </a:solidFill>
                <a:latin typeface="Arial" charset="0"/>
              </a:defRPr>
            </a:lvl7pPr>
            <a:lvl8pPr marL="3558273" indent="-237218" defTabSz="957110" eaLnBrk="0" fontAlgn="base" hangingPunct="0">
              <a:spcBef>
                <a:spcPct val="0"/>
              </a:spcBef>
              <a:spcAft>
                <a:spcPct val="0"/>
              </a:spcAft>
              <a:defRPr b="1">
                <a:solidFill>
                  <a:schemeClr val="tx1"/>
                </a:solidFill>
                <a:latin typeface="Arial" charset="0"/>
              </a:defRPr>
            </a:lvl8pPr>
            <a:lvl9pPr marL="4032710" indent="-237218" defTabSz="957110" eaLnBrk="0" fontAlgn="base" hangingPunct="0">
              <a:spcBef>
                <a:spcPct val="0"/>
              </a:spcBef>
              <a:spcAft>
                <a:spcPct val="0"/>
              </a:spcAft>
              <a:defRPr b="1">
                <a:solidFill>
                  <a:schemeClr val="tx1"/>
                </a:solidFill>
                <a:latin typeface="Arial" charset="0"/>
              </a:defRPr>
            </a:lvl9pPr>
          </a:lstStyle>
          <a:p>
            <a:pPr eaLnBrk="1" hangingPunct="1">
              <a:defRPr/>
            </a:pPr>
            <a:fld id="{E1F90CAC-909F-40D1-9E18-3103872CC8FD}" type="slidenum">
              <a:rPr lang="en-US" b="0" smtClean="0"/>
              <a:pPr eaLnBrk="1" hangingPunct="1">
                <a:defRPr/>
              </a:pPr>
              <a:t>62</a:t>
            </a:fld>
            <a:endParaRPr lang="en-US" b="0" dirty="0"/>
          </a:p>
        </p:txBody>
      </p:sp>
      <p:sp>
        <p:nvSpPr>
          <p:cNvPr id="147459" name="Rectangle 2"/>
          <p:cNvSpPr>
            <a:spLocks noGrp="1" noRot="1" noChangeAspect="1" noChangeArrowheads="1" noTextEdit="1"/>
          </p:cNvSpPr>
          <p:nvPr>
            <p:ph type="sldImg"/>
          </p:nvPr>
        </p:nvSpPr>
        <p:spPr>
          <a:xfrm>
            <a:off x="958850" y="719138"/>
            <a:ext cx="5297488" cy="2979737"/>
          </a:xfrm>
          <a:ln/>
        </p:spPr>
      </p:sp>
      <p:sp>
        <p:nvSpPr>
          <p:cNvPr id="147460" name="Rectangle 3"/>
          <p:cNvSpPr>
            <a:spLocks noGrp="1" noChangeArrowheads="1"/>
          </p:cNvSpPr>
          <p:nvPr>
            <p:ph type="body" idx="1"/>
          </p:nvPr>
        </p:nvSpPr>
        <p:spPr>
          <a:noFill/>
        </p:spPr>
        <p:txBody>
          <a:bodyPr/>
          <a:lstStyle/>
          <a:p>
            <a:r>
              <a:rPr lang="en-US" sz="1100" b="1" dirty="0">
                <a:latin typeface="Arial" charset="0"/>
              </a:rPr>
              <a:t>Describe </a:t>
            </a:r>
            <a:r>
              <a:rPr lang="en-US" sz="1100" dirty="0">
                <a:latin typeface="Arial" charset="0"/>
              </a:rPr>
              <a:t>how the roundtables will work. During this session, there will be two rounds of conversation, 20 minutes each. This means individuals will not have a chance to discuss every topic. Participants should choose which two topics they are most interested in discussing. </a:t>
            </a:r>
          </a:p>
          <a:p>
            <a:endParaRPr lang="en-US" sz="1100" dirty="0">
              <a:latin typeface="Arial"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latin typeface="Arial" charset="0"/>
              </a:rPr>
              <a:t>Each table will have questions related to their service to guide their discussion. The questions will be related to what the program has done thus far in that service area, and what it should do in the future. </a:t>
            </a:r>
            <a:r>
              <a:rPr lang="en-US" sz="1100" dirty="0">
                <a:effectLst/>
                <a:latin typeface="Calibri" panose="020F0502020204030204" pitchFamily="34" charset="0"/>
                <a:ea typeface="Calibri" panose="020F0502020204030204" pitchFamily="34" charset="0"/>
                <a:cs typeface="Times New Roman" panose="02020603050405020304" pitchFamily="18" charset="0"/>
              </a:rPr>
              <a:t>Suggest the participants use the CCP Creative Strategies document (</a:t>
            </a:r>
            <a:r>
              <a:rPr lang="en-US" sz="1800" u="sng" dirty="0">
                <a:solidFill>
                  <a:srgbClr val="0563C1"/>
                </a:solidFill>
                <a:effectLst/>
                <a:latin typeface="Calibri" panose="020F0502020204030204" pitchFamily="34" charset="0"/>
                <a:ea typeface="Calibri" panose="020F0502020204030204" pitchFamily="34" charset="0"/>
                <a:hlinkClick r:id="rId3"/>
              </a:rPr>
              <a:t>https://www.samhsa.gov/sites/default/files/dtac/ccp-grantee-strategies-ideas-virtual-outreach.pdf</a:t>
            </a:r>
            <a:r>
              <a:rPr lang="en-US" sz="1100" dirty="0">
                <a:effectLst/>
                <a:latin typeface="Calibri" panose="020F0502020204030204" pitchFamily="34" charset="0"/>
                <a:ea typeface="Calibri" panose="020F0502020204030204" pitchFamily="34" charset="0"/>
                <a:cs typeface="Times New Roman" panose="02020603050405020304" pitchFamily="18" charset="0"/>
              </a:rPr>
              <a:t>) as a resource. What ideas from that list might work for your CCP?</a:t>
            </a:r>
          </a:p>
          <a:p>
            <a:r>
              <a:rPr lang="en-US" sz="1100" dirty="0">
                <a:latin typeface="Arial" charset="0"/>
              </a:rPr>
              <a:t>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Community support and networking:</a:t>
            </a:r>
          </a:p>
          <a:p>
            <a:pPr marL="285750" marR="0" indent="-285750">
              <a:lnSpc>
                <a:spcPct val="107000"/>
              </a:lnSpc>
              <a:spcBef>
                <a:spcPts val="0"/>
              </a:spcBef>
              <a:spcAft>
                <a:spcPts val="80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What is the program doing to provide community support and networking?</a:t>
            </a:r>
          </a:p>
          <a:p>
            <a:pPr marL="285750" marR="0" indent="-285750">
              <a:lnSpc>
                <a:spcPct val="107000"/>
              </a:lnSpc>
              <a:spcBef>
                <a:spcPts val="0"/>
              </a:spcBef>
              <a:spcAft>
                <a:spcPts val="80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What are the emerging community needs?</a:t>
            </a:r>
          </a:p>
          <a:p>
            <a:pPr marL="285750" marR="0" indent="-285750">
              <a:lnSpc>
                <a:spcPct val="107000"/>
              </a:lnSpc>
              <a:spcBef>
                <a:spcPts val="0"/>
              </a:spcBef>
              <a:spcAft>
                <a:spcPts val="80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What opportunities for further outreach exist?</a:t>
            </a:r>
          </a:p>
          <a:p>
            <a:pPr marL="285750" marR="0" indent="-285750">
              <a:lnSpc>
                <a:spcPct val="107000"/>
              </a:lnSpc>
              <a:spcBef>
                <a:spcPts val="0"/>
              </a:spcBef>
              <a:spcAft>
                <a:spcPts val="800"/>
              </a:spcAft>
              <a:buFont typeface="Arial" panose="020B0604020202020204" pitchFamily="34" charset="0"/>
              <a:buChar cha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Public education and media messaging:</a:t>
            </a:r>
          </a:p>
          <a:p>
            <a:pPr marL="285750" marR="0" indent="-285750">
              <a:lnSpc>
                <a:spcPct val="107000"/>
              </a:lnSpc>
              <a:spcBef>
                <a:spcPts val="0"/>
              </a:spcBef>
              <a:spcAft>
                <a:spcPts val="80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What is the program doing in public education and media messaging?</a:t>
            </a:r>
          </a:p>
          <a:p>
            <a:pPr marL="285750" marR="0" indent="-285750">
              <a:lnSpc>
                <a:spcPct val="107000"/>
              </a:lnSpc>
              <a:spcBef>
                <a:spcPts val="0"/>
              </a:spcBef>
              <a:spcAft>
                <a:spcPts val="80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How are the needs for public education and media messaging changing over time?</a:t>
            </a:r>
          </a:p>
          <a:p>
            <a:pPr marL="285750" marR="0" indent="-285750">
              <a:lnSpc>
                <a:spcPct val="107000"/>
              </a:lnSpc>
              <a:spcBef>
                <a:spcPts val="0"/>
              </a:spcBef>
              <a:spcAft>
                <a:spcPts val="80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What opportunities exist for extending the reach of your public education activities and media messaging?</a:t>
            </a:r>
          </a:p>
          <a:p>
            <a:pPr marL="285750" marR="0" indent="-285750">
              <a:lnSpc>
                <a:spcPct val="107000"/>
              </a:lnSpc>
              <a:spcBef>
                <a:spcPts val="0"/>
              </a:spcBef>
              <a:spcAft>
                <a:spcPts val="800"/>
              </a:spcAft>
              <a:buFont typeface="Arial" panose="020B0604020202020204" pitchFamily="34" charset="0"/>
              <a:buChar cha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Assessment, referral, and resource linkage:</a:t>
            </a:r>
          </a:p>
          <a:p>
            <a:pPr marL="285750" marR="0" indent="-285750">
              <a:lnSpc>
                <a:spcPct val="107000"/>
              </a:lnSpc>
              <a:spcBef>
                <a:spcPts val="0"/>
              </a:spcBef>
              <a:spcAft>
                <a:spcPts val="80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How are you doing assessment, referral, and resource linkage?</a:t>
            </a:r>
          </a:p>
          <a:p>
            <a:pPr marL="285750" marR="0" indent="-285750">
              <a:lnSpc>
                <a:spcPct val="107000"/>
              </a:lnSpc>
              <a:spcBef>
                <a:spcPts val="0"/>
              </a:spcBef>
              <a:spcAft>
                <a:spcPts val="80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How are the needs for assessment, referral, and resource linkage changing over time?</a:t>
            </a:r>
          </a:p>
          <a:p>
            <a:pPr marL="285750" marR="0" indent="-285750">
              <a:lnSpc>
                <a:spcPct val="107000"/>
              </a:lnSpc>
              <a:spcBef>
                <a:spcPts val="0"/>
              </a:spcBef>
              <a:spcAft>
                <a:spcPts val="80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What opportunities exist for improving assessment, referral, and resource linkages?</a:t>
            </a:r>
          </a:p>
          <a:p>
            <a:pPr marL="285750" marR="0" indent="-285750">
              <a:lnSpc>
                <a:spcPct val="107000"/>
              </a:lnSpc>
              <a:spcBef>
                <a:spcPts val="0"/>
              </a:spcBef>
              <a:spcAft>
                <a:spcPts val="800"/>
              </a:spcAft>
              <a:buFont typeface="Arial" panose="020B0604020202020204" pitchFamily="34" charset="0"/>
              <a:buChar cha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Cultural awareness:</a:t>
            </a:r>
          </a:p>
          <a:p>
            <a:pPr marL="285750" marR="0" indent="-285750">
              <a:lnSpc>
                <a:spcPct val="107000"/>
              </a:lnSpc>
              <a:spcBef>
                <a:spcPts val="0"/>
              </a:spcBef>
              <a:spcAft>
                <a:spcPts val="80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How are the program’s services culturally appropriate and reaching diverse community groups?</a:t>
            </a:r>
          </a:p>
          <a:p>
            <a:pPr marL="285750" marR="0" indent="-285750">
              <a:lnSpc>
                <a:spcPct val="107000"/>
              </a:lnSpc>
              <a:spcBef>
                <a:spcPts val="0"/>
              </a:spcBef>
              <a:spcAft>
                <a:spcPts val="80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What are you doing in your program to address cultural awareness? What are some specific examples?</a:t>
            </a:r>
          </a:p>
          <a:p>
            <a:pPr marL="285750" marR="0" indent="-285750">
              <a:lnSpc>
                <a:spcPct val="107000"/>
              </a:lnSpc>
              <a:spcBef>
                <a:spcPts val="0"/>
              </a:spcBef>
              <a:spcAft>
                <a:spcPts val="80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What opportunities exist to increase the cultural awareness of the program and its reach into diverse community groups?</a:t>
            </a:r>
          </a:p>
          <a:p>
            <a:pPr marL="285750" marR="0" indent="-285750">
              <a:lnSpc>
                <a:spcPct val="107000"/>
              </a:lnSpc>
              <a:spcBef>
                <a:spcPts val="0"/>
              </a:spcBef>
              <a:spcAft>
                <a:spcPts val="800"/>
              </a:spcAft>
              <a:buFont typeface="Arial" panose="020B0604020202020204" pitchFamily="34" charset="0"/>
              <a:buChar cha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Call time at the end of 20 minutes. Remind the hosts to stay where they are and ask the participants to move to another table. Adjust the number of people at the tables, if necessary.</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Start the second roundtable session.</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Call time after 20 minutes.</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After the second round, facilitate conversation for the whole group about key ideas and insights and any patterns that emerged. Ask the hosts to report out on their topics first; then, invite others to contribute additional points.</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Ask</a:t>
            </a:r>
            <a:r>
              <a:rPr lang="en-US" sz="1800" dirty="0">
                <a:effectLst/>
                <a:latin typeface="Calibri" panose="020F0502020204030204" pitchFamily="34" charset="0"/>
                <a:ea typeface="Calibri" panose="020F0502020204030204" pitchFamily="34" charset="0"/>
                <a:cs typeface="Times New Roman" panose="02020603050405020304" pitchFamily="18" charset="0"/>
              </a:rPr>
              <a:t> participants if they have any tips, tricks, or best practices to share with the group on CCP service deliveries.</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Bring the conversation to a close, and transition to the next section on data collection and program evaluation. </a:t>
            </a:r>
            <a:endParaRPr lang="en-US" sz="1100" dirty="0">
              <a:latin typeface="Arial"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p:txBody>
          <a:bodyPr/>
          <a:lstStyle>
            <a:lvl1pPr defTabSz="957110" eaLnBrk="0" hangingPunct="0">
              <a:defRPr b="1">
                <a:solidFill>
                  <a:schemeClr val="tx1"/>
                </a:solidFill>
                <a:latin typeface="Arial" charset="0"/>
              </a:defRPr>
            </a:lvl1pPr>
            <a:lvl2pPr marL="770959" indent="-296523" defTabSz="957110" eaLnBrk="0" hangingPunct="0">
              <a:defRPr b="1">
                <a:solidFill>
                  <a:schemeClr val="tx1"/>
                </a:solidFill>
                <a:latin typeface="Arial" charset="0"/>
              </a:defRPr>
            </a:lvl2pPr>
            <a:lvl3pPr marL="1186091" indent="-237218" defTabSz="957110" eaLnBrk="0" hangingPunct="0">
              <a:defRPr b="1">
                <a:solidFill>
                  <a:schemeClr val="tx1"/>
                </a:solidFill>
                <a:latin typeface="Arial" charset="0"/>
              </a:defRPr>
            </a:lvl3pPr>
            <a:lvl4pPr marL="1660528" indent="-237218" defTabSz="957110" eaLnBrk="0" hangingPunct="0">
              <a:defRPr b="1">
                <a:solidFill>
                  <a:schemeClr val="tx1"/>
                </a:solidFill>
                <a:latin typeface="Arial" charset="0"/>
              </a:defRPr>
            </a:lvl4pPr>
            <a:lvl5pPr marL="2134964" indent="-237218" defTabSz="957110" eaLnBrk="0" hangingPunct="0">
              <a:defRPr b="1">
                <a:solidFill>
                  <a:schemeClr val="tx1"/>
                </a:solidFill>
                <a:latin typeface="Arial" charset="0"/>
              </a:defRPr>
            </a:lvl5pPr>
            <a:lvl6pPr marL="2609400" indent="-237218" defTabSz="957110" eaLnBrk="0" fontAlgn="base" hangingPunct="0">
              <a:spcBef>
                <a:spcPct val="0"/>
              </a:spcBef>
              <a:spcAft>
                <a:spcPct val="0"/>
              </a:spcAft>
              <a:defRPr b="1">
                <a:solidFill>
                  <a:schemeClr val="tx1"/>
                </a:solidFill>
                <a:latin typeface="Arial" charset="0"/>
              </a:defRPr>
            </a:lvl6pPr>
            <a:lvl7pPr marL="3083837" indent="-237218" defTabSz="957110" eaLnBrk="0" fontAlgn="base" hangingPunct="0">
              <a:spcBef>
                <a:spcPct val="0"/>
              </a:spcBef>
              <a:spcAft>
                <a:spcPct val="0"/>
              </a:spcAft>
              <a:defRPr b="1">
                <a:solidFill>
                  <a:schemeClr val="tx1"/>
                </a:solidFill>
                <a:latin typeface="Arial" charset="0"/>
              </a:defRPr>
            </a:lvl7pPr>
            <a:lvl8pPr marL="3558273" indent="-237218" defTabSz="957110" eaLnBrk="0" fontAlgn="base" hangingPunct="0">
              <a:spcBef>
                <a:spcPct val="0"/>
              </a:spcBef>
              <a:spcAft>
                <a:spcPct val="0"/>
              </a:spcAft>
              <a:defRPr b="1">
                <a:solidFill>
                  <a:schemeClr val="tx1"/>
                </a:solidFill>
                <a:latin typeface="Arial" charset="0"/>
              </a:defRPr>
            </a:lvl8pPr>
            <a:lvl9pPr marL="4032710" indent="-237218" defTabSz="957110" eaLnBrk="0" fontAlgn="base" hangingPunct="0">
              <a:spcBef>
                <a:spcPct val="0"/>
              </a:spcBef>
              <a:spcAft>
                <a:spcPct val="0"/>
              </a:spcAft>
              <a:defRPr b="1">
                <a:solidFill>
                  <a:schemeClr val="tx1"/>
                </a:solidFill>
                <a:latin typeface="Arial" charset="0"/>
              </a:defRPr>
            </a:lvl9pPr>
          </a:lstStyle>
          <a:p>
            <a:pPr eaLnBrk="1" hangingPunct="1">
              <a:defRPr/>
            </a:pPr>
            <a:fld id="{E1878660-2DB3-4813-ACFE-4E6432A506BC}" type="slidenum">
              <a:rPr lang="en-US" b="0" smtClean="0"/>
              <a:pPr eaLnBrk="1" hangingPunct="1">
                <a:defRPr/>
              </a:pPr>
              <a:t>63</a:t>
            </a:fld>
            <a:endParaRPr lang="en-US" b="0" dirty="0"/>
          </a:p>
        </p:txBody>
      </p:sp>
      <p:sp>
        <p:nvSpPr>
          <p:cNvPr id="148483" name="Rectangle 4"/>
          <p:cNvSpPr>
            <a:spLocks noGrp="1" noRot="1" noChangeAspect="1" noChangeArrowheads="1" noTextEdit="1"/>
          </p:cNvSpPr>
          <p:nvPr>
            <p:ph type="sldImg"/>
          </p:nvPr>
        </p:nvSpPr>
        <p:spPr>
          <a:xfrm>
            <a:off x="958850" y="719138"/>
            <a:ext cx="5297488" cy="2979737"/>
          </a:xfrm>
          <a:ln/>
        </p:spPr>
      </p:sp>
      <p:sp>
        <p:nvSpPr>
          <p:cNvPr id="148484" name="Rectangle 5"/>
          <p:cNvSpPr>
            <a:spLocks noGrp="1" noChangeArrowheads="1"/>
          </p:cNvSpPr>
          <p:nvPr>
            <p:ph type="body" idx="1"/>
          </p:nvPr>
        </p:nvSpPr>
        <p:spPr>
          <a:noFill/>
        </p:spPr>
        <p:txBody>
          <a:bodyPr/>
          <a:lstStyle/>
          <a:p>
            <a:r>
              <a:rPr lang="en-US" sz="1100" b="1" dirty="0">
                <a:latin typeface="Arial" charset="0"/>
              </a:rPr>
              <a:t>Explain </a:t>
            </a:r>
            <a:r>
              <a:rPr lang="en-US" sz="1100" dirty="0">
                <a:latin typeface="Arial" charset="0"/>
              </a:rPr>
              <a:t>that in the next section, we’ll focus on the uses and importance of data collection and reviewing the tools available for data collection. </a:t>
            </a:r>
          </a:p>
          <a:p>
            <a:endParaRPr lang="en-US" sz="1100" dirty="0">
              <a:latin typeface="Arial" charset="0"/>
            </a:endParaRPr>
          </a:p>
          <a:p>
            <a:r>
              <a:rPr lang="en-US" sz="1100" dirty="0">
                <a:latin typeface="Arial" charset="0"/>
              </a:rPr>
              <a:t>Remind the CCP staff that they should have completed another forms training following the Core Content Training, and that this section will include a brief overview of some of the forms that are probably already being used. </a:t>
            </a:r>
          </a:p>
          <a:p>
            <a:endParaRPr lang="en-US" sz="1100" dirty="0">
              <a:latin typeface="Arial" charset="0"/>
            </a:endParaRPr>
          </a:p>
          <a:p>
            <a:r>
              <a:rPr lang="en-US" sz="1100" dirty="0">
                <a:latin typeface="Arial" charset="0"/>
              </a:rPr>
              <a:t>This section will focus on several new feedback forms that will be administered during the RSP. 	</a:t>
            </a:r>
          </a:p>
          <a:p>
            <a:pPr eaLnBrk="1" hangingPunct="1"/>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Remind</a:t>
            </a:r>
            <a:r>
              <a:rPr lang="en-US" sz="1800" dirty="0">
                <a:effectLst/>
                <a:latin typeface="Calibri" panose="020F0502020204030204" pitchFamily="34" charset="0"/>
                <a:ea typeface="Calibri" panose="020F0502020204030204" pitchFamily="34" charset="0"/>
                <a:cs typeface="Times New Roman" panose="02020603050405020304" pitchFamily="18" charset="0"/>
              </a:rPr>
              <a:t> participants that all tools and forms, and more information for each, is available online: https://www.samhsa.gov/dtac/ccp-toolkit/ccp-data-forms-trainings.</a:t>
            </a:r>
          </a:p>
          <a:p>
            <a:pPr eaLnBrk="1" hangingPunct="1"/>
            <a:endParaRPr lang="en-US" dirty="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p:txBody>
          <a:bodyPr/>
          <a:lstStyle>
            <a:lvl1pPr defTabSz="957110" eaLnBrk="0" hangingPunct="0">
              <a:defRPr b="1">
                <a:solidFill>
                  <a:schemeClr val="tx1"/>
                </a:solidFill>
                <a:latin typeface="Arial" charset="0"/>
              </a:defRPr>
            </a:lvl1pPr>
            <a:lvl2pPr marL="770959" indent="-296523" defTabSz="957110" eaLnBrk="0" hangingPunct="0">
              <a:defRPr b="1">
                <a:solidFill>
                  <a:schemeClr val="tx1"/>
                </a:solidFill>
                <a:latin typeface="Arial" charset="0"/>
              </a:defRPr>
            </a:lvl2pPr>
            <a:lvl3pPr marL="1186091" indent="-237218" defTabSz="957110" eaLnBrk="0" hangingPunct="0">
              <a:defRPr b="1">
                <a:solidFill>
                  <a:schemeClr val="tx1"/>
                </a:solidFill>
                <a:latin typeface="Arial" charset="0"/>
              </a:defRPr>
            </a:lvl3pPr>
            <a:lvl4pPr marL="1660528" indent="-237218" defTabSz="957110" eaLnBrk="0" hangingPunct="0">
              <a:defRPr b="1">
                <a:solidFill>
                  <a:schemeClr val="tx1"/>
                </a:solidFill>
                <a:latin typeface="Arial" charset="0"/>
              </a:defRPr>
            </a:lvl4pPr>
            <a:lvl5pPr marL="2134964" indent="-237218" defTabSz="957110" eaLnBrk="0" hangingPunct="0">
              <a:defRPr b="1">
                <a:solidFill>
                  <a:schemeClr val="tx1"/>
                </a:solidFill>
                <a:latin typeface="Arial" charset="0"/>
              </a:defRPr>
            </a:lvl5pPr>
            <a:lvl6pPr marL="2609400" indent="-237218" defTabSz="957110" eaLnBrk="0" fontAlgn="base" hangingPunct="0">
              <a:spcBef>
                <a:spcPct val="0"/>
              </a:spcBef>
              <a:spcAft>
                <a:spcPct val="0"/>
              </a:spcAft>
              <a:defRPr b="1">
                <a:solidFill>
                  <a:schemeClr val="tx1"/>
                </a:solidFill>
                <a:latin typeface="Arial" charset="0"/>
              </a:defRPr>
            </a:lvl6pPr>
            <a:lvl7pPr marL="3083837" indent="-237218" defTabSz="957110" eaLnBrk="0" fontAlgn="base" hangingPunct="0">
              <a:spcBef>
                <a:spcPct val="0"/>
              </a:spcBef>
              <a:spcAft>
                <a:spcPct val="0"/>
              </a:spcAft>
              <a:defRPr b="1">
                <a:solidFill>
                  <a:schemeClr val="tx1"/>
                </a:solidFill>
                <a:latin typeface="Arial" charset="0"/>
              </a:defRPr>
            </a:lvl7pPr>
            <a:lvl8pPr marL="3558273" indent="-237218" defTabSz="957110" eaLnBrk="0" fontAlgn="base" hangingPunct="0">
              <a:spcBef>
                <a:spcPct val="0"/>
              </a:spcBef>
              <a:spcAft>
                <a:spcPct val="0"/>
              </a:spcAft>
              <a:defRPr b="1">
                <a:solidFill>
                  <a:schemeClr val="tx1"/>
                </a:solidFill>
                <a:latin typeface="Arial" charset="0"/>
              </a:defRPr>
            </a:lvl8pPr>
            <a:lvl9pPr marL="4032710" indent="-237218" defTabSz="957110" eaLnBrk="0" fontAlgn="base" hangingPunct="0">
              <a:spcBef>
                <a:spcPct val="0"/>
              </a:spcBef>
              <a:spcAft>
                <a:spcPct val="0"/>
              </a:spcAft>
              <a:defRPr b="1">
                <a:solidFill>
                  <a:schemeClr val="tx1"/>
                </a:solidFill>
                <a:latin typeface="Arial" charset="0"/>
              </a:defRPr>
            </a:lvl9pPr>
          </a:lstStyle>
          <a:p>
            <a:pPr eaLnBrk="1" hangingPunct="1">
              <a:defRPr/>
            </a:pPr>
            <a:fld id="{40CA1112-974F-4355-BDA2-E7042EFB008D}" type="slidenum">
              <a:rPr lang="en-US" b="0" smtClean="0"/>
              <a:pPr eaLnBrk="1" hangingPunct="1">
                <a:defRPr/>
              </a:pPr>
              <a:t>64</a:t>
            </a:fld>
            <a:endParaRPr lang="en-US" b="0" dirty="0"/>
          </a:p>
        </p:txBody>
      </p:sp>
      <p:sp>
        <p:nvSpPr>
          <p:cNvPr id="149507" name="Rectangle 2"/>
          <p:cNvSpPr>
            <a:spLocks noGrp="1" noRot="1" noChangeAspect="1" noChangeArrowheads="1" noTextEdit="1"/>
          </p:cNvSpPr>
          <p:nvPr>
            <p:ph type="sldImg"/>
          </p:nvPr>
        </p:nvSpPr>
        <p:spPr>
          <a:xfrm>
            <a:off x="958850" y="719138"/>
            <a:ext cx="5297488" cy="2979737"/>
          </a:xfrm>
          <a:ln/>
        </p:spPr>
      </p:sp>
      <p:sp>
        <p:nvSpPr>
          <p:cNvPr id="149508" name="Rectangle 3"/>
          <p:cNvSpPr>
            <a:spLocks noGrp="1" noChangeArrowheads="1"/>
          </p:cNvSpPr>
          <p:nvPr>
            <p:ph type="body" idx="1"/>
          </p:nvPr>
        </p:nvSpPr>
        <p:spPr>
          <a:noFill/>
        </p:spPr>
        <p:txBody>
          <a:bodyPr/>
          <a:lstStyle/>
          <a:p>
            <a:r>
              <a:rPr lang="en-US" sz="1100" b="1" dirty="0">
                <a:latin typeface="Arial" charset="0"/>
              </a:rPr>
              <a:t>Review </a:t>
            </a:r>
            <a:r>
              <a:rPr lang="en-US" sz="1100" dirty="0">
                <a:latin typeface="Arial" charset="0"/>
              </a:rPr>
              <a:t>the session objectives: </a:t>
            </a:r>
          </a:p>
          <a:p>
            <a:pPr marL="177914" indent="-177914">
              <a:buFont typeface="Arial" panose="020B0604020202020204" pitchFamily="34" charset="0"/>
              <a:buChar char="•"/>
            </a:pPr>
            <a:r>
              <a:rPr lang="en-US" sz="1100" dirty="0">
                <a:latin typeface="Arial" charset="0"/>
              </a:rPr>
              <a:t>Describe the importance of data collection and program evaluation. </a:t>
            </a:r>
          </a:p>
          <a:p>
            <a:pPr marL="177914" indent="-177914">
              <a:buFont typeface="Arial" panose="020B0604020202020204" pitchFamily="34" charset="0"/>
              <a:buChar char="•"/>
            </a:pPr>
            <a:r>
              <a:rPr lang="en-US" sz="1100" dirty="0">
                <a:latin typeface="Arial" charset="0"/>
              </a:rPr>
              <a:t>Identify how data and evaluation have been used in the ISP. </a:t>
            </a:r>
          </a:p>
          <a:p>
            <a:pPr marL="177914" indent="-177914">
              <a:buFont typeface="Arial" panose="020B0604020202020204" pitchFamily="34" charset="0"/>
              <a:buChar char="•"/>
            </a:pPr>
            <a:r>
              <a:rPr lang="en-US" sz="1100" dirty="0">
                <a:latin typeface="Arial" charset="0"/>
              </a:rPr>
              <a:t>Describe the data collection forms that will be used in the RSP. </a:t>
            </a:r>
          </a:p>
          <a:p>
            <a:pPr marL="177914" indent="-177914">
              <a:buFont typeface="Arial" panose="020B0604020202020204" pitchFamily="34" charset="0"/>
              <a:buChar char="•"/>
            </a:pPr>
            <a:r>
              <a:rPr lang="en-US" sz="1100" dirty="0">
                <a:latin typeface="Arial" charset="0"/>
              </a:rPr>
              <a:t>Identify how data will be used in the RSP.</a:t>
            </a:r>
          </a:p>
          <a:p>
            <a:r>
              <a:rPr lang="en-US" sz="1100" dirty="0">
                <a:latin typeface="Arial" charset="0"/>
              </a:rPr>
              <a:t>	</a:t>
            </a:r>
          </a:p>
          <a:p>
            <a:pPr lvl="1" eaLnBrk="1" hangingPunct="1"/>
            <a:endParaRPr lang="en-US" dirty="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p:txBody>
          <a:bodyPr/>
          <a:lstStyle>
            <a:lvl1pPr defTabSz="957110" eaLnBrk="0" hangingPunct="0">
              <a:defRPr b="1">
                <a:solidFill>
                  <a:schemeClr val="tx1"/>
                </a:solidFill>
                <a:latin typeface="Arial" charset="0"/>
              </a:defRPr>
            </a:lvl1pPr>
            <a:lvl2pPr marL="770959" indent="-296523" defTabSz="957110" eaLnBrk="0" hangingPunct="0">
              <a:defRPr b="1">
                <a:solidFill>
                  <a:schemeClr val="tx1"/>
                </a:solidFill>
                <a:latin typeface="Arial" charset="0"/>
              </a:defRPr>
            </a:lvl2pPr>
            <a:lvl3pPr marL="1186091" indent="-237218" defTabSz="957110" eaLnBrk="0" hangingPunct="0">
              <a:defRPr b="1">
                <a:solidFill>
                  <a:schemeClr val="tx1"/>
                </a:solidFill>
                <a:latin typeface="Arial" charset="0"/>
              </a:defRPr>
            </a:lvl3pPr>
            <a:lvl4pPr marL="1660528" indent="-237218" defTabSz="957110" eaLnBrk="0" hangingPunct="0">
              <a:defRPr b="1">
                <a:solidFill>
                  <a:schemeClr val="tx1"/>
                </a:solidFill>
                <a:latin typeface="Arial" charset="0"/>
              </a:defRPr>
            </a:lvl4pPr>
            <a:lvl5pPr marL="2134964" indent="-237218" defTabSz="957110" eaLnBrk="0" hangingPunct="0">
              <a:defRPr b="1">
                <a:solidFill>
                  <a:schemeClr val="tx1"/>
                </a:solidFill>
                <a:latin typeface="Arial" charset="0"/>
              </a:defRPr>
            </a:lvl5pPr>
            <a:lvl6pPr marL="2609400" indent="-237218" defTabSz="957110" eaLnBrk="0" fontAlgn="base" hangingPunct="0">
              <a:spcBef>
                <a:spcPct val="0"/>
              </a:spcBef>
              <a:spcAft>
                <a:spcPct val="0"/>
              </a:spcAft>
              <a:defRPr b="1">
                <a:solidFill>
                  <a:schemeClr val="tx1"/>
                </a:solidFill>
                <a:latin typeface="Arial" charset="0"/>
              </a:defRPr>
            </a:lvl6pPr>
            <a:lvl7pPr marL="3083837" indent="-237218" defTabSz="957110" eaLnBrk="0" fontAlgn="base" hangingPunct="0">
              <a:spcBef>
                <a:spcPct val="0"/>
              </a:spcBef>
              <a:spcAft>
                <a:spcPct val="0"/>
              </a:spcAft>
              <a:defRPr b="1">
                <a:solidFill>
                  <a:schemeClr val="tx1"/>
                </a:solidFill>
                <a:latin typeface="Arial" charset="0"/>
              </a:defRPr>
            </a:lvl7pPr>
            <a:lvl8pPr marL="3558273" indent="-237218" defTabSz="957110" eaLnBrk="0" fontAlgn="base" hangingPunct="0">
              <a:spcBef>
                <a:spcPct val="0"/>
              </a:spcBef>
              <a:spcAft>
                <a:spcPct val="0"/>
              </a:spcAft>
              <a:defRPr b="1">
                <a:solidFill>
                  <a:schemeClr val="tx1"/>
                </a:solidFill>
                <a:latin typeface="Arial" charset="0"/>
              </a:defRPr>
            </a:lvl8pPr>
            <a:lvl9pPr marL="4032710" indent="-237218" defTabSz="957110" eaLnBrk="0" fontAlgn="base" hangingPunct="0">
              <a:spcBef>
                <a:spcPct val="0"/>
              </a:spcBef>
              <a:spcAft>
                <a:spcPct val="0"/>
              </a:spcAft>
              <a:defRPr b="1">
                <a:solidFill>
                  <a:schemeClr val="tx1"/>
                </a:solidFill>
                <a:latin typeface="Arial" charset="0"/>
              </a:defRPr>
            </a:lvl9pPr>
          </a:lstStyle>
          <a:p>
            <a:pPr eaLnBrk="1" hangingPunct="1">
              <a:defRPr/>
            </a:pPr>
            <a:fld id="{5ED09C1F-DCC8-4454-B132-0121DFD80953}" type="slidenum">
              <a:rPr lang="en-US" b="0" smtClean="0"/>
              <a:pPr eaLnBrk="1" hangingPunct="1">
                <a:defRPr/>
              </a:pPr>
              <a:t>65</a:t>
            </a:fld>
            <a:endParaRPr lang="en-US" b="0" dirty="0"/>
          </a:p>
        </p:txBody>
      </p:sp>
      <p:sp>
        <p:nvSpPr>
          <p:cNvPr id="150531" name="Rectangle 2"/>
          <p:cNvSpPr>
            <a:spLocks noGrp="1" noRot="1" noChangeAspect="1" noChangeArrowheads="1" noTextEdit="1"/>
          </p:cNvSpPr>
          <p:nvPr>
            <p:ph type="sldImg"/>
          </p:nvPr>
        </p:nvSpPr>
        <p:spPr>
          <a:xfrm>
            <a:off x="958850" y="719138"/>
            <a:ext cx="5297488" cy="2979737"/>
          </a:xfrm>
          <a:ln/>
        </p:spPr>
      </p:sp>
      <p:sp>
        <p:nvSpPr>
          <p:cNvPr id="150532" name="Rectangle 3"/>
          <p:cNvSpPr>
            <a:spLocks noGrp="1" noChangeArrowheads="1"/>
          </p:cNvSpPr>
          <p:nvPr>
            <p:ph type="body" idx="1"/>
          </p:nvPr>
        </p:nvSpPr>
        <p:spPr>
          <a:noFill/>
        </p:spPr>
        <p:txBody>
          <a:bodyPr/>
          <a:lstStyle/>
          <a:p>
            <a:r>
              <a:rPr lang="en-US" sz="1100" dirty="0">
                <a:latin typeface="Arial" charset="0"/>
              </a:rPr>
              <a:t>To start this session, </a:t>
            </a:r>
            <a:r>
              <a:rPr lang="en-US" sz="1100" b="1" dirty="0">
                <a:latin typeface="Arial" charset="0"/>
              </a:rPr>
              <a:t>facilitate </a:t>
            </a:r>
            <a:r>
              <a:rPr lang="en-US" sz="1100" dirty="0">
                <a:latin typeface="Arial" charset="0"/>
              </a:rPr>
              <a:t>a discussion about how data collection has been used in the CCP up to this point. </a:t>
            </a:r>
          </a:p>
          <a:p>
            <a:endParaRPr lang="en-US" sz="1100" dirty="0">
              <a:latin typeface="Arial" charset="0"/>
            </a:endParaRPr>
          </a:p>
          <a:p>
            <a:r>
              <a:rPr lang="en-US" sz="1100" dirty="0">
                <a:latin typeface="Arial" charset="0"/>
              </a:rPr>
              <a:t>How have data collection and analysis: </a:t>
            </a:r>
          </a:p>
          <a:p>
            <a:pPr marL="177914" indent="-177914">
              <a:buFont typeface="Arial" panose="020B0604020202020204" pitchFamily="34" charset="0"/>
              <a:buChar char="•"/>
            </a:pPr>
            <a:r>
              <a:rPr lang="en-US" sz="1100" dirty="0">
                <a:latin typeface="Arial" charset="0"/>
              </a:rPr>
              <a:t>Assisted program managers? </a:t>
            </a:r>
          </a:p>
          <a:p>
            <a:pPr marL="177914" indent="-177914">
              <a:buFont typeface="Arial" panose="020B0604020202020204" pitchFamily="34" charset="0"/>
              <a:buChar char="•"/>
            </a:pPr>
            <a:r>
              <a:rPr lang="en-US" sz="1100" dirty="0">
                <a:latin typeface="Arial" charset="0"/>
              </a:rPr>
              <a:t>Assisted crisis counselors? </a:t>
            </a:r>
          </a:p>
          <a:p>
            <a:pPr marL="177914" indent="-177914">
              <a:buFont typeface="Arial" panose="020B0604020202020204" pitchFamily="34" charset="0"/>
              <a:buChar char="•"/>
            </a:pPr>
            <a:r>
              <a:rPr lang="en-US" sz="1100" dirty="0">
                <a:latin typeface="Arial" charset="0"/>
              </a:rPr>
              <a:t>Assisted in identifying program trends and survivor needs? </a:t>
            </a:r>
          </a:p>
          <a:p>
            <a:pPr marL="177914" indent="-177914">
              <a:buFont typeface="Arial" panose="020B0604020202020204" pitchFamily="34" charset="0"/>
              <a:buChar char="•"/>
            </a:pPr>
            <a:r>
              <a:rPr lang="en-US" sz="1100" dirty="0">
                <a:latin typeface="Arial" charset="0"/>
              </a:rPr>
              <a:t>Documented the program’s accomplishments? </a:t>
            </a:r>
          </a:p>
          <a:p>
            <a:pPr marL="177914" indent="-177914">
              <a:buFont typeface="Arial" panose="020B0604020202020204" pitchFamily="34" charset="0"/>
              <a:buChar char="•"/>
            </a:pPr>
            <a:r>
              <a:rPr lang="en-US" sz="1100" dirty="0">
                <a:latin typeface="Arial" charset="0"/>
              </a:rPr>
              <a:t>Provided accountability to stakeholders (e.g., Congress, Government Accountability Office, federal agencies)? </a:t>
            </a:r>
          </a:p>
          <a:p>
            <a:r>
              <a:rPr lang="en-US" sz="1100" dirty="0">
                <a:latin typeface="Arial" charset="0"/>
              </a:rPr>
              <a:t>	</a:t>
            </a:r>
          </a:p>
          <a:p>
            <a:pPr eaLnBrk="1" hangingPunct="1"/>
            <a:endParaRPr lang="en-US" dirty="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p:txBody>
          <a:bodyPr/>
          <a:lstStyle>
            <a:lvl1pPr defTabSz="957110" eaLnBrk="0" hangingPunct="0">
              <a:defRPr b="1">
                <a:solidFill>
                  <a:schemeClr val="tx1"/>
                </a:solidFill>
                <a:latin typeface="Arial" charset="0"/>
              </a:defRPr>
            </a:lvl1pPr>
            <a:lvl2pPr marL="770959" indent="-296523" defTabSz="957110" eaLnBrk="0" hangingPunct="0">
              <a:defRPr b="1">
                <a:solidFill>
                  <a:schemeClr val="tx1"/>
                </a:solidFill>
                <a:latin typeface="Arial" charset="0"/>
              </a:defRPr>
            </a:lvl2pPr>
            <a:lvl3pPr marL="1186091" indent="-237218" defTabSz="957110" eaLnBrk="0" hangingPunct="0">
              <a:defRPr b="1">
                <a:solidFill>
                  <a:schemeClr val="tx1"/>
                </a:solidFill>
                <a:latin typeface="Arial" charset="0"/>
              </a:defRPr>
            </a:lvl3pPr>
            <a:lvl4pPr marL="1660528" indent="-237218" defTabSz="957110" eaLnBrk="0" hangingPunct="0">
              <a:defRPr b="1">
                <a:solidFill>
                  <a:schemeClr val="tx1"/>
                </a:solidFill>
                <a:latin typeface="Arial" charset="0"/>
              </a:defRPr>
            </a:lvl4pPr>
            <a:lvl5pPr marL="2134964" indent="-237218" defTabSz="957110" eaLnBrk="0" hangingPunct="0">
              <a:defRPr b="1">
                <a:solidFill>
                  <a:schemeClr val="tx1"/>
                </a:solidFill>
                <a:latin typeface="Arial" charset="0"/>
              </a:defRPr>
            </a:lvl5pPr>
            <a:lvl6pPr marL="2609400" indent="-237218" defTabSz="957110" eaLnBrk="0" fontAlgn="base" hangingPunct="0">
              <a:spcBef>
                <a:spcPct val="0"/>
              </a:spcBef>
              <a:spcAft>
                <a:spcPct val="0"/>
              </a:spcAft>
              <a:defRPr b="1">
                <a:solidFill>
                  <a:schemeClr val="tx1"/>
                </a:solidFill>
                <a:latin typeface="Arial" charset="0"/>
              </a:defRPr>
            </a:lvl6pPr>
            <a:lvl7pPr marL="3083837" indent="-237218" defTabSz="957110" eaLnBrk="0" fontAlgn="base" hangingPunct="0">
              <a:spcBef>
                <a:spcPct val="0"/>
              </a:spcBef>
              <a:spcAft>
                <a:spcPct val="0"/>
              </a:spcAft>
              <a:defRPr b="1">
                <a:solidFill>
                  <a:schemeClr val="tx1"/>
                </a:solidFill>
                <a:latin typeface="Arial" charset="0"/>
              </a:defRPr>
            </a:lvl7pPr>
            <a:lvl8pPr marL="3558273" indent="-237218" defTabSz="957110" eaLnBrk="0" fontAlgn="base" hangingPunct="0">
              <a:spcBef>
                <a:spcPct val="0"/>
              </a:spcBef>
              <a:spcAft>
                <a:spcPct val="0"/>
              </a:spcAft>
              <a:defRPr b="1">
                <a:solidFill>
                  <a:schemeClr val="tx1"/>
                </a:solidFill>
                <a:latin typeface="Arial" charset="0"/>
              </a:defRPr>
            </a:lvl8pPr>
            <a:lvl9pPr marL="4032710" indent="-237218" defTabSz="957110" eaLnBrk="0" fontAlgn="base" hangingPunct="0">
              <a:spcBef>
                <a:spcPct val="0"/>
              </a:spcBef>
              <a:spcAft>
                <a:spcPct val="0"/>
              </a:spcAft>
              <a:defRPr b="1">
                <a:solidFill>
                  <a:schemeClr val="tx1"/>
                </a:solidFill>
                <a:latin typeface="Arial" charset="0"/>
              </a:defRPr>
            </a:lvl9pPr>
          </a:lstStyle>
          <a:p>
            <a:pPr eaLnBrk="1" hangingPunct="1">
              <a:defRPr/>
            </a:pPr>
            <a:fld id="{17725390-89D4-48C4-AF98-3BDD42D9ACD0}" type="slidenum">
              <a:rPr lang="en-US" b="0" smtClean="0"/>
              <a:pPr eaLnBrk="1" hangingPunct="1">
                <a:defRPr/>
              </a:pPr>
              <a:t>66</a:t>
            </a:fld>
            <a:endParaRPr lang="en-US" b="0" dirty="0"/>
          </a:p>
        </p:txBody>
      </p:sp>
      <p:sp>
        <p:nvSpPr>
          <p:cNvPr id="151555" name="Rectangle 4"/>
          <p:cNvSpPr>
            <a:spLocks noGrp="1" noRot="1" noChangeAspect="1" noChangeArrowheads="1" noTextEdit="1"/>
          </p:cNvSpPr>
          <p:nvPr>
            <p:ph type="sldImg"/>
          </p:nvPr>
        </p:nvSpPr>
        <p:spPr>
          <a:xfrm>
            <a:off x="958850" y="719138"/>
            <a:ext cx="5297488" cy="2979737"/>
          </a:xfrm>
          <a:ln/>
        </p:spPr>
      </p:sp>
      <p:sp>
        <p:nvSpPr>
          <p:cNvPr id="151556" name="Rectangle 5"/>
          <p:cNvSpPr>
            <a:spLocks noGrp="1" noChangeArrowheads="1"/>
          </p:cNvSpPr>
          <p:nvPr>
            <p:ph type="body" idx="1"/>
          </p:nvPr>
        </p:nvSpPr>
        <p:spPr>
          <a:noFill/>
        </p:spPr>
        <p:txBody>
          <a:bodyPr/>
          <a:lstStyle/>
          <a:p>
            <a:r>
              <a:rPr lang="en-US" sz="1100" b="1" dirty="0">
                <a:latin typeface="Arial" charset="0"/>
              </a:rPr>
              <a:t>Discuss </a:t>
            </a:r>
            <a:r>
              <a:rPr lang="en-US" sz="1100" dirty="0">
                <a:latin typeface="Arial" charset="0"/>
              </a:rPr>
              <a:t>the importance of data collection and program evaluation. </a:t>
            </a:r>
          </a:p>
          <a:p>
            <a:endParaRPr lang="en-US" sz="1100" dirty="0">
              <a:latin typeface="Arial" charset="0"/>
            </a:endParaRPr>
          </a:p>
          <a:p>
            <a:r>
              <a:rPr lang="en-US" sz="1100" dirty="0">
                <a:latin typeface="Arial" charset="0"/>
              </a:rPr>
              <a:t>Suggested talking points: </a:t>
            </a:r>
          </a:p>
          <a:p>
            <a:pPr marL="177914" indent="-177914">
              <a:buFont typeface="Arial" panose="020B0604020202020204" pitchFamily="34" charset="0"/>
              <a:buChar char="•"/>
            </a:pPr>
            <a:r>
              <a:rPr lang="en-US" sz="1100" dirty="0">
                <a:latin typeface="Arial" charset="0"/>
              </a:rPr>
              <a:t>Program evaluation refers to systematic efforts to collect, analyze, and interpret information about the execution or effectiveness of interventions. </a:t>
            </a:r>
          </a:p>
          <a:p>
            <a:pPr marL="177914" indent="-177914">
              <a:buFont typeface="Arial" panose="020B0604020202020204" pitchFamily="34" charset="0"/>
              <a:buChar char="•"/>
            </a:pPr>
            <a:r>
              <a:rPr lang="en-US" sz="1100" dirty="0">
                <a:latin typeface="Arial" charset="0"/>
              </a:rPr>
              <a:t>Whether questions concern how to improve the reach of the service delivery system or the efficacy of the services themselves, program evaluation provides an empirical basis for the answers. </a:t>
            </a:r>
          </a:p>
          <a:p>
            <a:pPr marL="177914" indent="-177914">
              <a:buFont typeface="Arial" panose="020B0604020202020204" pitchFamily="34" charset="0"/>
              <a:buChar char="•"/>
            </a:pPr>
            <a:r>
              <a:rPr lang="en-US" sz="1100" dirty="0">
                <a:latin typeface="Arial" charset="0"/>
              </a:rPr>
              <a:t>Data collection is performed by the crisis counselors. </a:t>
            </a:r>
          </a:p>
          <a:p>
            <a:pPr marL="177914" indent="-177914">
              <a:buFont typeface="Arial" panose="020B0604020202020204" pitchFamily="34" charset="0"/>
              <a:buChar char="•"/>
            </a:pPr>
            <a:r>
              <a:rPr lang="en-US" sz="1100" dirty="0">
                <a:latin typeface="Arial" charset="0"/>
              </a:rPr>
              <a:t>Data analysis is performed by program managers. </a:t>
            </a:r>
          </a:p>
          <a:p>
            <a:pPr marL="177914" indent="-177914">
              <a:buFont typeface="Arial" panose="020B0604020202020204" pitchFamily="34" charset="0"/>
              <a:buChar char="•"/>
            </a:pPr>
            <a:r>
              <a:rPr lang="en-US" sz="1100" dirty="0">
                <a:latin typeface="Arial" charset="0"/>
              </a:rPr>
              <a:t>The feedback loop is performed by program managers with input from the crisis counselors. </a:t>
            </a:r>
          </a:p>
          <a:p>
            <a:pPr marL="177914" indent="-177914">
              <a:buFont typeface="Arial" panose="020B0604020202020204" pitchFamily="34" charset="0"/>
              <a:buChar char="•"/>
            </a:pPr>
            <a:r>
              <a:rPr lang="en-US" sz="1100" dirty="0">
                <a:latin typeface="Arial" charset="0"/>
              </a:rPr>
              <a:t>The program evaluation plan is implemented by the crisis counselors and team leaders and monitored by the program managers.</a:t>
            </a:r>
          </a:p>
          <a:p>
            <a:pPr marL="177914" indent="-177914">
              <a:buFont typeface="Arial" panose="020B0604020202020204" pitchFamily="34" charset="0"/>
              <a:buChar char="•"/>
            </a:pPr>
            <a:endParaRPr lang="en-US" sz="1100" dirty="0">
              <a:latin typeface="Arial" charset="0"/>
            </a:endParaRPr>
          </a:p>
          <a:p>
            <a:pPr marL="177914" marR="0" lvl="0" indent="-177914"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Ask</a:t>
            </a:r>
            <a:r>
              <a:rPr lang="en-US" sz="1800" dirty="0">
                <a:effectLst/>
                <a:latin typeface="Calibri" panose="020F0502020204030204" pitchFamily="34" charset="0"/>
                <a:ea typeface="Calibri" panose="020F0502020204030204" pitchFamily="34" charset="0"/>
                <a:cs typeface="Times New Roman" panose="02020603050405020304" pitchFamily="18" charset="0"/>
              </a:rPr>
              <a:t> participants to share some data points/data analysis from their ISP (or a previous CCP) and how the feedback loop changed or improved the program. If the program hasn’t yet instituted a feedback loop, have the participants discuss how they would design and implement a process to ensure that everyone is aware of data trends and how they can be used to shift service delivery.</a:t>
            </a:r>
          </a:p>
          <a:p>
            <a:pPr marL="177914" indent="-177914">
              <a:buFont typeface="Arial" panose="020B0604020202020204" pitchFamily="34" charset="0"/>
              <a:buChar char="•"/>
            </a:pPr>
            <a:endParaRPr lang="en-US" sz="1100" dirty="0">
              <a:latin typeface="Arial" charset="0"/>
            </a:endParaRPr>
          </a:p>
          <a:p>
            <a:r>
              <a:rPr lang="en-US" sz="1100" dirty="0">
                <a:latin typeface="Arial" charset="0"/>
              </a:rPr>
              <a:t>	</a:t>
            </a:r>
          </a:p>
          <a:p>
            <a:pPr eaLnBrk="1" hangingPunct="1"/>
            <a:endParaRPr lang="en-US" dirty="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p:txBody>
          <a:bodyPr/>
          <a:lstStyle>
            <a:lvl1pPr defTabSz="957110" eaLnBrk="0" hangingPunct="0">
              <a:defRPr b="1">
                <a:solidFill>
                  <a:schemeClr val="tx1"/>
                </a:solidFill>
                <a:latin typeface="Arial" charset="0"/>
              </a:defRPr>
            </a:lvl1pPr>
            <a:lvl2pPr marL="770959" indent="-296523" defTabSz="957110" eaLnBrk="0" hangingPunct="0">
              <a:defRPr b="1">
                <a:solidFill>
                  <a:schemeClr val="tx1"/>
                </a:solidFill>
                <a:latin typeface="Arial" charset="0"/>
              </a:defRPr>
            </a:lvl2pPr>
            <a:lvl3pPr marL="1186091" indent="-237218" defTabSz="957110" eaLnBrk="0" hangingPunct="0">
              <a:defRPr b="1">
                <a:solidFill>
                  <a:schemeClr val="tx1"/>
                </a:solidFill>
                <a:latin typeface="Arial" charset="0"/>
              </a:defRPr>
            </a:lvl3pPr>
            <a:lvl4pPr marL="1660528" indent="-237218" defTabSz="957110" eaLnBrk="0" hangingPunct="0">
              <a:defRPr b="1">
                <a:solidFill>
                  <a:schemeClr val="tx1"/>
                </a:solidFill>
                <a:latin typeface="Arial" charset="0"/>
              </a:defRPr>
            </a:lvl4pPr>
            <a:lvl5pPr marL="2134964" indent="-237218" defTabSz="957110" eaLnBrk="0" hangingPunct="0">
              <a:defRPr b="1">
                <a:solidFill>
                  <a:schemeClr val="tx1"/>
                </a:solidFill>
                <a:latin typeface="Arial" charset="0"/>
              </a:defRPr>
            </a:lvl5pPr>
            <a:lvl6pPr marL="2609400" indent="-237218" defTabSz="957110" eaLnBrk="0" fontAlgn="base" hangingPunct="0">
              <a:spcBef>
                <a:spcPct val="0"/>
              </a:spcBef>
              <a:spcAft>
                <a:spcPct val="0"/>
              </a:spcAft>
              <a:defRPr b="1">
                <a:solidFill>
                  <a:schemeClr val="tx1"/>
                </a:solidFill>
                <a:latin typeface="Arial" charset="0"/>
              </a:defRPr>
            </a:lvl6pPr>
            <a:lvl7pPr marL="3083837" indent="-237218" defTabSz="957110" eaLnBrk="0" fontAlgn="base" hangingPunct="0">
              <a:spcBef>
                <a:spcPct val="0"/>
              </a:spcBef>
              <a:spcAft>
                <a:spcPct val="0"/>
              </a:spcAft>
              <a:defRPr b="1">
                <a:solidFill>
                  <a:schemeClr val="tx1"/>
                </a:solidFill>
                <a:latin typeface="Arial" charset="0"/>
              </a:defRPr>
            </a:lvl7pPr>
            <a:lvl8pPr marL="3558273" indent="-237218" defTabSz="957110" eaLnBrk="0" fontAlgn="base" hangingPunct="0">
              <a:spcBef>
                <a:spcPct val="0"/>
              </a:spcBef>
              <a:spcAft>
                <a:spcPct val="0"/>
              </a:spcAft>
              <a:defRPr b="1">
                <a:solidFill>
                  <a:schemeClr val="tx1"/>
                </a:solidFill>
                <a:latin typeface="Arial" charset="0"/>
              </a:defRPr>
            </a:lvl8pPr>
            <a:lvl9pPr marL="4032710" indent="-237218" defTabSz="957110" eaLnBrk="0" fontAlgn="base" hangingPunct="0">
              <a:spcBef>
                <a:spcPct val="0"/>
              </a:spcBef>
              <a:spcAft>
                <a:spcPct val="0"/>
              </a:spcAft>
              <a:defRPr b="1">
                <a:solidFill>
                  <a:schemeClr val="tx1"/>
                </a:solidFill>
                <a:latin typeface="Arial" charset="0"/>
              </a:defRPr>
            </a:lvl9pPr>
          </a:lstStyle>
          <a:p>
            <a:pPr eaLnBrk="1" hangingPunct="1">
              <a:defRPr/>
            </a:pPr>
            <a:fld id="{20982ECE-017C-44D4-8CB8-1DA6346B5E02}" type="slidenum">
              <a:rPr lang="en-US" b="0" smtClean="0"/>
              <a:pPr eaLnBrk="1" hangingPunct="1">
                <a:defRPr/>
              </a:pPr>
              <a:t>67</a:t>
            </a:fld>
            <a:endParaRPr lang="en-US" b="0" dirty="0"/>
          </a:p>
        </p:txBody>
      </p:sp>
      <p:sp>
        <p:nvSpPr>
          <p:cNvPr id="152579" name="Rectangle 2"/>
          <p:cNvSpPr>
            <a:spLocks noGrp="1" noRot="1" noChangeAspect="1" noChangeArrowheads="1" noTextEdit="1"/>
          </p:cNvSpPr>
          <p:nvPr>
            <p:ph type="sldImg"/>
          </p:nvPr>
        </p:nvSpPr>
        <p:spPr>
          <a:xfrm>
            <a:off x="911225" y="720725"/>
            <a:ext cx="5321300" cy="2994025"/>
          </a:xfrm>
          <a:ln/>
        </p:spPr>
      </p:sp>
      <p:sp>
        <p:nvSpPr>
          <p:cNvPr id="152580" name="Rectangle 3"/>
          <p:cNvSpPr>
            <a:spLocks noGrp="1" noChangeArrowheads="1"/>
          </p:cNvSpPr>
          <p:nvPr>
            <p:ph type="body" idx="1"/>
          </p:nvPr>
        </p:nvSpPr>
        <p:spPr>
          <a:xfrm>
            <a:off x="488896" y="4077313"/>
            <a:ext cx="6491535" cy="4792399"/>
          </a:xfrm>
          <a:noFill/>
        </p:spPr>
        <p:txBody>
          <a:bodyPr/>
          <a:lstStyle/>
          <a:p>
            <a:r>
              <a:rPr lang="en-US" sz="1100" b="1" dirty="0">
                <a:latin typeface="Arial" charset="0"/>
              </a:rPr>
              <a:t>Present </a:t>
            </a:r>
            <a:r>
              <a:rPr lang="en-US" sz="1100" dirty="0">
                <a:latin typeface="Arial" charset="0"/>
              </a:rPr>
              <a:t>an overview of the data collection forms. </a:t>
            </a:r>
          </a:p>
          <a:p>
            <a:endParaRPr lang="en-US" sz="1100" dirty="0">
              <a:latin typeface="Arial" charset="0"/>
            </a:endParaRPr>
          </a:p>
          <a:p>
            <a:r>
              <a:rPr lang="en-US" sz="1100" dirty="0">
                <a:latin typeface="Arial" charset="0"/>
              </a:rPr>
              <a:t>Suggested talking points: </a:t>
            </a:r>
          </a:p>
          <a:p>
            <a:pPr marL="177914" indent="-177914">
              <a:buFont typeface="Arial" panose="020B0604020202020204" pitchFamily="34" charset="0"/>
              <a:buChar char="•"/>
            </a:pPr>
            <a:r>
              <a:rPr lang="en-US" sz="1100" dirty="0">
                <a:latin typeface="Arial" charset="0"/>
              </a:rPr>
              <a:t>The pyramid indicates prevalence of use of the forms. </a:t>
            </a:r>
          </a:p>
          <a:p>
            <a:pPr marL="177914" indent="-177914">
              <a:buFont typeface="Arial" panose="020B0604020202020204" pitchFamily="34" charset="0"/>
              <a:buChar char="•"/>
            </a:pPr>
            <a:r>
              <a:rPr lang="en-US" sz="1100" dirty="0">
                <a:latin typeface="Arial" charset="0"/>
              </a:rPr>
              <a:t>The bottom section of the pyramid houses the three main forms used by all crisis counselors throughout the program (both ISP and RSP). </a:t>
            </a:r>
          </a:p>
          <a:p>
            <a:pPr marL="177914" indent="-177914">
              <a:buFont typeface="Arial" panose="020B0604020202020204" pitchFamily="34" charset="0"/>
              <a:buChar char="•"/>
            </a:pPr>
            <a:r>
              <a:rPr lang="en-US" sz="1100" dirty="0">
                <a:latin typeface="Arial" charset="0"/>
              </a:rPr>
              <a:t>The top three sections show forms that are used less frequently, according to the instructions for each form’s use. </a:t>
            </a:r>
          </a:p>
          <a:p>
            <a:pPr marL="177914" indent="-177914">
              <a:buFont typeface="Arial" panose="020B0604020202020204" pitchFamily="34" charset="0"/>
              <a:buChar char="•"/>
            </a:pPr>
            <a:r>
              <a:rPr lang="en-US" sz="1100" dirty="0">
                <a:latin typeface="Arial" charset="0"/>
              </a:rPr>
              <a:t>The forms are cleared by the federal Office of Management and Budget (OMB) and have an official OMB number. They may be altered only by SAMHSA through a formal process and may not be changed by the states. </a:t>
            </a:r>
          </a:p>
          <a:p>
            <a:pPr marL="177914" indent="-177914">
              <a:buFont typeface="Arial" panose="020B0604020202020204" pitchFamily="34" charset="0"/>
              <a:buChar char="•"/>
            </a:pPr>
            <a:r>
              <a:rPr lang="en-US" sz="1100" dirty="0">
                <a:latin typeface="Arial" charset="0"/>
              </a:rPr>
              <a:t>Every CCP is required to utilize and complete all of these forms, as appropriate. </a:t>
            </a:r>
          </a:p>
          <a:p>
            <a:pPr marL="177914" indent="-177914">
              <a:buFont typeface="Arial" panose="020B0604020202020204" pitchFamily="34" charset="0"/>
              <a:buChar char="•"/>
            </a:pPr>
            <a:r>
              <a:rPr lang="en-US" sz="1100" dirty="0">
                <a:latin typeface="Arial" charset="0"/>
              </a:rPr>
              <a:t>Included with each form is a page of detailed instructions for your reference. </a:t>
            </a:r>
          </a:p>
          <a:p>
            <a:endParaRPr lang="en-US" sz="1100" dirty="0">
              <a:latin typeface="Arial" charset="0"/>
            </a:endParaRPr>
          </a:p>
          <a:p>
            <a:r>
              <a:rPr lang="en-US" sz="1100" dirty="0">
                <a:latin typeface="Arial" charset="0"/>
              </a:rPr>
              <a:t>Note that we will next provide a brief overview of each of the data collection forms. 	</a:t>
            </a:r>
          </a:p>
          <a:p>
            <a:pPr eaLnBrk="1" hangingPunct="1">
              <a:tabLst/>
            </a:pPr>
            <a:endParaRPr lang="en-US" b="1" dirty="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p:txBody>
          <a:bodyPr/>
          <a:lstStyle>
            <a:lvl1pPr defTabSz="922338" eaLnBrk="0" hangingPunct="0">
              <a:defRPr b="1">
                <a:solidFill>
                  <a:schemeClr val="tx1"/>
                </a:solidFill>
                <a:latin typeface="Arial" charset="0"/>
              </a:defRPr>
            </a:lvl1pPr>
            <a:lvl2pPr marL="742950" indent="-285750" defTabSz="922338" eaLnBrk="0" hangingPunct="0">
              <a:defRPr b="1">
                <a:solidFill>
                  <a:schemeClr val="tx1"/>
                </a:solidFill>
                <a:latin typeface="Arial" charset="0"/>
              </a:defRPr>
            </a:lvl2pPr>
            <a:lvl3pPr marL="1143000" indent="-228600" defTabSz="922338" eaLnBrk="0" hangingPunct="0">
              <a:defRPr b="1">
                <a:solidFill>
                  <a:schemeClr val="tx1"/>
                </a:solidFill>
                <a:latin typeface="Arial" charset="0"/>
              </a:defRPr>
            </a:lvl3pPr>
            <a:lvl4pPr marL="1600200" indent="-228600" defTabSz="922338" eaLnBrk="0" hangingPunct="0">
              <a:defRPr b="1">
                <a:solidFill>
                  <a:schemeClr val="tx1"/>
                </a:solidFill>
                <a:latin typeface="Arial" charset="0"/>
              </a:defRPr>
            </a:lvl4pPr>
            <a:lvl5pPr marL="2057400" indent="-228600" defTabSz="922338" eaLnBrk="0" hangingPunct="0">
              <a:defRPr b="1">
                <a:solidFill>
                  <a:schemeClr val="tx1"/>
                </a:solidFill>
                <a:latin typeface="Arial" charset="0"/>
              </a:defRPr>
            </a:lvl5pPr>
            <a:lvl6pPr marL="2514600" indent="-228600" defTabSz="922338" eaLnBrk="0" fontAlgn="base" hangingPunct="0">
              <a:spcBef>
                <a:spcPct val="0"/>
              </a:spcBef>
              <a:spcAft>
                <a:spcPct val="0"/>
              </a:spcAft>
              <a:defRPr b="1">
                <a:solidFill>
                  <a:schemeClr val="tx1"/>
                </a:solidFill>
                <a:latin typeface="Arial" charset="0"/>
              </a:defRPr>
            </a:lvl6pPr>
            <a:lvl7pPr marL="2971800" indent="-228600" defTabSz="922338" eaLnBrk="0" fontAlgn="base" hangingPunct="0">
              <a:spcBef>
                <a:spcPct val="0"/>
              </a:spcBef>
              <a:spcAft>
                <a:spcPct val="0"/>
              </a:spcAft>
              <a:defRPr b="1">
                <a:solidFill>
                  <a:schemeClr val="tx1"/>
                </a:solidFill>
                <a:latin typeface="Arial" charset="0"/>
              </a:defRPr>
            </a:lvl7pPr>
            <a:lvl8pPr marL="3429000" indent="-228600" defTabSz="922338" eaLnBrk="0" fontAlgn="base" hangingPunct="0">
              <a:spcBef>
                <a:spcPct val="0"/>
              </a:spcBef>
              <a:spcAft>
                <a:spcPct val="0"/>
              </a:spcAft>
              <a:defRPr b="1">
                <a:solidFill>
                  <a:schemeClr val="tx1"/>
                </a:solidFill>
                <a:latin typeface="Arial" charset="0"/>
              </a:defRPr>
            </a:lvl8pPr>
            <a:lvl9pPr marL="3886200" indent="-228600" defTabSz="922338" eaLnBrk="0" fontAlgn="base" hangingPunct="0">
              <a:spcBef>
                <a:spcPct val="0"/>
              </a:spcBef>
              <a:spcAft>
                <a:spcPct val="0"/>
              </a:spcAft>
              <a:defRPr b="1">
                <a:solidFill>
                  <a:schemeClr val="tx1"/>
                </a:solidFill>
                <a:latin typeface="Arial" charset="0"/>
              </a:defRPr>
            </a:lvl9pPr>
          </a:lstStyle>
          <a:p>
            <a:pPr eaLnBrk="1" hangingPunct="1">
              <a:defRPr/>
            </a:pPr>
            <a:fld id="{F556AFE0-C9AA-4BB5-9DA0-EA1515B589EA}" type="slidenum">
              <a:rPr lang="en-US" b="0" smtClean="0"/>
              <a:pPr eaLnBrk="1" hangingPunct="1">
                <a:defRPr/>
              </a:pPr>
              <a:t>68</a:t>
            </a:fld>
            <a:endParaRPr lang="en-US" b="0" dirty="0"/>
          </a:p>
        </p:txBody>
      </p:sp>
      <p:sp>
        <p:nvSpPr>
          <p:cNvPr id="153603" name="Rectangle 2"/>
          <p:cNvSpPr>
            <a:spLocks noGrp="1" noRot="1" noChangeAspect="1" noChangeArrowheads="1" noTextEdit="1"/>
          </p:cNvSpPr>
          <p:nvPr>
            <p:ph type="sldImg"/>
          </p:nvPr>
        </p:nvSpPr>
        <p:spPr>
          <a:xfrm>
            <a:off x="892175" y="695325"/>
            <a:ext cx="5126038" cy="2884488"/>
          </a:xfrm>
          <a:ln/>
        </p:spPr>
      </p:sp>
      <p:sp>
        <p:nvSpPr>
          <p:cNvPr id="153604" name="Rectangle 3"/>
          <p:cNvSpPr>
            <a:spLocks noGrp="1" noChangeArrowheads="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i="0" u="none" strike="noStrike" kern="1200" baseline="0" dirty="0">
                <a:solidFill>
                  <a:schemeClr val="tx1"/>
                </a:solidFill>
                <a:latin typeface="Arial" charset="0"/>
                <a:ea typeface="+mn-ea"/>
                <a:cs typeface="+mn-cs"/>
              </a:rPr>
              <a:t>Review </a:t>
            </a:r>
            <a:r>
              <a:rPr lang="en-US" sz="1100" b="0" i="0" u="none" strike="noStrike" kern="1200" baseline="0" dirty="0">
                <a:solidFill>
                  <a:schemeClr val="tx1"/>
                </a:solidFill>
                <a:latin typeface="Arial" charset="0"/>
                <a:ea typeface="+mn-ea"/>
                <a:cs typeface="+mn-cs"/>
              </a:rPr>
              <a:t>the Individual/Family Crisis Counseling Services Encounter Log and </a:t>
            </a:r>
            <a:r>
              <a:rPr lang="en-US" sz="1100" dirty="0">
                <a:latin typeface="Arial" charset="0"/>
              </a:rPr>
              <a:t>Group Encounter Log. </a:t>
            </a:r>
          </a:p>
          <a:p>
            <a:endParaRPr lang="en-US" sz="1100" b="0" i="0" u="none" strike="noStrike" kern="1200" baseline="0" dirty="0">
              <a:solidFill>
                <a:schemeClr val="tx1"/>
              </a:solidFill>
              <a:latin typeface="Arial" charset="0"/>
              <a:ea typeface="+mn-ea"/>
              <a:cs typeface="+mn-cs"/>
            </a:endParaRPr>
          </a:p>
          <a:p>
            <a:r>
              <a:rPr lang="en-US" sz="1100" b="0" i="0" u="none" strike="noStrike" kern="1200" baseline="0" dirty="0">
                <a:solidFill>
                  <a:schemeClr val="tx1"/>
                </a:solidFill>
                <a:latin typeface="Arial" charset="0"/>
                <a:ea typeface="+mn-ea"/>
                <a:cs typeface="+mn-cs"/>
              </a:rPr>
              <a:t>Quickly review these tools. They were covered in the Core Content Training and in the initial SAMHSA DTAC Forms Training. 	</a:t>
            </a:r>
          </a:p>
          <a:p>
            <a:endParaRPr lang="en-US" sz="1100" dirty="0">
              <a:latin typeface="Arial" charset="0"/>
            </a:endParaRPr>
          </a:p>
          <a:p>
            <a:r>
              <a:rPr lang="en-US" sz="1100" b="1" dirty="0">
                <a:latin typeface="Arial" charset="0"/>
              </a:rPr>
              <a:t>Note </a:t>
            </a:r>
            <a:r>
              <a:rPr lang="en-US" sz="1100" dirty="0">
                <a:latin typeface="Arial" charset="0"/>
              </a:rPr>
              <a:t>that crisis counselors should be encouraged to use the Group Encounter Log to capture a wide range of public education and community activities, in addition to more formal group crisis counseling. </a:t>
            </a:r>
          </a:p>
          <a:p>
            <a:endParaRPr lang="en-US" sz="1100" dirty="0">
              <a:latin typeface="Arial" charset="0"/>
            </a:endParaRPr>
          </a:p>
          <a:p>
            <a:r>
              <a:rPr lang="en-US" sz="1100" dirty="0">
                <a:latin typeface="Arial" charset="0"/>
              </a:rPr>
              <a:t>The Group Encounter Log is the form that you will likely begin to use more often in the RSP than in the ISP.	</a:t>
            </a:r>
          </a:p>
          <a:p>
            <a:endParaRPr lang="en-US" sz="1100" b="0" i="0" u="none" strike="noStrike" kern="1200" baseline="0" dirty="0">
              <a:solidFill>
                <a:schemeClr val="tx1"/>
              </a:solidFill>
              <a:latin typeface="Arial" charset="0"/>
              <a:ea typeface="+mn-ea"/>
              <a:cs typeface="+mn-cs"/>
            </a:endParaRPr>
          </a:p>
          <a:p>
            <a:pPr eaLnBrk="1" hangingPunct="1"/>
            <a:r>
              <a:rPr lang="en-US" dirty="0"/>
              <a:t>Remind participants that training videos on the forms are available online: https://www.samhsa.gov/dtac/ccp-toolkit/train-your-ccp-staff.</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p:txBody>
          <a:bodyPr/>
          <a:lstStyle>
            <a:lvl1pPr defTabSz="922338" eaLnBrk="0" hangingPunct="0">
              <a:defRPr b="1">
                <a:solidFill>
                  <a:schemeClr val="tx1"/>
                </a:solidFill>
                <a:latin typeface="Arial" charset="0"/>
              </a:defRPr>
            </a:lvl1pPr>
            <a:lvl2pPr marL="742950" indent="-285750" defTabSz="922338" eaLnBrk="0" hangingPunct="0">
              <a:defRPr b="1">
                <a:solidFill>
                  <a:schemeClr val="tx1"/>
                </a:solidFill>
                <a:latin typeface="Arial" charset="0"/>
              </a:defRPr>
            </a:lvl2pPr>
            <a:lvl3pPr marL="1143000" indent="-228600" defTabSz="922338" eaLnBrk="0" hangingPunct="0">
              <a:defRPr b="1">
                <a:solidFill>
                  <a:schemeClr val="tx1"/>
                </a:solidFill>
                <a:latin typeface="Arial" charset="0"/>
              </a:defRPr>
            </a:lvl3pPr>
            <a:lvl4pPr marL="1600200" indent="-228600" defTabSz="922338" eaLnBrk="0" hangingPunct="0">
              <a:defRPr b="1">
                <a:solidFill>
                  <a:schemeClr val="tx1"/>
                </a:solidFill>
                <a:latin typeface="Arial" charset="0"/>
              </a:defRPr>
            </a:lvl4pPr>
            <a:lvl5pPr marL="2057400" indent="-228600" defTabSz="922338" eaLnBrk="0" hangingPunct="0">
              <a:defRPr b="1">
                <a:solidFill>
                  <a:schemeClr val="tx1"/>
                </a:solidFill>
                <a:latin typeface="Arial" charset="0"/>
              </a:defRPr>
            </a:lvl5pPr>
            <a:lvl6pPr marL="2514600" indent="-228600" defTabSz="922338" eaLnBrk="0" fontAlgn="base" hangingPunct="0">
              <a:spcBef>
                <a:spcPct val="0"/>
              </a:spcBef>
              <a:spcAft>
                <a:spcPct val="0"/>
              </a:spcAft>
              <a:defRPr b="1">
                <a:solidFill>
                  <a:schemeClr val="tx1"/>
                </a:solidFill>
                <a:latin typeface="Arial" charset="0"/>
              </a:defRPr>
            </a:lvl6pPr>
            <a:lvl7pPr marL="2971800" indent="-228600" defTabSz="922338" eaLnBrk="0" fontAlgn="base" hangingPunct="0">
              <a:spcBef>
                <a:spcPct val="0"/>
              </a:spcBef>
              <a:spcAft>
                <a:spcPct val="0"/>
              </a:spcAft>
              <a:defRPr b="1">
                <a:solidFill>
                  <a:schemeClr val="tx1"/>
                </a:solidFill>
                <a:latin typeface="Arial" charset="0"/>
              </a:defRPr>
            </a:lvl7pPr>
            <a:lvl8pPr marL="3429000" indent="-228600" defTabSz="922338" eaLnBrk="0" fontAlgn="base" hangingPunct="0">
              <a:spcBef>
                <a:spcPct val="0"/>
              </a:spcBef>
              <a:spcAft>
                <a:spcPct val="0"/>
              </a:spcAft>
              <a:defRPr b="1">
                <a:solidFill>
                  <a:schemeClr val="tx1"/>
                </a:solidFill>
                <a:latin typeface="Arial" charset="0"/>
              </a:defRPr>
            </a:lvl8pPr>
            <a:lvl9pPr marL="3886200" indent="-228600" defTabSz="922338" eaLnBrk="0" fontAlgn="base" hangingPunct="0">
              <a:spcBef>
                <a:spcPct val="0"/>
              </a:spcBef>
              <a:spcAft>
                <a:spcPct val="0"/>
              </a:spcAft>
              <a:defRPr b="1">
                <a:solidFill>
                  <a:schemeClr val="tx1"/>
                </a:solidFill>
                <a:latin typeface="Arial" charset="0"/>
              </a:defRPr>
            </a:lvl9pPr>
          </a:lstStyle>
          <a:p>
            <a:pPr eaLnBrk="1" hangingPunct="1">
              <a:defRPr/>
            </a:pPr>
            <a:fld id="{6F0500D7-7DEA-4BBA-B685-60057E482723}" type="slidenum">
              <a:rPr lang="en-US" b="0" smtClean="0"/>
              <a:pPr eaLnBrk="1" hangingPunct="1">
                <a:defRPr/>
              </a:pPr>
              <a:t>69</a:t>
            </a:fld>
            <a:endParaRPr lang="en-US" b="0" dirty="0"/>
          </a:p>
        </p:txBody>
      </p:sp>
      <p:sp>
        <p:nvSpPr>
          <p:cNvPr id="155651" name="Rectangle 2"/>
          <p:cNvSpPr>
            <a:spLocks noGrp="1" noRot="1" noChangeAspect="1" noChangeArrowheads="1" noTextEdit="1"/>
          </p:cNvSpPr>
          <p:nvPr>
            <p:ph type="sldImg"/>
          </p:nvPr>
        </p:nvSpPr>
        <p:spPr>
          <a:xfrm>
            <a:off x="892175" y="695325"/>
            <a:ext cx="5126038" cy="2884488"/>
          </a:xfrm>
          <a:ln/>
        </p:spPr>
      </p:sp>
      <p:sp>
        <p:nvSpPr>
          <p:cNvPr id="155652" name="Rectangle 3"/>
          <p:cNvSpPr>
            <a:spLocks noGrp="1" noChangeArrowheads="1"/>
          </p:cNvSpPr>
          <p:nvPr>
            <p:ph type="body" idx="1"/>
          </p:nvPr>
        </p:nvSpPr>
        <p:spPr>
          <a:noFill/>
        </p:spPr>
        <p:txBody>
          <a:bodyPr/>
          <a:lstStyle/>
          <a:p>
            <a:r>
              <a:rPr lang="en-US" sz="1100" b="1" i="0" u="none" strike="noStrike" kern="1200" baseline="0" dirty="0">
                <a:solidFill>
                  <a:schemeClr val="tx1"/>
                </a:solidFill>
                <a:latin typeface="Arial" charset="0"/>
                <a:ea typeface="+mn-ea"/>
                <a:cs typeface="+mn-cs"/>
              </a:rPr>
              <a:t>Review </a:t>
            </a:r>
            <a:r>
              <a:rPr lang="en-US" sz="1100" b="0" i="0" u="none" strike="noStrike" kern="1200" baseline="0" dirty="0">
                <a:solidFill>
                  <a:schemeClr val="tx1"/>
                </a:solidFill>
                <a:latin typeface="Arial" charset="0"/>
                <a:ea typeface="+mn-ea"/>
                <a:cs typeface="+mn-cs"/>
              </a:rPr>
              <a:t>the Weekly Tally Sheet. </a:t>
            </a:r>
          </a:p>
          <a:p>
            <a:r>
              <a:rPr lang="en-US" sz="1100" b="0" i="0" u="none" strike="noStrike" kern="1200" baseline="0" dirty="0">
                <a:solidFill>
                  <a:schemeClr val="tx1"/>
                </a:solidFill>
                <a:latin typeface="Arial" charset="0"/>
                <a:ea typeface="+mn-ea"/>
                <a:cs typeface="+mn-cs"/>
              </a:rPr>
              <a:t>Quickly review this tool. It was covered in the Core Content Training and in the initial SAMHSA DTAC Forms Training. </a:t>
            </a:r>
          </a:p>
          <a:p>
            <a:endParaRPr lang="en-US" sz="1100" b="0" i="0" u="none" strike="noStrike" kern="1200" baseline="0" dirty="0">
              <a:solidFill>
                <a:schemeClr val="tx1"/>
              </a:solidFill>
              <a:latin typeface="Arial" charset="0"/>
              <a:ea typeface="+mn-ea"/>
              <a:cs typeface="+mn-cs"/>
            </a:endParaRPr>
          </a:p>
          <a:p>
            <a:r>
              <a:rPr lang="en-US" sz="1100" b="1" i="0" u="none" strike="noStrike" kern="1200" baseline="0" dirty="0">
                <a:solidFill>
                  <a:schemeClr val="tx1"/>
                </a:solidFill>
                <a:latin typeface="Arial" charset="0"/>
                <a:ea typeface="+mn-ea"/>
                <a:cs typeface="+mn-cs"/>
              </a:rPr>
              <a:t>Note </a:t>
            </a:r>
            <a:r>
              <a:rPr lang="en-US" sz="1100" b="0" i="0" u="none" strike="noStrike" kern="1200" baseline="0" dirty="0">
                <a:solidFill>
                  <a:schemeClr val="tx1"/>
                </a:solidFill>
                <a:latin typeface="Arial" charset="0"/>
                <a:ea typeface="+mn-ea"/>
                <a:cs typeface="+mn-cs"/>
              </a:rPr>
              <a:t>that the county is the county in which the services were provided, rather than the county in which a person lives. Every state has assigned three-digit county codes to each county. </a:t>
            </a:r>
          </a:p>
          <a:p>
            <a:endParaRPr lang="en-US" sz="1100" b="0" i="0" u="none" strike="noStrike" kern="1200" baseline="0" dirty="0">
              <a:solidFill>
                <a:schemeClr val="tx1"/>
              </a:solidFill>
              <a:latin typeface="Arial" charset="0"/>
              <a:ea typeface="+mn-ea"/>
              <a:cs typeface="+mn-cs"/>
            </a:endParaRPr>
          </a:p>
          <a:p>
            <a:r>
              <a:rPr lang="en-US" sz="1100" b="1" i="0" u="none" strike="noStrike" kern="1200" baseline="0" dirty="0">
                <a:solidFill>
                  <a:schemeClr val="tx1"/>
                </a:solidFill>
                <a:latin typeface="Arial" charset="0"/>
                <a:ea typeface="+mn-ea"/>
                <a:cs typeface="+mn-cs"/>
              </a:rPr>
              <a:t>Review </a:t>
            </a:r>
            <a:r>
              <a:rPr lang="en-US" sz="1100" b="0" i="0" u="none" strike="noStrike" kern="1200" baseline="0" dirty="0">
                <a:solidFill>
                  <a:schemeClr val="tx1"/>
                </a:solidFill>
                <a:latin typeface="Arial" charset="0"/>
                <a:ea typeface="+mn-ea"/>
                <a:cs typeface="+mn-cs"/>
              </a:rPr>
              <a:t>any questions or examples that were submitted at the end of day 1 that are related to the Individual, Group, or Weekly Tally Forms. Take a few minutes to discuss questions, scenarios, or issues they have encountered using the forms during the ISP.</a:t>
            </a:r>
            <a:endParaRPr lang="en-US" sz="1100" b="1" i="0" u="none" strike="noStrike" kern="1200" baseline="0" dirty="0">
              <a:solidFill>
                <a:schemeClr val="tx1"/>
              </a:solidFill>
              <a:latin typeface="Arial" charset="0"/>
              <a:ea typeface="+mn-ea"/>
              <a:cs typeface="+mn-cs"/>
            </a:endParaRPr>
          </a:p>
          <a:p>
            <a:endParaRPr lang="en-US" sz="1100" b="0" i="0" u="none" strike="noStrike" kern="1200" baseline="0" dirty="0">
              <a:solidFill>
                <a:schemeClr val="tx1"/>
              </a:solidFill>
              <a:latin typeface="Arial" charset="0"/>
              <a:ea typeface="+mn-ea"/>
              <a:cs typeface="+mn-cs"/>
            </a:endParaRPr>
          </a:p>
          <a:p>
            <a:r>
              <a:rPr lang="en-US" sz="1100" b="1" i="0" u="none" strike="noStrike" kern="1200" baseline="0" dirty="0">
                <a:solidFill>
                  <a:schemeClr val="tx1"/>
                </a:solidFill>
                <a:latin typeface="Arial" charset="0"/>
                <a:ea typeface="+mn-ea"/>
                <a:cs typeface="+mn-cs"/>
              </a:rPr>
              <a:t>Note</a:t>
            </a:r>
            <a:r>
              <a:rPr lang="en-US" sz="1100" b="0" i="0" u="none" strike="noStrike" kern="1200" baseline="0" dirty="0">
                <a:solidFill>
                  <a:schemeClr val="tx1"/>
                </a:solidFill>
                <a:latin typeface="Arial" charset="0"/>
                <a:ea typeface="+mn-ea"/>
                <a:cs typeface="+mn-cs"/>
              </a:rPr>
              <a:t> that we will next review the advanced evaluation tools that should also be used, as appropriate. 	</a:t>
            </a:r>
          </a:p>
          <a:p>
            <a:pPr eaLnBrk="1" hangingPunct="1"/>
            <a:endParaRPr lang="en-US" dirty="0"/>
          </a:p>
          <a:p>
            <a:pPr eaLnBrk="1" hangingPunct="1"/>
            <a:endParaRPr lang="en-US" dirty="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The Assessment and Referral Tools are often underutilized by CCP programs. However, they are a critical element of the CCP. In the next few slides, we will review the tools and when they should be used.</a:t>
            </a:r>
            <a:endParaRPr lang="en-US" dirty="0"/>
          </a:p>
        </p:txBody>
      </p:sp>
      <p:sp>
        <p:nvSpPr>
          <p:cNvPr id="4" name="Slide Number Placeholder 3"/>
          <p:cNvSpPr>
            <a:spLocks noGrp="1"/>
          </p:cNvSpPr>
          <p:nvPr>
            <p:ph type="sldNum" sz="quarter" idx="5"/>
          </p:nvPr>
        </p:nvSpPr>
        <p:spPr/>
        <p:txBody>
          <a:bodyPr/>
          <a:lstStyle/>
          <a:p>
            <a:fld id="{10F6D4A9-75EE-4C1F-AE34-E41D59AB693F}" type="slidenum">
              <a:rPr lang="en-US" smtClean="0"/>
              <a:t>70</a:t>
            </a:fld>
            <a:endParaRPr lang="en-US" dirty="0"/>
          </a:p>
        </p:txBody>
      </p:sp>
    </p:spTree>
    <p:extLst>
      <p:ext uri="{BB962C8B-B14F-4D97-AF65-F5344CB8AC3E}">
        <p14:creationId xmlns:p14="http://schemas.microsoft.com/office/powerpoint/2010/main" val="363184823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p:txBody>
          <a:bodyPr/>
          <a:lstStyle>
            <a:lvl1pPr defTabSz="922338" eaLnBrk="0" hangingPunct="0">
              <a:defRPr b="1">
                <a:solidFill>
                  <a:schemeClr val="tx1"/>
                </a:solidFill>
                <a:latin typeface="Arial" charset="0"/>
              </a:defRPr>
            </a:lvl1pPr>
            <a:lvl2pPr marL="742950" indent="-285750" defTabSz="922338" eaLnBrk="0" hangingPunct="0">
              <a:defRPr b="1">
                <a:solidFill>
                  <a:schemeClr val="tx1"/>
                </a:solidFill>
                <a:latin typeface="Arial" charset="0"/>
              </a:defRPr>
            </a:lvl2pPr>
            <a:lvl3pPr marL="1143000" indent="-228600" defTabSz="922338" eaLnBrk="0" hangingPunct="0">
              <a:defRPr b="1">
                <a:solidFill>
                  <a:schemeClr val="tx1"/>
                </a:solidFill>
                <a:latin typeface="Arial" charset="0"/>
              </a:defRPr>
            </a:lvl3pPr>
            <a:lvl4pPr marL="1600200" indent="-228600" defTabSz="922338" eaLnBrk="0" hangingPunct="0">
              <a:defRPr b="1">
                <a:solidFill>
                  <a:schemeClr val="tx1"/>
                </a:solidFill>
                <a:latin typeface="Arial" charset="0"/>
              </a:defRPr>
            </a:lvl4pPr>
            <a:lvl5pPr marL="2057400" indent="-228600" defTabSz="922338" eaLnBrk="0" hangingPunct="0">
              <a:defRPr b="1">
                <a:solidFill>
                  <a:schemeClr val="tx1"/>
                </a:solidFill>
                <a:latin typeface="Arial" charset="0"/>
              </a:defRPr>
            </a:lvl5pPr>
            <a:lvl6pPr marL="2514600" indent="-228600" defTabSz="922338" eaLnBrk="0" fontAlgn="base" hangingPunct="0">
              <a:spcBef>
                <a:spcPct val="0"/>
              </a:spcBef>
              <a:spcAft>
                <a:spcPct val="0"/>
              </a:spcAft>
              <a:defRPr b="1">
                <a:solidFill>
                  <a:schemeClr val="tx1"/>
                </a:solidFill>
                <a:latin typeface="Arial" charset="0"/>
              </a:defRPr>
            </a:lvl6pPr>
            <a:lvl7pPr marL="2971800" indent="-228600" defTabSz="922338" eaLnBrk="0" fontAlgn="base" hangingPunct="0">
              <a:spcBef>
                <a:spcPct val="0"/>
              </a:spcBef>
              <a:spcAft>
                <a:spcPct val="0"/>
              </a:spcAft>
              <a:defRPr b="1">
                <a:solidFill>
                  <a:schemeClr val="tx1"/>
                </a:solidFill>
                <a:latin typeface="Arial" charset="0"/>
              </a:defRPr>
            </a:lvl7pPr>
            <a:lvl8pPr marL="3429000" indent="-228600" defTabSz="922338" eaLnBrk="0" fontAlgn="base" hangingPunct="0">
              <a:spcBef>
                <a:spcPct val="0"/>
              </a:spcBef>
              <a:spcAft>
                <a:spcPct val="0"/>
              </a:spcAft>
              <a:defRPr b="1">
                <a:solidFill>
                  <a:schemeClr val="tx1"/>
                </a:solidFill>
                <a:latin typeface="Arial" charset="0"/>
              </a:defRPr>
            </a:lvl8pPr>
            <a:lvl9pPr marL="3886200" indent="-228600" defTabSz="922338" eaLnBrk="0" fontAlgn="base" hangingPunct="0">
              <a:spcBef>
                <a:spcPct val="0"/>
              </a:spcBef>
              <a:spcAft>
                <a:spcPct val="0"/>
              </a:spcAft>
              <a:defRPr b="1">
                <a:solidFill>
                  <a:schemeClr val="tx1"/>
                </a:solidFill>
                <a:latin typeface="Arial" charset="0"/>
              </a:defRPr>
            </a:lvl9pPr>
          </a:lstStyle>
          <a:p>
            <a:pPr eaLnBrk="1" hangingPunct="1">
              <a:defRPr/>
            </a:pPr>
            <a:fld id="{9EAB9290-BAFB-4DB0-AE00-5B820C0B03A2}" type="slidenum">
              <a:rPr lang="en-US" b="0" smtClean="0"/>
              <a:pPr eaLnBrk="1" hangingPunct="1">
                <a:defRPr/>
              </a:pPr>
              <a:t>71</a:t>
            </a:fld>
            <a:endParaRPr lang="en-US" b="0" dirty="0"/>
          </a:p>
        </p:txBody>
      </p:sp>
      <p:sp>
        <p:nvSpPr>
          <p:cNvPr id="156675" name="Rectangle 4"/>
          <p:cNvSpPr>
            <a:spLocks noGrp="1" noRot="1" noChangeAspect="1" noChangeArrowheads="1" noTextEdit="1"/>
          </p:cNvSpPr>
          <p:nvPr>
            <p:ph type="sldImg"/>
          </p:nvPr>
        </p:nvSpPr>
        <p:spPr>
          <a:xfrm>
            <a:off x="892175" y="695325"/>
            <a:ext cx="5126038" cy="2884488"/>
          </a:xfrm>
          <a:ln/>
        </p:spPr>
      </p:sp>
      <p:sp>
        <p:nvSpPr>
          <p:cNvPr id="156676" name="Rectangle 5"/>
          <p:cNvSpPr>
            <a:spLocks noGrp="1" noChangeArrowheads="1"/>
          </p:cNvSpPr>
          <p:nvPr>
            <p:ph type="body" idx="1"/>
          </p:nvPr>
        </p:nvSpPr>
        <p:spPr>
          <a:noFill/>
        </p:spPr>
        <p:txBody>
          <a:bodyPr/>
          <a:lstStyle/>
          <a:p>
            <a:r>
              <a:rPr lang="en-US" sz="1100" b="1" i="0" u="none" strike="noStrike" kern="1200" baseline="0" dirty="0">
                <a:solidFill>
                  <a:schemeClr val="tx1"/>
                </a:solidFill>
                <a:latin typeface="Arial" charset="0"/>
                <a:ea typeface="+mn-ea"/>
                <a:cs typeface="+mn-cs"/>
              </a:rPr>
              <a:t>Review </a:t>
            </a:r>
            <a:r>
              <a:rPr lang="en-US" sz="1100" b="0" i="0" u="none" strike="noStrike" kern="1200" baseline="0" dirty="0">
                <a:solidFill>
                  <a:schemeClr val="tx1"/>
                </a:solidFill>
                <a:latin typeface="Arial" charset="0"/>
                <a:ea typeface="+mn-ea"/>
                <a:cs typeface="+mn-cs"/>
              </a:rPr>
              <a:t>both the Adult Assessment and Referral Tool and the Child/Youth Assessment and Referral Tool. </a:t>
            </a:r>
          </a:p>
          <a:p>
            <a:endParaRPr lang="en-US" sz="1100" b="0" i="0" u="none" strike="noStrike" kern="1200" baseline="0" dirty="0">
              <a:solidFill>
                <a:schemeClr val="tx1"/>
              </a:solidFill>
              <a:latin typeface="Arial" charset="0"/>
              <a:ea typeface="+mn-ea"/>
              <a:cs typeface="+mn-cs"/>
            </a:endParaRPr>
          </a:p>
          <a:p>
            <a:r>
              <a:rPr lang="en-US" sz="1100" b="0" i="0" u="none" strike="noStrike" kern="1200" baseline="0" dirty="0">
                <a:solidFill>
                  <a:schemeClr val="tx1"/>
                </a:solidFill>
                <a:latin typeface="Arial" charset="0"/>
                <a:ea typeface="+mn-ea"/>
                <a:cs typeface="+mn-cs"/>
              </a:rPr>
              <a:t>Suggested talking points for both of these forms: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Both tools are to be used in the ISP and the RSP as needed.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CCP program managers will provide additional training and instructions for when and how these forms will be implemented.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While these forms are specifically recommended for use during the third encounter, either can be used at any point when a crisis counselor, in conjunction with a team leader, feels additional assessment may be warranted (for example, during specialized crisis counseling or to keep track of the progress of an individual survivor).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The Individual/Family Crisis Counseling Services Encounter Log should also be filled out if an encounter lasting 15 minutes or more precipitated the use of the Adult or the Child/Youth Assessment and Referral Tool. If a follow-up visit is scheduled by a team leader to administer the tool, then only this form needs to be completed.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These tools serve as a reminder that crisis counseling is intended to be a short-term intervention. Managers need to ensure that protocols are in place in their settings to ensure that individual/family crisis counseling does not become therapy.</a:t>
            </a:r>
          </a:p>
          <a:p>
            <a:r>
              <a:rPr lang="en-US" sz="1100" b="0" i="0" u="none" strike="noStrike" kern="1200" baseline="0" dirty="0">
                <a:solidFill>
                  <a:schemeClr val="tx1"/>
                </a:solidFill>
                <a:latin typeface="Arial" charset="0"/>
                <a:ea typeface="+mn-ea"/>
                <a:cs typeface="+mn-cs"/>
              </a:rPr>
              <a:t>	</a:t>
            </a:r>
          </a:p>
          <a:p>
            <a:pPr eaLnBrk="1" hangingPunct="1"/>
            <a:endParaRPr lang="en-US" dirty="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p:txBody>
          <a:bodyPr/>
          <a:lstStyle>
            <a:lvl1pPr defTabSz="922338" eaLnBrk="0" hangingPunct="0">
              <a:defRPr b="1">
                <a:solidFill>
                  <a:schemeClr val="tx1"/>
                </a:solidFill>
                <a:latin typeface="Arial" charset="0"/>
              </a:defRPr>
            </a:lvl1pPr>
            <a:lvl2pPr marL="742950" indent="-285750" defTabSz="922338" eaLnBrk="0" hangingPunct="0">
              <a:defRPr b="1">
                <a:solidFill>
                  <a:schemeClr val="tx1"/>
                </a:solidFill>
                <a:latin typeface="Arial" charset="0"/>
              </a:defRPr>
            </a:lvl2pPr>
            <a:lvl3pPr marL="1143000" indent="-228600" defTabSz="922338" eaLnBrk="0" hangingPunct="0">
              <a:defRPr b="1">
                <a:solidFill>
                  <a:schemeClr val="tx1"/>
                </a:solidFill>
                <a:latin typeface="Arial" charset="0"/>
              </a:defRPr>
            </a:lvl3pPr>
            <a:lvl4pPr marL="1600200" indent="-228600" defTabSz="922338" eaLnBrk="0" hangingPunct="0">
              <a:defRPr b="1">
                <a:solidFill>
                  <a:schemeClr val="tx1"/>
                </a:solidFill>
                <a:latin typeface="Arial" charset="0"/>
              </a:defRPr>
            </a:lvl4pPr>
            <a:lvl5pPr marL="2057400" indent="-228600" defTabSz="922338" eaLnBrk="0" hangingPunct="0">
              <a:defRPr b="1">
                <a:solidFill>
                  <a:schemeClr val="tx1"/>
                </a:solidFill>
                <a:latin typeface="Arial" charset="0"/>
              </a:defRPr>
            </a:lvl5pPr>
            <a:lvl6pPr marL="2514600" indent="-228600" defTabSz="922338" eaLnBrk="0" fontAlgn="base" hangingPunct="0">
              <a:spcBef>
                <a:spcPct val="0"/>
              </a:spcBef>
              <a:spcAft>
                <a:spcPct val="0"/>
              </a:spcAft>
              <a:defRPr b="1">
                <a:solidFill>
                  <a:schemeClr val="tx1"/>
                </a:solidFill>
                <a:latin typeface="Arial" charset="0"/>
              </a:defRPr>
            </a:lvl6pPr>
            <a:lvl7pPr marL="2971800" indent="-228600" defTabSz="922338" eaLnBrk="0" fontAlgn="base" hangingPunct="0">
              <a:spcBef>
                <a:spcPct val="0"/>
              </a:spcBef>
              <a:spcAft>
                <a:spcPct val="0"/>
              </a:spcAft>
              <a:defRPr b="1">
                <a:solidFill>
                  <a:schemeClr val="tx1"/>
                </a:solidFill>
                <a:latin typeface="Arial" charset="0"/>
              </a:defRPr>
            </a:lvl7pPr>
            <a:lvl8pPr marL="3429000" indent="-228600" defTabSz="922338" eaLnBrk="0" fontAlgn="base" hangingPunct="0">
              <a:spcBef>
                <a:spcPct val="0"/>
              </a:spcBef>
              <a:spcAft>
                <a:spcPct val="0"/>
              </a:spcAft>
              <a:defRPr b="1">
                <a:solidFill>
                  <a:schemeClr val="tx1"/>
                </a:solidFill>
                <a:latin typeface="Arial" charset="0"/>
              </a:defRPr>
            </a:lvl8pPr>
            <a:lvl9pPr marL="3886200" indent="-228600" defTabSz="922338" eaLnBrk="0" fontAlgn="base" hangingPunct="0">
              <a:spcBef>
                <a:spcPct val="0"/>
              </a:spcBef>
              <a:spcAft>
                <a:spcPct val="0"/>
              </a:spcAft>
              <a:defRPr b="1">
                <a:solidFill>
                  <a:schemeClr val="tx1"/>
                </a:solidFill>
                <a:latin typeface="Arial" charset="0"/>
              </a:defRPr>
            </a:lvl9pPr>
          </a:lstStyle>
          <a:p>
            <a:pPr eaLnBrk="1" hangingPunct="1">
              <a:defRPr/>
            </a:pPr>
            <a:fld id="{799189D3-3444-434D-9102-44F0737D7C36}" type="slidenum">
              <a:rPr lang="en-US" b="0" smtClean="0"/>
              <a:pPr eaLnBrk="1" hangingPunct="1">
                <a:defRPr/>
              </a:pPr>
              <a:t>72</a:t>
            </a:fld>
            <a:endParaRPr lang="en-US" b="0" dirty="0"/>
          </a:p>
        </p:txBody>
      </p:sp>
      <p:sp>
        <p:nvSpPr>
          <p:cNvPr id="157699" name="Rectangle 4"/>
          <p:cNvSpPr>
            <a:spLocks noGrp="1" noRot="1" noChangeAspect="1" noChangeArrowheads="1" noTextEdit="1"/>
          </p:cNvSpPr>
          <p:nvPr>
            <p:ph type="sldImg"/>
          </p:nvPr>
        </p:nvSpPr>
        <p:spPr>
          <a:xfrm>
            <a:off x="892175" y="695325"/>
            <a:ext cx="5126038" cy="2884488"/>
          </a:xfrm>
          <a:ln/>
        </p:spPr>
      </p:sp>
      <p:sp>
        <p:nvSpPr>
          <p:cNvPr id="157700" name="Rectangle 5"/>
          <p:cNvSpPr>
            <a:spLocks noGrp="1" noChangeArrowheads="1"/>
          </p:cNvSpPr>
          <p:nvPr>
            <p:ph type="body" idx="1"/>
          </p:nvPr>
        </p:nvSpPr>
        <p:spPr>
          <a:noFill/>
        </p:spPr>
        <p:txBody>
          <a:bodyPr/>
          <a:lstStyle/>
          <a:p>
            <a:pPr marL="342900" marR="0" lvl="0"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tab pos="457200" algn="l"/>
              </a:tabLst>
              <a:defRPr/>
            </a:pPr>
            <a:endParaRPr lang="en-US" sz="1800" dirty="0">
              <a:effectLst/>
              <a:latin typeface="Segoe UI" panose="020B0502040204020203" pitchFamily="34" charset="0"/>
            </a:endParaRPr>
          </a:p>
          <a:p>
            <a:pPr marL="342900" marR="0" lvl="0"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tab pos="457200" algn="l"/>
              </a:tabLst>
              <a:defRPr/>
            </a:pPr>
            <a:r>
              <a:rPr lang="en-US" sz="1800" dirty="0">
                <a:effectLst/>
                <a:latin typeface="Segoe UI" panose="020B0502040204020203" pitchFamily="34" charset="0"/>
              </a:rPr>
              <a:t>When using the mobile app, it will prompt them when the criteria is met, and they should be using the form when warranted.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Unlike the Individual/Family Crisis Counseling Services Encounter Log, the questions on these forms are supposed to be read aloud to the individual as an interview guide. There are instructions on each form on how to do this. </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At the end of the form, you should review the responses that are highly rated and be prepared to offer the respondent a referral for more intensive services. </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You should also have a plan in place (that adheres to your employer’s protocol) for what to do if the individual says “yes” to the question “Is there any possibility that you might hurt or kill yourself?” </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A crisis counselor can still make visits to a survivor who has received an assessment and referral. </a:t>
            </a:r>
          </a:p>
          <a:p>
            <a:pPr eaLnBrk="1" hangingPunct="1"/>
            <a:endParaRPr lang="en-US" dirty="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p:txBody>
          <a:bodyPr/>
          <a:lstStyle>
            <a:lvl1pPr defTabSz="957110" eaLnBrk="0" hangingPunct="0">
              <a:defRPr b="1">
                <a:solidFill>
                  <a:schemeClr val="tx1"/>
                </a:solidFill>
                <a:latin typeface="Arial" charset="0"/>
              </a:defRPr>
            </a:lvl1pPr>
            <a:lvl2pPr marL="770959" indent="-296523" defTabSz="957110" eaLnBrk="0" hangingPunct="0">
              <a:defRPr b="1">
                <a:solidFill>
                  <a:schemeClr val="tx1"/>
                </a:solidFill>
                <a:latin typeface="Arial" charset="0"/>
              </a:defRPr>
            </a:lvl2pPr>
            <a:lvl3pPr marL="1186091" indent="-237218" defTabSz="957110" eaLnBrk="0" hangingPunct="0">
              <a:defRPr b="1">
                <a:solidFill>
                  <a:schemeClr val="tx1"/>
                </a:solidFill>
                <a:latin typeface="Arial" charset="0"/>
              </a:defRPr>
            </a:lvl3pPr>
            <a:lvl4pPr marL="1660528" indent="-237218" defTabSz="957110" eaLnBrk="0" hangingPunct="0">
              <a:defRPr b="1">
                <a:solidFill>
                  <a:schemeClr val="tx1"/>
                </a:solidFill>
                <a:latin typeface="Arial" charset="0"/>
              </a:defRPr>
            </a:lvl4pPr>
            <a:lvl5pPr marL="2134964" indent="-237218" defTabSz="957110" eaLnBrk="0" hangingPunct="0">
              <a:defRPr b="1">
                <a:solidFill>
                  <a:schemeClr val="tx1"/>
                </a:solidFill>
                <a:latin typeface="Arial" charset="0"/>
              </a:defRPr>
            </a:lvl5pPr>
            <a:lvl6pPr marL="2609400" indent="-237218" defTabSz="957110" eaLnBrk="0" fontAlgn="base" hangingPunct="0">
              <a:spcBef>
                <a:spcPct val="0"/>
              </a:spcBef>
              <a:spcAft>
                <a:spcPct val="0"/>
              </a:spcAft>
              <a:defRPr b="1">
                <a:solidFill>
                  <a:schemeClr val="tx1"/>
                </a:solidFill>
                <a:latin typeface="Arial" charset="0"/>
              </a:defRPr>
            </a:lvl6pPr>
            <a:lvl7pPr marL="3083837" indent="-237218" defTabSz="957110" eaLnBrk="0" fontAlgn="base" hangingPunct="0">
              <a:spcBef>
                <a:spcPct val="0"/>
              </a:spcBef>
              <a:spcAft>
                <a:spcPct val="0"/>
              </a:spcAft>
              <a:defRPr b="1">
                <a:solidFill>
                  <a:schemeClr val="tx1"/>
                </a:solidFill>
                <a:latin typeface="Arial" charset="0"/>
              </a:defRPr>
            </a:lvl7pPr>
            <a:lvl8pPr marL="3558273" indent="-237218" defTabSz="957110" eaLnBrk="0" fontAlgn="base" hangingPunct="0">
              <a:spcBef>
                <a:spcPct val="0"/>
              </a:spcBef>
              <a:spcAft>
                <a:spcPct val="0"/>
              </a:spcAft>
              <a:defRPr b="1">
                <a:solidFill>
                  <a:schemeClr val="tx1"/>
                </a:solidFill>
                <a:latin typeface="Arial" charset="0"/>
              </a:defRPr>
            </a:lvl8pPr>
            <a:lvl9pPr marL="4032710" indent="-237218" defTabSz="957110" eaLnBrk="0" fontAlgn="base" hangingPunct="0">
              <a:spcBef>
                <a:spcPct val="0"/>
              </a:spcBef>
              <a:spcAft>
                <a:spcPct val="0"/>
              </a:spcAft>
              <a:defRPr b="1">
                <a:solidFill>
                  <a:schemeClr val="tx1"/>
                </a:solidFill>
                <a:latin typeface="Arial" charset="0"/>
              </a:defRPr>
            </a:lvl9pPr>
          </a:lstStyle>
          <a:p>
            <a:pPr eaLnBrk="1" hangingPunct="1">
              <a:defRPr/>
            </a:pPr>
            <a:fld id="{AAC4C5B6-B750-47B2-B473-172BD85BBAAC}" type="slidenum">
              <a:rPr lang="en-US" b="0" smtClean="0"/>
              <a:pPr eaLnBrk="1" hangingPunct="1">
                <a:defRPr/>
              </a:pPr>
              <a:t>73</a:t>
            </a:fld>
            <a:endParaRPr lang="en-US" b="0" dirty="0"/>
          </a:p>
        </p:txBody>
      </p:sp>
      <p:sp>
        <p:nvSpPr>
          <p:cNvPr id="158723" name="Rectangle 2"/>
          <p:cNvSpPr>
            <a:spLocks noGrp="1" noRot="1" noChangeAspect="1" noChangeArrowheads="1" noTextEdit="1"/>
          </p:cNvSpPr>
          <p:nvPr>
            <p:ph type="sldImg"/>
          </p:nvPr>
        </p:nvSpPr>
        <p:spPr>
          <a:xfrm>
            <a:off x="958850" y="719138"/>
            <a:ext cx="5297488" cy="2979737"/>
          </a:xfrm>
          <a:ln/>
        </p:spPr>
      </p:sp>
      <p:sp>
        <p:nvSpPr>
          <p:cNvPr id="158724" name="Rectangle 3"/>
          <p:cNvSpPr>
            <a:spLocks noGrp="1" noChangeArrowheads="1"/>
          </p:cNvSpPr>
          <p:nvPr>
            <p:ph type="body" idx="1"/>
          </p:nvPr>
        </p:nvSpPr>
        <p:spPr>
          <a:noFill/>
        </p:spPr>
        <p:txBody>
          <a:bodyPr/>
          <a:lstStyle/>
          <a:p>
            <a:pPr marL="0" indent="0">
              <a:buFont typeface="Arial" panose="020B0604020202020204" pitchFamily="34" charset="0"/>
              <a:buNone/>
            </a:pPr>
            <a:endParaRPr lang="en-US" sz="1100" dirty="0">
              <a:latin typeface="Arial" charset="0"/>
            </a:endParaRPr>
          </a:p>
          <a:p>
            <a:r>
              <a:rPr lang="en-US" sz="1100" dirty="0">
                <a:latin typeface="Arial" charset="0"/>
              </a:rPr>
              <a:t>	</a:t>
            </a:r>
          </a:p>
          <a:p>
            <a:pPr eaLnBrk="1" hangingPunct="1"/>
            <a:r>
              <a:rPr lang="en-US" sz="1800" b="1" dirty="0">
                <a:effectLst/>
                <a:latin typeface="Calibri" panose="020F0502020204030204" pitchFamily="34" charset="0"/>
                <a:ea typeface="Calibri" panose="020F0502020204030204" pitchFamily="34" charset="0"/>
                <a:cs typeface="Times New Roman" panose="02020603050405020304" pitchFamily="18" charset="0"/>
              </a:rPr>
              <a:t>Remind </a:t>
            </a:r>
            <a:r>
              <a:rPr lang="en-US" sz="1800" dirty="0">
                <a:effectLst/>
                <a:latin typeface="Calibri" panose="020F0502020204030204" pitchFamily="34" charset="0"/>
                <a:ea typeface="Calibri" panose="020F0502020204030204" pitchFamily="34" charset="0"/>
                <a:cs typeface="Times New Roman" panose="02020603050405020304" pitchFamily="18" charset="0"/>
              </a:rPr>
              <a:t>participants that training videos on these forms are available online: </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https://www.samhsa.gov/dtac/ccp-toolkit/train-your-ccp-staff</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rPr>
              <a:t>.</a:t>
            </a:r>
            <a:endParaRPr lang="en-US" dirty="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The guidelines on these two slides give specific direction on when an Assessment and Referral Tool should be completed.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Segoe UI" panose="020B0502040204020203" pitchFamily="34" charset="0"/>
              </a:rPr>
              <a:t>Review</a:t>
            </a:r>
            <a:r>
              <a:rPr lang="en-US" sz="1200" dirty="0">
                <a:effectLst/>
                <a:latin typeface="Segoe UI" panose="020B0502040204020203" pitchFamily="34" charset="0"/>
              </a:rPr>
              <a:t> the criteria that counselors should be aware of when determining whether to use this tool or not. </a:t>
            </a:r>
            <a:r>
              <a:rPr lang="en-US" sz="1200" dirty="0"/>
              <a:t>The Assessment and Referral Tools are often underutilized by CCP programs. Following the guidelines on when to use the tools ensures they will be utilized at the correct times.</a:t>
            </a:r>
          </a:p>
          <a:p>
            <a:endParaRPr lang="en-US" dirty="0"/>
          </a:p>
        </p:txBody>
      </p:sp>
      <p:sp>
        <p:nvSpPr>
          <p:cNvPr id="4" name="Slide Number Placeholder 3"/>
          <p:cNvSpPr>
            <a:spLocks noGrp="1"/>
          </p:cNvSpPr>
          <p:nvPr>
            <p:ph type="sldNum" sz="quarter" idx="5"/>
          </p:nvPr>
        </p:nvSpPr>
        <p:spPr/>
        <p:txBody>
          <a:bodyPr/>
          <a:lstStyle/>
          <a:p>
            <a:fld id="{10F6D4A9-75EE-4C1F-AE34-E41D59AB693F}" type="slidenum">
              <a:rPr lang="en-US" smtClean="0"/>
              <a:t>74</a:t>
            </a:fld>
            <a:endParaRPr lang="en-US" dirty="0"/>
          </a:p>
        </p:txBody>
      </p:sp>
    </p:spTree>
    <p:extLst>
      <p:ext uri="{BB962C8B-B14F-4D97-AF65-F5344CB8AC3E}">
        <p14:creationId xmlns:p14="http://schemas.microsoft.com/office/powerpoint/2010/main" val="143562136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latin typeface="Arial" charset="0"/>
              </a:rPr>
              <a:t>Facilitate </a:t>
            </a:r>
            <a:r>
              <a:rPr lang="en-US" sz="1200" dirty="0">
                <a:latin typeface="Arial" charset="0"/>
              </a:rPr>
              <a:t>a discussion with the participants around the following questions: </a:t>
            </a:r>
          </a:p>
          <a:p>
            <a:pPr marL="177914" indent="-177914">
              <a:buFont typeface="Arial" panose="020B0604020202020204" pitchFamily="34" charset="0"/>
              <a:buChar char="•"/>
            </a:pPr>
            <a:r>
              <a:rPr lang="en-US" sz="1200" dirty="0">
                <a:latin typeface="Arial" charset="0"/>
              </a:rPr>
              <a:t>What cues tell you a person needs assessment and possibly also a referral? </a:t>
            </a:r>
          </a:p>
          <a:p>
            <a:pPr marL="177914" indent="-177914">
              <a:buFont typeface="Arial" panose="020B0604020202020204" pitchFamily="34" charset="0"/>
              <a:buChar char="•"/>
            </a:pPr>
            <a:r>
              <a:rPr lang="en-US" sz="1200" dirty="0">
                <a:latin typeface="Arial" charset="0"/>
              </a:rPr>
              <a:t>What resources do you have to refer people to? </a:t>
            </a:r>
          </a:p>
          <a:p>
            <a:pPr marL="177914" indent="-177914">
              <a:buFont typeface="Arial" panose="020B0604020202020204" pitchFamily="34" charset="0"/>
              <a:buChar char="•"/>
            </a:pPr>
            <a:r>
              <a:rPr lang="en-US" sz="1200" dirty="0">
                <a:latin typeface="Arial" charset="0"/>
              </a:rPr>
              <a:t>When should you contact your supervisor? </a:t>
            </a:r>
          </a:p>
          <a:p>
            <a:pPr marL="177914" indent="-177914">
              <a:buFont typeface="Arial" panose="020B0604020202020204" pitchFamily="34" charset="0"/>
              <a:buChar char="•"/>
            </a:pPr>
            <a:r>
              <a:rPr lang="en-US" sz="1200" dirty="0">
                <a:latin typeface="Arial" charset="0"/>
              </a:rPr>
              <a:t>What protocols do you have in place if someone answers “yes” to a question about self-harm?</a:t>
            </a:r>
          </a:p>
          <a:p>
            <a:pPr marL="177914" indent="-177914">
              <a:buFont typeface="Arial" panose="020B0604020202020204" pitchFamily="34" charset="0"/>
              <a:buChar char="•"/>
            </a:pPr>
            <a:r>
              <a:rPr lang="en-US" sz="1200" dirty="0">
                <a:latin typeface="Arial" charset="0"/>
              </a:rPr>
              <a:t>What experiences have you had with the Assessment and Referral Tools? Do you have any lessons learned to share with the group?</a:t>
            </a:r>
          </a:p>
          <a:p>
            <a:endParaRPr lang="en-US" sz="1200" b="0" dirty="0">
              <a:latin typeface="Arial" charset="0"/>
            </a:endParaRPr>
          </a:p>
          <a:p>
            <a:r>
              <a:rPr lang="en-US" sz="1200" b="0" dirty="0">
                <a:latin typeface="Arial" charset="0"/>
              </a:rPr>
              <a:t>Conclude the section on the Assessment and Referral Tools.</a:t>
            </a:r>
            <a:endParaRPr lang="en-US" dirty="0"/>
          </a:p>
        </p:txBody>
      </p:sp>
      <p:sp>
        <p:nvSpPr>
          <p:cNvPr id="4" name="Slide Number Placeholder 3"/>
          <p:cNvSpPr>
            <a:spLocks noGrp="1"/>
          </p:cNvSpPr>
          <p:nvPr>
            <p:ph type="sldNum" sz="quarter" idx="5"/>
          </p:nvPr>
        </p:nvSpPr>
        <p:spPr/>
        <p:txBody>
          <a:bodyPr/>
          <a:lstStyle/>
          <a:p>
            <a:fld id="{10F6D4A9-75EE-4C1F-AE34-E41D59AB693F}" type="slidenum">
              <a:rPr lang="en-US" smtClean="0"/>
              <a:t>75</a:t>
            </a:fld>
            <a:endParaRPr lang="en-US" dirty="0"/>
          </a:p>
        </p:txBody>
      </p:sp>
    </p:spTree>
    <p:extLst>
      <p:ext uri="{BB962C8B-B14F-4D97-AF65-F5344CB8AC3E}">
        <p14:creationId xmlns:p14="http://schemas.microsoft.com/office/powerpoint/2010/main" val="208940459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p:txBody>
          <a:bodyPr/>
          <a:lstStyle>
            <a:lvl1pPr defTabSz="922338" eaLnBrk="0" hangingPunct="0">
              <a:defRPr b="1">
                <a:solidFill>
                  <a:schemeClr val="tx1"/>
                </a:solidFill>
                <a:latin typeface="Arial" charset="0"/>
              </a:defRPr>
            </a:lvl1pPr>
            <a:lvl2pPr marL="742950" indent="-285750" defTabSz="922338" eaLnBrk="0" hangingPunct="0">
              <a:defRPr b="1">
                <a:solidFill>
                  <a:schemeClr val="tx1"/>
                </a:solidFill>
                <a:latin typeface="Arial" charset="0"/>
              </a:defRPr>
            </a:lvl2pPr>
            <a:lvl3pPr marL="1143000" indent="-228600" defTabSz="922338" eaLnBrk="0" hangingPunct="0">
              <a:defRPr b="1">
                <a:solidFill>
                  <a:schemeClr val="tx1"/>
                </a:solidFill>
                <a:latin typeface="Arial" charset="0"/>
              </a:defRPr>
            </a:lvl3pPr>
            <a:lvl4pPr marL="1600200" indent="-228600" defTabSz="922338" eaLnBrk="0" hangingPunct="0">
              <a:defRPr b="1">
                <a:solidFill>
                  <a:schemeClr val="tx1"/>
                </a:solidFill>
                <a:latin typeface="Arial" charset="0"/>
              </a:defRPr>
            </a:lvl4pPr>
            <a:lvl5pPr marL="2057400" indent="-228600" defTabSz="922338" eaLnBrk="0" hangingPunct="0">
              <a:defRPr b="1">
                <a:solidFill>
                  <a:schemeClr val="tx1"/>
                </a:solidFill>
                <a:latin typeface="Arial" charset="0"/>
              </a:defRPr>
            </a:lvl5pPr>
            <a:lvl6pPr marL="2514600" indent="-228600" defTabSz="922338" eaLnBrk="0" fontAlgn="base" hangingPunct="0">
              <a:spcBef>
                <a:spcPct val="0"/>
              </a:spcBef>
              <a:spcAft>
                <a:spcPct val="0"/>
              </a:spcAft>
              <a:defRPr b="1">
                <a:solidFill>
                  <a:schemeClr val="tx1"/>
                </a:solidFill>
                <a:latin typeface="Arial" charset="0"/>
              </a:defRPr>
            </a:lvl6pPr>
            <a:lvl7pPr marL="2971800" indent="-228600" defTabSz="922338" eaLnBrk="0" fontAlgn="base" hangingPunct="0">
              <a:spcBef>
                <a:spcPct val="0"/>
              </a:spcBef>
              <a:spcAft>
                <a:spcPct val="0"/>
              </a:spcAft>
              <a:defRPr b="1">
                <a:solidFill>
                  <a:schemeClr val="tx1"/>
                </a:solidFill>
                <a:latin typeface="Arial" charset="0"/>
              </a:defRPr>
            </a:lvl7pPr>
            <a:lvl8pPr marL="3429000" indent="-228600" defTabSz="922338" eaLnBrk="0" fontAlgn="base" hangingPunct="0">
              <a:spcBef>
                <a:spcPct val="0"/>
              </a:spcBef>
              <a:spcAft>
                <a:spcPct val="0"/>
              </a:spcAft>
              <a:defRPr b="1">
                <a:solidFill>
                  <a:schemeClr val="tx1"/>
                </a:solidFill>
                <a:latin typeface="Arial" charset="0"/>
              </a:defRPr>
            </a:lvl8pPr>
            <a:lvl9pPr marL="3886200" indent="-228600" defTabSz="922338" eaLnBrk="0" fontAlgn="base" hangingPunct="0">
              <a:spcBef>
                <a:spcPct val="0"/>
              </a:spcBef>
              <a:spcAft>
                <a:spcPct val="0"/>
              </a:spcAft>
              <a:defRPr b="1">
                <a:solidFill>
                  <a:schemeClr val="tx1"/>
                </a:solidFill>
                <a:latin typeface="Arial" charset="0"/>
              </a:defRPr>
            </a:lvl9pPr>
          </a:lstStyle>
          <a:p>
            <a:pPr eaLnBrk="1" hangingPunct="1">
              <a:defRPr/>
            </a:pPr>
            <a:fld id="{5EE6E868-8D08-4F9A-8680-B7C738110460}" type="slidenum">
              <a:rPr lang="en-US" b="0" smtClean="0"/>
              <a:pPr eaLnBrk="1" hangingPunct="1">
                <a:defRPr/>
              </a:pPr>
              <a:t>76</a:t>
            </a:fld>
            <a:endParaRPr lang="en-US" b="0" dirty="0"/>
          </a:p>
        </p:txBody>
      </p:sp>
      <p:sp>
        <p:nvSpPr>
          <p:cNvPr id="159747" name="Rectangle 4"/>
          <p:cNvSpPr>
            <a:spLocks noGrp="1" noRot="1" noChangeAspect="1" noChangeArrowheads="1" noTextEdit="1"/>
          </p:cNvSpPr>
          <p:nvPr>
            <p:ph type="sldImg"/>
          </p:nvPr>
        </p:nvSpPr>
        <p:spPr>
          <a:xfrm>
            <a:off x="892175" y="695325"/>
            <a:ext cx="5126038" cy="2884488"/>
          </a:xfrm>
          <a:ln/>
        </p:spPr>
      </p:sp>
      <p:sp>
        <p:nvSpPr>
          <p:cNvPr id="159748" name="Rectangle 5"/>
          <p:cNvSpPr>
            <a:spLocks noGrp="1" noChangeArrowheads="1"/>
          </p:cNvSpPr>
          <p:nvPr>
            <p:ph type="body" idx="1"/>
          </p:nvPr>
        </p:nvSpPr>
        <p:spPr>
          <a:noFill/>
        </p:spPr>
        <p:txBody>
          <a:bodyPr/>
          <a:lstStyle/>
          <a:p>
            <a:pPr eaLnBrk="1" hangingPunct="1"/>
            <a:r>
              <a:rPr lang="en-US" sz="1100" b="1" i="0" u="none" strike="noStrike" kern="1200" baseline="0" dirty="0">
                <a:solidFill>
                  <a:schemeClr val="tx1"/>
                </a:solidFill>
                <a:latin typeface="Arial" charset="0"/>
                <a:ea typeface="+mn-ea"/>
                <a:cs typeface="+mn-cs"/>
              </a:rPr>
              <a:t>Explain </a:t>
            </a:r>
            <a:r>
              <a:rPr lang="en-US" sz="1100" b="0" i="0" u="none" strike="noStrike" kern="1200" baseline="0" dirty="0">
                <a:solidFill>
                  <a:schemeClr val="tx1"/>
                </a:solidFill>
                <a:latin typeface="Arial" charset="0"/>
                <a:ea typeface="+mn-ea"/>
                <a:cs typeface="+mn-cs"/>
              </a:rPr>
              <a:t>that the next data collection tools we will discuses are the two feedback surveys. These are introduced during the RSP for evaluation purposes (typically at 6 and 12 months after the disaster). </a:t>
            </a:r>
          </a:p>
          <a:p>
            <a:pPr eaLnBrk="1" hangingPunct="1"/>
            <a:endParaRPr lang="en-US" sz="1100" b="0" i="0" u="none" strike="noStrike" kern="1200" baseline="0" dirty="0">
              <a:solidFill>
                <a:schemeClr val="tx1"/>
              </a:solidFill>
              <a:latin typeface="Arial" charset="0"/>
              <a:ea typeface="+mn-ea"/>
              <a:cs typeface="+mn-cs"/>
            </a:endParaRPr>
          </a:p>
          <a:p>
            <a:r>
              <a:rPr lang="en-US" sz="1100" b="0" i="0" u="none" strike="noStrike" kern="1200" baseline="0" dirty="0">
                <a:solidFill>
                  <a:schemeClr val="tx1"/>
                </a:solidFill>
                <a:latin typeface="Arial" charset="0"/>
                <a:ea typeface="+mn-ea"/>
                <a:cs typeface="+mn-cs"/>
              </a:rPr>
              <a:t>The information gathered provides feedback to CCP managers about client perceptions of service quality and personal improvements in functioning. Perspectives from the CCP crisis counseling staff are also gathered about the staff’s workload, perceived usefulness of trainings, etc.	</a:t>
            </a:r>
          </a:p>
          <a:p>
            <a:pPr eaLnBrk="1" hangingPunct="1"/>
            <a:endParaRPr lang="en-US" dirty="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p:txBody>
          <a:bodyPr/>
          <a:lstStyle>
            <a:lvl1pPr defTabSz="957110" eaLnBrk="0" hangingPunct="0">
              <a:defRPr b="1">
                <a:solidFill>
                  <a:schemeClr val="tx1"/>
                </a:solidFill>
                <a:latin typeface="Arial" charset="0"/>
              </a:defRPr>
            </a:lvl1pPr>
            <a:lvl2pPr marL="770959" indent="-296523" defTabSz="957110" eaLnBrk="0" hangingPunct="0">
              <a:defRPr b="1">
                <a:solidFill>
                  <a:schemeClr val="tx1"/>
                </a:solidFill>
                <a:latin typeface="Arial" charset="0"/>
              </a:defRPr>
            </a:lvl2pPr>
            <a:lvl3pPr marL="1186091" indent="-237218" defTabSz="957110" eaLnBrk="0" hangingPunct="0">
              <a:defRPr b="1">
                <a:solidFill>
                  <a:schemeClr val="tx1"/>
                </a:solidFill>
                <a:latin typeface="Arial" charset="0"/>
              </a:defRPr>
            </a:lvl3pPr>
            <a:lvl4pPr marL="1660528" indent="-237218" defTabSz="957110" eaLnBrk="0" hangingPunct="0">
              <a:defRPr b="1">
                <a:solidFill>
                  <a:schemeClr val="tx1"/>
                </a:solidFill>
                <a:latin typeface="Arial" charset="0"/>
              </a:defRPr>
            </a:lvl4pPr>
            <a:lvl5pPr marL="2134964" indent="-237218" defTabSz="957110" eaLnBrk="0" hangingPunct="0">
              <a:defRPr b="1">
                <a:solidFill>
                  <a:schemeClr val="tx1"/>
                </a:solidFill>
                <a:latin typeface="Arial" charset="0"/>
              </a:defRPr>
            </a:lvl5pPr>
            <a:lvl6pPr marL="2609400" indent="-237218" defTabSz="957110" eaLnBrk="0" fontAlgn="base" hangingPunct="0">
              <a:spcBef>
                <a:spcPct val="0"/>
              </a:spcBef>
              <a:spcAft>
                <a:spcPct val="0"/>
              </a:spcAft>
              <a:defRPr b="1">
                <a:solidFill>
                  <a:schemeClr val="tx1"/>
                </a:solidFill>
                <a:latin typeface="Arial" charset="0"/>
              </a:defRPr>
            </a:lvl6pPr>
            <a:lvl7pPr marL="3083837" indent="-237218" defTabSz="957110" eaLnBrk="0" fontAlgn="base" hangingPunct="0">
              <a:spcBef>
                <a:spcPct val="0"/>
              </a:spcBef>
              <a:spcAft>
                <a:spcPct val="0"/>
              </a:spcAft>
              <a:defRPr b="1">
                <a:solidFill>
                  <a:schemeClr val="tx1"/>
                </a:solidFill>
                <a:latin typeface="Arial" charset="0"/>
              </a:defRPr>
            </a:lvl7pPr>
            <a:lvl8pPr marL="3558273" indent="-237218" defTabSz="957110" eaLnBrk="0" fontAlgn="base" hangingPunct="0">
              <a:spcBef>
                <a:spcPct val="0"/>
              </a:spcBef>
              <a:spcAft>
                <a:spcPct val="0"/>
              </a:spcAft>
              <a:defRPr b="1">
                <a:solidFill>
                  <a:schemeClr val="tx1"/>
                </a:solidFill>
                <a:latin typeface="Arial" charset="0"/>
              </a:defRPr>
            </a:lvl8pPr>
            <a:lvl9pPr marL="4032710" indent="-237218" defTabSz="957110" eaLnBrk="0" fontAlgn="base" hangingPunct="0">
              <a:spcBef>
                <a:spcPct val="0"/>
              </a:spcBef>
              <a:spcAft>
                <a:spcPct val="0"/>
              </a:spcAft>
              <a:defRPr b="1">
                <a:solidFill>
                  <a:schemeClr val="tx1"/>
                </a:solidFill>
                <a:latin typeface="Arial" charset="0"/>
              </a:defRPr>
            </a:lvl9pPr>
          </a:lstStyle>
          <a:p>
            <a:pPr eaLnBrk="1" hangingPunct="1">
              <a:defRPr/>
            </a:pPr>
            <a:fld id="{858CDADE-F54F-49EB-8392-D26F96D4280A}" type="slidenum">
              <a:rPr lang="en-US" b="0" smtClean="0"/>
              <a:pPr eaLnBrk="1" hangingPunct="1">
                <a:defRPr/>
              </a:pPr>
              <a:t>77</a:t>
            </a:fld>
            <a:endParaRPr lang="en-US" b="0" dirty="0"/>
          </a:p>
        </p:txBody>
      </p:sp>
      <p:sp>
        <p:nvSpPr>
          <p:cNvPr id="160771" name="Rectangle 4"/>
          <p:cNvSpPr>
            <a:spLocks noGrp="1" noRot="1" noChangeAspect="1" noChangeArrowheads="1" noTextEdit="1"/>
          </p:cNvSpPr>
          <p:nvPr>
            <p:ph type="sldImg"/>
          </p:nvPr>
        </p:nvSpPr>
        <p:spPr>
          <a:xfrm>
            <a:off x="958850" y="719138"/>
            <a:ext cx="5297488" cy="2979737"/>
          </a:xfrm>
          <a:ln/>
        </p:spPr>
      </p:sp>
      <p:sp>
        <p:nvSpPr>
          <p:cNvPr id="160772" name="Rectangle 5"/>
          <p:cNvSpPr>
            <a:spLocks noGrp="1" noChangeArrowheads="1"/>
          </p:cNvSpPr>
          <p:nvPr>
            <p:ph type="body" idx="1"/>
          </p:nvPr>
        </p:nvSpPr>
        <p:spPr>
          <a:noFill/>
        </p:spPr>
        <p:txBody>
          <a:bodyPr/>
          <a:lstStyle/>
          <a:p>
            <a:r>
              <a:rPr lang="en-US" sz="1100" b="1" dirty="0">
                <a:latin typeface="Arial" charset="0"/>
              </a:rPr>
              <a:t>Introduce </a:t>
            </a:r>
            <a:r>
              <a:rPr lang="en-US" sz="1100" dirty="0">
                <a:latin typeface="Arial" charset="0"/>
              </a:rPr>
              <a:t>the Participant Feedback Survey. </a:t>
            </a:r>
          </a:p>
          <a:p>
            <a:endParaRPr lang="en-US" sz="1100" dirty="0">
              <a:latin typeface="Arial" charset="0"/>
            </a:endParaRPr>
          </a:p>
          <a:p>
            <a:r>
              <a:rPr lang="en-US" sz="1100" dirty="0">
                <a:latin typeface="Arial" charset="0"/>
              </a:rPr>
              <a:t>Suggested talking points: </a:t>
            </a:r>
          </a:p>
          <a:p>
            <a:pPr marL="177914" indent="-177914">
              <a:buFont typeface="Arial" panose="020B0604020202020204" pitchFamily="34" charset="0"/>
              <a:buChar char="•"/>
            </a:pPr>
            <a:r>
              <a:rPr lang="en-US" sz="1100" dirty="0">
                <a:latin typeface="Arial" charset="0"/>
              </a:rPr>
              <a:t>This survey captures information about disaster exposure and event reactions that have been experienced. It also measures client perceptions about the CCP services they have received. </a:t>
            </a:r>
          </a:p>
          <a:p>
            <a:pPr marL="177914" indent="-177914">
              <a:buFont typeface="Arial" panose="020B0604020202020204" pitchFamily="34" charset="0"/>
              <a:buChar char="•"/>
            </a:pPr>
            <a:r>
              <a:rPr lang="en-US" sz="1100" dirty="0">
                <a:latin typeface="Arial" charset="0"/>
              </a:rPr>
              <a:t>Typically, the survey is conducted at 6 and 12 months after the disaster event, which is usually in the second half of the first quarter and at the end of the second quarter of the RSP. Exact timing should be determined in consultation with the assigned SAMHSA Project Officer. </a:t>
            </a:r>
          </a:p>
          <a:p>
            <a:pPr marL="177914" indent="-177914">
              <a:buFont typeface="Arial" panose="020B0604020202020204" pitchFamily="34" charset="0"/>
              <a:buChar char="•"/>
            </a:pPr>
            <a:r>
              <a:rPr lang="en-US" sz="1100" dirty="0">
                <a:latin typeface="Arial" charset="0"/>
              </a:rPr>
              <a:t>It is recommended that the Participant Feedback Survey packet contain a cover letter, survey, pen, and stamped return envelope. The participants mail the survey back to an identified central location. The provider who distributed the surveys does not collect the surveys. </a:t>
            </a:r>
          </a:p>
          <a:p>
            <a:endParaRPr lang="en-US" sz="1100" dirty="0">
              <a:latin typeface="Arial" charset="0"/>
            </a:endParaRPr>
          </a:p>
          <a:p>
            <a:r>
              <a:rPr lang="en-US" sz="1100" b="1" dirty="0">
                <a:latin typeface="Arial" charset="0"/>
              </a:rPr>
              <a:t>Briefly review </a:t>
            </a:r>
            <a:r>
              <a:rPr lang="en-US" sz="1100" dirty="0">
                <a:latin typeface="Arial" charset="0"/>
              </a:rPr>
              <a:t>the sections of the surveys: </a:t>
            </a:r>
          </a:p>
          <a:p>
            <a:endParaRPr lang="en-US" sz="1100" dirty="0">
              <a:latin typeface="Arial" charset="0"/>
            </a:endParaRPr>
          </a:p>
          <a:p>
            <a:pPr marL="177914" indent="-177914">
              <a:buFont typeface="Arial" panose="020B0604020202020204" pitchFamily="34" charset="0"/>
              <a:buChar char="•"/>
            </a:pPr>
            <a:r>
              <a:rPr lang="en-US" sz="1100" dirty="0">
                <a:latin typeface="Arial" charset="0"/>
              </a:rPr>
              <a:t>The first page includes questions to gauge what kinds of services were received and whether those services were helpful. </a:t>
            </a:r>
          </a:p>
          <a:p>
            <a:pPr marL="177914" indent="-177914">
              <a:buFont typeface="Arial" panose="020B0604020202020204" pitchFamily="34" charset="0"/>
              <a:buChar char="•"/>
            </a:pPr>
            <a:r>
              <a:rPr lang="en-US" sz="1100" dirty="0">
                <a:latin typeface="Arial" charset="0"/>
              </a:rPr>
              <a:t>The second page questions how helpful the CCP was to the recipient and concludes with a section describing the ways in which the respondent was exposed to the disaster. </a:t>
            </a:r>
          </a:p>
          <a:p>
            <a:pPr marL="177914" indent="-177914">
              <a:buFont typeface="Arial" panose="020B0604020202020204" pitchFamily="34" charset="0"/>
              <a:buChar char="•"/>
            </a:pPr>
            <a:r>
              <a:rPr lang="en-US" sz="1100" dirty="0">
                <a:latin typeface="Arial" charset="0"/>
              </a:rPr>
              <a:t>The third page of the survey collects information on event reactions and provides contact information so the respondents can talk with a crisis counselor about their reactions. It also asks several questions comparing the survivor’s perceptions of how he or she was doing before the disaster and how he or she is doing now. The survey concludes with items on basic demographics, language, and disability status. </a:t>
            </a:r>
          </a:p>
          <a:p>
            <a:endParaRPr lang="en-US" sz="1100" dirty="0">
              <a:latin typeface="Arial" charset="0"/>
            </a:endParaRPr>
          </a:p>
          <a:p>
            <a:r>
              <a:rPr lang="en-US" sz="1100" b="1" dirty="0">
                <a:latin typeface="Arial" charset="0"/>
              </a:rPr>
              <a:t>Explain </a:t>
            </a:r>
            <a:r>
              <a:rPr lang="en-US" sz="1100" dirty="0">
                <a:latin typeface="Arial" charset="0"/>
              </a:rPr>
              <a:t>how it is administered: </a:t>
            </a:r>
          </a:p>
          <a:p>
            <a:pPr marL="177914" indent="-177914">
              <a:buFont typeface="Arial" panose="020B0604020202020204" pitchFamily="34" charset="0"/>
              <a:buChar char="•"/>
            </a:pPr>
            <a:r>
              <a:rPr lang="en-US" sz="1100" dirty="0">
                <a:latin typeface="Arial" charset="0"/>
              </a:rPr>
              <a:t>The providers need to keep track of the number of surveys distributed and provide this information to the state CCP evaluation coordinator. </a:t>
            </a:r>
          </a:p>
          <a:p>
            <a:pPr marL="177914" indent="-177914">
              <a:buFont typeface="Arial" panose="020B0604020202020204" pitchFamily="34" charset="0"/>
              <a:buChar char="•"/>
            </a:pPr>
            <a:r>
              <a:rPr lang="en-US" sz="1100" dirty="0">
                <a:latin typeface="Arial" charset="0"/>
              </a:rPr>
              <a:t>The crisis counselor must be invested in the process and emphasize the importance of the process to the participant. Participants must be convinced that the survey is a serious endeavor. It is their opportunity to identify needs and rate how well the program is meeting those needs. </a:t>
            </a:r>
          </a:p>
          <a:p>
            <a:r>
              <a:rPr lang="en-US" sz="1100" dirty="0">
                <a:latin typeface="Arial" charset="0"/>
              </a:rPr>
              <a:t>	</a:t>
            </a:r>
          </a:p>
          <a:p>
            <a:pPr eaLnBrk="1" hangingPunct="1"/>
            <a:endParaRPr lang="en-US" dirty="0"/>
          </a:p>
          <a:p>
            <a:pPr eaLnBrk="1" hangingPunct="1"/>
            <a:endParaRPr lang="en-US" dirty="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p:txBody>
          <a:bodyPr/>
          <a:lstStyle>
            <a:lvl1pPr defTabSz="957110" eaLnBrk="0" hangingPunct="0">
              <a:defRPr b="1">
                <a:solidFill>
                  <a:schemeClr val="tx1"/>
                </a:solidFill>
                <a:latin typeface="Arial" charset="0"/>
              </a:defRPr>
            </a:lvl1pPr>
            <a:lvl2pPr marL="770959" indent="-296523" defTabSz="957110" eaLnBrk="0" hangingPunct="0">
              <a:defRPr b="1">
                <a:solidFill>
                  <a:schemeClr val="tx1"/>
                </a:solidFill>
                <a:latin typeface="Arial" charset="0"/>
              </a:defRPr>
            </a:lvl2pPr>
            <a:lvl3pPr marL="1186091" indent="-237218" defTabSz="957110" eaLnBrk="0" hangingPunct="0">
              <a:defRPr b="1">
                <a:solidFill>
                  <a:schemeClr val="tx1"/>
                </a:solidFill>
                <a:latin typeface="Arial" charset="0"/>
              </a:defRPr>
            </a:lvl3pPr>
            <a:lvl4pPr marL="1660528" indent="-237218" defTabSz="957110" eaLnBrk="0" hangingPunct="0">
              <a:defRPr b="1">
                <a:solidFill>
                  <a:schemeClr val="tx1"/>
                </a:solidFill>
                <a:latin typeface="Arial" charset="0"/>
              </a:defRPr>
            </a:lvl4pPr>
            <a:lvl5pPr marL="2134964" indent="-237218" defTabSz="957110" eaLnBrk="0" hangingPunct="0">
              <a:defRPr b="1">
                <a:solidFill>
                  <a:schemeClr val="tx1"/>
                </a:solidFill>
                <a:latin typeface="Arial" charset="0"/>
              </a:defRPr>
            </a:lvl5pPr>
            <a:lvl6pPr marL="2609400" indent="-237218" defTabSz="957110" eaLnBrk="0" fontAlgn="base" hangingPunct="0">
              <a:spcBef>
                <a:spcPct val="0"/>
              </a:spcBef>
              <a:spcAft>
                <a:spcPct val="0"/>
              </a:spcAft>
              <a:defRPr b="1">
                <a:solidFill>
                  <a:schemeClr val="tx1"/>
                </a:solidFill>
                <a:latin typeface="Arial" charset="0"/>
              </a:defRPr>
            </a:lvl6pPr>
            <a:lvl7pPr marL="3083837" indent="-237218" defTabSz="957110" eaLnBrk="0" fontAlgn="base" hangingPunct="0">
              <a:spcBef>
                <a:spcPct val="0"/>
              </a:spcBef>
              <a:spcAft>
                <a:spcPct val="0"/>
              </a:spcAft>
              <a:defRPr b="1">
                <a:solidFill>
                  <a:schemeClr val="tx1"/>
                </a:solidFill>
                <a:latin typeface="Arial" charset="0"/>
              </a:defRPr>
            </a:lvl7pPr>
            <a:lvl8pPr marL="3558273" indent="-237218" defTabSz="957110" eaLnBrk="0" fontAlgn="base" hangingPunct="0">
              <a:spcBef>
                <a:spcPct val="0"/>
              </a:spcBef>
              <a:spcAft>
                <a:spcPct val="0"/>
              </a:spcAft>
              <a:defRPr b="1">
                <a:solidFill>
                  <a:schemeClr val="tx1"/>
                </a:solidFill>
                <a:latin typeface="Arial" charset="0"/>
              </a:defRPr>
            </a:lvl8pPr>
            <a:lvl9pPr marL="4032710" indent="-237218" defTabSz="957110" eaLnBrk="0" fontAlgn="base" hangingPunct="0">
              <a:spcBef>
                <a:spcPct val="0"/>
              </a:spcBef>
              <a:spcAft>
                <a:spcPct val="0"/>
              </a:spcAft>
              <a:defRPr b="1">
                <a:solidFill>
                  <a:schemeClr val="tx1"/>
                </a:solidFill>
                <a:latin typeface="Arial" charset="0"/>
              </a:defRPr>
            </a:lvl9pPr>
          </a:lstStyle>
          <a:p>
            <a:pPr eaLnBrk="1" hangingPunct="1">
              <a:defRPr/>
            </a:pPr>
            <a:fld id="{DA7E828C-F2DE-46F8-8B5A-C721EBE3278A}" type="slidenum">
              <a:rPr lang="en-US" b="0" smtClean="0"/>
              <a:pPr eaLnBrk="1" hangingPunct="1">
                <a:defRPr/>
              </a:pPr>
              <a:t>78</a:t>
            </a:fld>
            <a:endParaRPr lang="en-US" b="0" dirty="0"/>
          </a:p>
        </p:txBody>
      </p:sp>
      <p:sp>
        <p:nvSpPr>
          <p:cNvPr id="161795" name="Rectangle 4"/>
          <p:cNvSpPr>
            <a:spLocks noGrp="1" noRot="1" noChangeAspect="1" noChangeArrowheads="1" noTextEdit="1"/>
          </p:cNvSpPr>
          <p:nvPr>
            <p:ph type="sldImg"/>
          </p:nvPr>
        </p:nvSpPr>
        <p:spPr>
          <a:xfrm>
            <a:off x="958850" y="719138"/>
            <a:ext cx="5297488" cy="2979737"/>
          </a:xfrm>
          <a:ln/>
        </p:spPr>
      </p:sp>
      <p:sp>
        <p:nvSpPr>
          <p:cNvPr id="161796" name="Rectangle 5"/>
          <p:cNvSpPr>
            <a:spLocks noGrp="1" noChangeArrowheads="1"/>
          </p:cNvSpPr>
          <p:nvPr>
            <p:ph type="body" idx="1"/>
          </p:nvPr>
        </p:nvSpPr>
        <p:spPr>
          <a:noFill/>
        </p:spPr>
        <p:txBody>
          <a:bodyPr/>
          <a:lstStyle/>
          <a:p>
            <a:r>
              <a:rPr lang="en-US" sz="1100" b="1" dirty="0">
                <a:latin typeface="Arial" charset="0"/>
              </a:rPr>
              <a:t>Introduce </a:t>
            </a:r>
            <a:r>
              <a:rPr lang="en-US" sz="1100" dirty="0">
                <a:latin typeface="Arial" charset="0"/>
              </a:rPr>
              <a:t>the Service Provider Feedback Form. </a:t>
            </a:r>
          </a:p>
          <a:p>
            <a:r>
              <a:rPr lang="en-US" sz="1100" dirty="0">
                <a:latin typeface="Arial" charset="0"/>
              </a:rPr>
              <a:t>Suggested talking points: </a:t>
            </a:r>
          </a:p>
          <a:p>
            <a:pPr marL="177914" indent="-177914">
              <a:buFont typeface="Arial" panose="020B0604020202020204" pitchFamily="34" charset="0"/>
              <a:buChar char="•"/>
            </a:pPr>
            <a:r>
              <a:rPr lang="en-US" sz="1100" dirty="0">
                <a:latin typeface="Arial" charset="0"/>
              </a:rPr>
              <a:t>This form collects feedback from crisis counselors who provide direct, face-to-face services, and their immediate supervisors (team leaders). </a:t>
            </a:r>
          </a:p>
          <a:p>
            <a:pPr marL="177914" indent="-177914">
              <a:buFont typeface="Arial" panose="020B0604020202020204" pitchFamily="34" charset="0"/>
              <a:buChar char="•"/>
            </a:pPr>
            <a:r>
              <a:rPr lang="en-US" sz="1100" dirty="0">
                <a:latin typeface="Arial" charset="0"/>
              </a:rPr>
              <a:t>Feedback is collected twice during the CCP, at around 6 and then 12 months after the disaster (typically within the RSP). </a:t>
            </a:r>
          </a:p>
          <a:p>
            <a:endParaRPr lang="en-US" sz="1100" dirty="0">
              <a:latin typeface="Arial" charset="0"/>
            </a:endParaRPr>
          </a:p>
          <a:p>
            <a:r>
              <a:rPr lang="en-US" sz="1100" b="1" dirty="0">
                <a:latin typeface="Arial" charset="0"/>
              </a:rPr>
              <a:t>Briefly review </a:t>
            </a:r>
            <a:r>
              <a:rPr lang="en-US" sz="1100" dirty="0">
                <a:latin typeface="Arial" charset="0"/>
              </a:rPr>
              <a:t>the sections of the feedback form: </a:t>
            </a:r>
          </a:p>
          <a:p>
            <a:pPr marL="177914" indent="-177914">
              <a:buFont typeface="Arial" panose="020B0604020202020204" pitchFamily="34" charset="0"/>
              <a:buChar char="•"/>
            </a:pPr>
            <a:r>
              <a:rPr lang="en-US" sz="1100" dirty="0">
                <a:latin typeface="Arial" charset="0"/>
              </a:rPr>
              <a:t>The first section asks staff to evaluate the usefulness of the CCP trainings they have received. </a:t>
            </a:r>
          </a:p>
          <a:p>
            <a:pPr marL="177914" indent="-177914">
              <a:buFont typeface="Arial" panose="020B0604020202020204" pitchFamily="34" charset="0"/>
              <a:buChar char="•"/>
            </a:pPr>
            <a:r>
              <a:rPr lang="en-US" sz="1100" dirty="0">
                <a:latin typeface="Arial" charset="0"/>
              </a:rPr>
              <a:t>The next section asks staff to evaluate supervision, opportunities for growth, workload, and adequacy of tools provided. </a:t>
            </a:r>
          </a:p>
          <a:p>
            <a:pPr marL="177914" indent="-177914">
              <a:buFont typeface="Arial" panose="020B0604020202020204" pitchFamily="34" charset="0"/>
              <a:buChar char="•"/>
            </a:pPr>
            <a:r>
              <a:rPr lang="en-US" sz="1100" dirty="0">
                <a:latin typeface="Arial" charset="0"/>
              </a:rPr>
              <a:t>The section that follows is composed of five questions about stress. </a:t>
            </a:r>
          </a:p>
          <a:p>
            <a:pPr marL="177914" indent="-177914">
              <a:buFont typeface="Arial" panose="020B0604020202020204" pitchFamily="34" charset="0"/>
              <a:buChar char="•"/>
            </a:pPr>
            <a:r>
              <a:rPr lang="en-US" sz="1100" dirty="0">
                <a:latin typeface="Arial" charset="0"/>
              </a:rPr>
              <a:t>The feedback form requires management to include a phone number of someone outside of the chain of supervision whom counselors can call to receive assistance if they are feeling especially stressed. </a:t>
            </a:r>
          </a:p>
          <a:p>
            <a:pPr marL="177914" indent="-177914">
              <a:buFont typeface="Arial" panose="020B0604020202020204" pitchFamily="34" charset="0"/>
              <a:buChar char="•"/>
            </a:pPr>
            <a:r>
              <a:rPr lang="en-US" sz="1100" dirty="0">
                <a:latin typeface="Arial" charset="0"/>
              </a:rPr>
              <a:t>The final section inquires about demographics and tenure and includes a space to write comments. </a:t>
            </a:r>
          </a:p>
          <a:p>
            <a:endParaRPr lang="en-US" sz="1100" dirty="0">
              <a:latin typeface="Arial" charset="0"/>
            </a:endParaRPr>
          </a:p>
          <a:p>
            <a:r>
              <a:rPr lang="en-US" sz="1100" b="1" dirty="0">
                <a:latin typeface="Arial" charset="0"/>
              </a:rPr>
              <a:t>Explain </a:t>
            </a:r>
            <a:r>
              <a:rPr lang="en-US" sz="1100" dirty="0">
                <a:latin typeface="Arial" charset="0"/>
              </a:rPr>
              <a:t>how it is administered: </a:t>
            </a:r>
          </a:p>
          <a:p>
            <a:pPr marL="177914" indent="-177914">
              <a:buFont typeface="Arial" panose="020B0604020202020204" pitchFamily="34" charset="0"/>
              <a:buChar char="•"/>
            </a:pPr>
            <a:r>
              <a:rPr lang="en-US" sz="1100" dirty="0">
                <a:latin typeface="Arial" charset="0"/>
              </a:rPr>
              <a:t>The online forms are disseminated by the state CCP evaluation coordinator and in coordination with templates provided by SAMHSA DTAC. </a:t>
            </a:r>
          </a:p>
          <a:p>
            <a:pPr marL="177914" indent="-177914">
              <a:buFont typeface="Arial" panose="020B0604020202020204" pitchFamily="34" charset="0"/>
              <a:buChar char="•"/>
            </a:pPr>
            <a:r>
              <a:rPr lang="en-US" sz="1100" dirty="0">
                <a:latin typeface="Arial" charset="0"/>
              </a:rPr>
              <a:t>CCP leadership staff should convey the reasons for and importance of the survey, explaining why high response rate matters. </a:t>
            </a:r>
          </a:p>
          <a:p>
            <a:pPr marL="177914" indent="-177914">
              <a:buFont typeface="Arial" panose="020B0604020202020204" pitchFamily="34" charset="0"/>
              <a:buChar char="•"/>
            </a:pPr>
            <a:r>
              <a:rPr lang="en-US" sz="1100" dirty="0">
                <a:latin typeface="Arial" charset="0"/>
              </a:rPr>
              <a:t>CCP crisis counseling staff complete the forms online. Paper administration is acceptable only when online administration is not possible. </a:t>
            </a:r>
          </a:p>
          <a:p>
            <a:pPr marL="177914" indent="-177914">
              <a:buFont typeface="Arial" panose="020B0604020202020204" pitchFamily="34" charset="0"/>
              <a:buChar char="•"/>
            </a:pPr>
            <a:r>
              <a:rPr lang="en-US" sz="1100" dirty="0">
                <a:latin typeface="Arial" charset="0"/>
              </a:rPr>
              <a:t>The feedback is provided anonymously. The crisis counselor’s identity is protected by lack of identifying information, return of the survey to an external evaluator, and aggregation of results. </a:t>
            </a:r>
          </a:p>
          <a:p>
            <a:pPr marL="177914" indent="-177914">
              <a:buFont typeface="Arial" panose="020B0604020202020204" pitchFamily="34" charset="0"/>
              <a:buChar char="•"/>
            </a:pPr>
            <a:r>
              <a:rPr lang="en-US" sz="1100" dirty="0">
                <a:latin typeface="Arial" charset="0"/>
              </a:rPr>
              <a:t>SAMHSA DTAC will provide the state CCP evaluation coordinator with summary information regarding the results of the survey, but not with the surveys themselves.</a:t>
            </a:r>
          </a:p>
          <a:p>
            <a:r>
              <a:rPr lang="en-US" sz="1100" dirty="0">
                <a:latin typeface="Arial" charset="0"/>
              </a:rPr>
              <a:t>	</a:t>
            </a:r>
          </a:p>
          <a:p>
            <a:pPr eaLnBrk="1" hangingPunct="1"/>
            <a:endParaRPr lang="en-US" dirty="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p:txBody>
          <a:bodyPr/>
          <a:lstStyle>
            <a:lvl1pPr defTabSz="922338" eaLnBrk="0" hangingPunct="0">
              <a:defRPr b="1">
                <a:solidFill>
                  <a:schemeClr val="tx1"/>
                </a:solidFill>
                <a:latin typeface="Arial" charset="0"/>
              </a:defRPr>
            </a:lvl1pPr>
            <a:lvl2pPr marL="742950" indent="-285750" defTabSz="922338" eaLnBrk="0" hangingPunct="0">
              <a:defRPr b="1">
                <a:solidFill>
                  <a:schemeClr val="tx1"/>
                </a:solidFill>
                <a:latin typeface="Arial" charset="0"/>
              </a:defRPr>
            </a:lvl2pPr>
            <a:lvl3pPr marL="1143000" indent="-228600" defTabSz="922338" eaLnBrk="0" hangingPunct="0">
              <a:defRPr b="1">
                <a:solidFill>
                  <a:schemeClr val="tx1"/>
                </a:solidFill>
                <a:latin typeface="Arial" charset="0"/>
              </a:defRPr>
            </a:lvl3pPr>
            <a:lvl4pPr marL="1600200" indent="-228600" defTabSz="922338" eaLnBrk="0" hangingPunct="0">
              <a:defRPr b="1">
                <a:solidFill>
                  <a:schemeClr val="tx1"/>
                </a:solidFill>
                <a:latin typeface="Arial" charset="0"/>
              </a:defRPr>
            </a:lvl4pPr>
            <a:lvl5pPr marL="2057400" indent="-228600" defTabSz="922338" eaLnBrk="0" hangingPunct="0">
              <a:defRPr b="1">
                <a:solidFill>
                  <a:schemeClr val="tx1"/>
                </a:solidFill>
                <a:latin typeface="Arial" charset="0"/>
              </a:defRPr>
            </a:lvl5pPr>
            <a:lvl6pPr marL="2514600" indent="-228600" defTabSz="922338" eaLnBrk="0" fontAlgn="base" hangingPunct="0">
              <a:spcBef>
                <a:spcPct val="0"/>
              </a:spcBef>
              <a:spcAft>
                <a:spcPct val="0"/>
              </a:spcAft>
              <a:defRPr b="1">
                <a:solidFill>
                  <a:schemeClr val="tx1"/>
                </a:solidFill>
                <a:latin typeface="Arial" charset="0"/>
              </a:defRPr>
            </a:lvl6pPr>
            <a:lvl7pPr marL="2971800" indent="-228600" defTabSz="922338" eaLnBrk="0" fontAlgn="base" hangingPunct="0">
              <a:spcBef>
                <a:spcPct val="0"/>
              </a:spcBef>
              <a:spcAft>
                <a:spcPct val="0"/>
              </a:spcAft>
              <a:defRPr b="1">
                <a:solidFill>
                  <a:schemeClr val="tx1"/>
                </a:solidFill>
                <a:latin typeface="Arial" charset="0"/>
              </a:defRPr>
            </a:lvl7pPr>
            <a:lvl8pPr marL="3429000" indent="-228600" defTabSz="922338" eaLnBrk="0" fontAlgn="base" hangingPunct="0">
              <a:spcBef>
                <a:spcPct val="0"/>
              </a:spcBef>
              <a:spcAft>
                <a:spcPct val="0"/>
              </a:spcAft>
              <a:defRPr b="1">
                <a:solidFill>
                  <a:schemeClr val="tx1"/>
                </a:solidFill>
                <a:latin typeface="Arial" charset="0"/>
              </a:defRPr>
            </a:lvl8pPr>
            <a:lvl9pPr marL="3886200" indent="-228600" defTabSz="922338" eaLnBrk="0" fontAlgn="base" hangingPunct="0">
              <a:spcBef>
                <a:spcPct val="0"/>
              </a:spcBef>
              <a:spcAft>
                <a:spcPct val="0"/>
              </a:spcAft>
              <a:defRPr b="1">
                <a:solidFill>
                  <a:schemeClr val="tx1"/>
                </a:solidFill>
                <a:latin typeface="Arial" charset="0"/>
              </a:defRPr>
            </a:lvl9pPr>
          </a:lstStyle>
          <a:p>
            <a:pPr eaLnBrk="1" hangingPunct="1">
              <a:defRPr/>
            </a:pPr>
            <a:fld id="{384D126C-5B3A-4728-B143-5EB89860D14D}" type="slidenum">
              <a:rPr lang="en-US" b="0" smtClean="0"/>
              <a:pPr eaLnBrk="1" hangingPunct="1">
                <a:defRPr/>
              </a:pPr>
              <a:t>79</a:t>
            </a:fld>
            <a:endParaRPr lang="en-US" b="0" dirty="0"/>
          </a:p>
        </p:txBody>
      </p:sp>
      <p:sp>
        <p:nvSpPr>
          <p:cNvPr id="162819" name="Rectangle 4"/>
          <p:cNvSpPr>
            <a:spLocks noGrp="1" noRot="1" noChangeAspect="1" noChangeArrowheads="1" noTextEdit="1"/>
          </p:cNvSpPr>
          <p:nvPr>
            <p:ph type="sldImg"/>
          </p:nvPr>
        </p:nvSpPr>
        <p:spPr>
          <a:xfrm>
            <a:off x="892175" y="695325"/>
            <a:ext cx="5126038" cy="2884488"/>
          </a:xfrm>
          <a:ln/>
        </p:spPr>
      </p:sp>
      <p:sp>
        <p:nvSpPr>
          <p:cNvPr id="162820" name="Rectangle 5"/>
          <p:cNvSpPr>
            <a:spLocks noGrp="1" noChangeArrowheads="1"/>
          </p:cNvSpPr>
          <p:nvPr>
            <p:ph type="body" idx="1"/>
          </p:nvPr>
        </p:nvSpPr>
        <p:spPr>
          <a:noFill/>
        </p:spPr>
        <p:txBody>
          <a:bodyPr/>
          <a:lstStyle/>
          <a:p>
            <a:r>
              <a:rPr lang="en-US" sz="1100" b="1" i="0" u="none" strike="noStrike" kern="1200" baseline="0" dirty="0">
                <a:solidFill>
                  <a:schemeClr val="tx1"/>
                </a:solidFill>
                <a:latin typeface="Arial" charset="0"/>
                <a:ea typeface="+mn-ea"/>
                <a:cs typeface="+mn-cs"/>
              </a:rPr>
              <a:t>Facilitate </a:t>
            </a:r>
            <a:r>
              <a:rPr lang="en-US" sz="1100" b="0" i="0" u="none" strike="noStrike" kern="1200" baseline="0" dirty="0">
                <a:solidFill>
                  <a:schemeClr val="tx1"/>
                </a:solidFill>
                <a:latin typeface="Arial" charset="0"/>
                <a:ea typeface="+mn-ea"/>
                <a:cs typeface="+mn-cs"/>
              </a:rPr>
              <a:t>a discussion about how data will be collected and used in the RSP. </a:t>
            </a:r>
          </a:p>
          <a:p>
            <a:endParaRPr lang="en-US" sz="1100" b="0" i="0" u="none" strike="noStrike" kern="1200" baseline="0" dirty="0">
              <a:solidFill>
                <a:schemeClr val="tx1"/>
              </a:solidFill>
              <a:latin typeface="Arial" charset="0"/>
              <a:ea typeface="+mn-ea"/>
              <a:cs typeface="+mn-cs"/>
            </a:endParaRPr>
          </a:p>
          <a:p>
            <a:r>
              <a:rPr lang="en-US" sz="1100" b="1" i="0" u="none" strike="noStrike" kern="1200" baseline="0" dirty="0">
                <a:solidFill>
                  <a:schemeClr val="tx1"/>
                </a:solidFill>
                <a:latin typeface="Arial" charset="0"/>
                <a:ea typeface="+mn-ea"/>
                <a:cs typeface="+mn-cs"/>
              </a:rPr>
              <a:t>Ask </a:t>
            </a:r>
            <a:r>
              <a:rPr lang="en-US" sz="1100" b="0" i="0" u="none" strike="noStrike" kern="1200" baseline="0" dirty="0">
                <a:solidFill>
                  <a:schemeClr val="tx1"/>
                </a:solidFill>
                <a:latin typeface="Arial" charset="0"/>
                <a:ea typeface="+mn-ea"/>
                <a:cs typeface="+mn-cs"/>
              </a:rPr>
              <a:t>specifically—what will change during the RSP about how you collect data? </a:t>
            </a:r>
          </a:p>
          <a:p>
            <a:endParaRPr lang="en-US" sz="1100" b="0" i="0" u="none" strike="noStrike" kern="1200" baseline="0" dirty="0">
              <a:solidFill>
                <a:schemeClr val="tx1"/>
              </a:solidFill>
              <a:latin typeface="Arial" charset="0"/>
              <a:ea typeface="+mn-ea"/>
              <a:cs typeface="+mn-cs"/>
            </a:endParaRPr>
          </a:p>
          <a:p>
            <a:r>
              <a:rPr lang="en-US" sz="1100" b="0" i="0" u="none" strike="noStrike" kern="1200" baseline="0" dirty="0">
                <a:solidFill>
                  <a:schemeClr val="tx1"/>
                </a:solidFill>
                <a:latin typeface="Arial" charset="0"/>
                <a:ea typeface="+mn-ea"/>
                <a:cs typeface="+mn-cs"/>
              </a:rPr>
              <a:t>What will change in the RSP that changes how you use data? 	</a:t>
            </a:r>
          </a:p>
          <a:p>
            <a:endParaRPr lang="en-US" sz="1100" b="0" i="0" u="none" strike="noStrike" kern="1200" baseline="0" dirty="0">
              <a:solidFill>
                <a:schemeClr val="tx1"/>
              </a:solidFill>
              <a:latin typeface="Arial" charset="0"/>
              <a:ea typeface="+mn-ea"/>
              <a:cs typeface="+mn-cs"/>
            </a:endParaRPr>
          </a:p>
          <a:p>
            <a:r>
              <a:rPr lang="en-US" sz="1100" b="0" i="0" u="none" strike="noStrike" kern="1200" baseline="0" dirty="0">
                <a:solidFill>
                  <a:schemeClr val="tx1"/>
                </a:solidFill>
                <a:latin typeface="Arial" charset="0"/>
                <a:ea typeface="+mn-ea"/>
                <a:cs typeface="+mn-cs"/>
              </a:rPr>
              <a:t>Bring this session to a close and give participants a break before proceeding to the next section on stress management. 	</a:t>
            </a:r>
          </a:p>
          <a:p>
            <a:pPr eaLnBrk="1" hangingPunct="1"/>
            <a:endParaRPr lang="en-US" dirty="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p:txBody>
          <a:bodyPr/>
          <a:lstStyle>
            <a:lvl1pPr defTabSz="957110" eaLnBrk="0" hangingPunct="0">
              <a:defRPr b="1">
                <a:solidFill>
                  <a:schemeClr val="tx1"/>
                </a:solidFill>
                <a:latin typeface="Arial" charset="0"/>
              </a:defRPr>
            </a:lvl1pPr>
            <a:lvl2pPr marL="770959" indent="-296523" defTabSz="957110" eaLnBrk="0" hangingPunct="0">
              <a:defRPr b="1">
                <a:solidFill>
                  <a:schemeClr val="tx1"/>
                </a:solidFill>
                <a:latin typeface="Arial" charset="0"/>
              </a:defRPr>
            </a:lvl2pPr>
            <a:lvl3pPr marL="1186091" indent="-237218" defTabSz="957110" eaLnBrk="0" hangingPunct="0">
              <a:defRPr b="1">
                <a:solidFill>
                  <a:schemeClr val="tx1"/>
                </a:solidFill>
                <a:latin typeface="Arial" charset="0"/>
              </a:defRPr>
            </a:lvl3pPr>
            <a:lvl4pPr marL="1660528" indent="-237218" defTabSz="957110" eaLnBrk="0" hangingPunct="0">
              <a:defRPr b="1">
                <a:solidFill>
                  <a:schemeClr val="tx1"/>
                </a:solidFill>
                <a:latin typeface="Arial" charset="0"/>
              </a:defRPr>
            </a:lvl4pPr>
            <a:lvl5pPr marL="2134964" indent="-237218" defTabSz="957110" eaLnBrk="0" hangingPunct="0">
              <a:defRPr b="1">
                <a:solidFill>
                  <a:schemeClr val="tx1"/>
                </a:solidFill>
                <a:latin typeface="Arial" charset="0"/>
              </a:defRPr>
            </a:lvl5pPr>
            <a:lvl6pPr marL="2609400" indent="-237218" defTabSz="957110" eaLnBrk="0" fontAlgn="base" hangingPunct="0">
              <a:spcBef>
                <a:spcPct val="0"/>
              </a:spcBef>
              <a:spcAft>
                <a:spcPct val="0"/>
              </a:spcAft>
              <a:defRPr b="1">
                <a:solidFill>
                  <a:schemeClr val="tx1"/>
                </a:solidFill>
                <a:latin typeface="Arial" charset="0"/>
              </a:defRPr>
            </a:lvl6pPr>
            <a:lvl7pPr marL="3083837" indent="-237218" defTabSz="957110" eaLnBrk="0" fontAlgn="base" hangingPunct="0">
              <a:spcBef>
                <a:spcPct val="0"/>
              </a:spcBef>
              <a:spcAft>
                <a:spcPct val="0"/>
              </a:spcAft>
              <a:defRPr b="1">
                <a:solidFill>
                  <a:schemeClr val="tx1"/>
                </a:solidFill>
                <a:latin typeface="Arial" charset="0"/>
              </a:defRPr>
            </a:lvl7pPr>
            <a:lvl8pPr marL="3558273" indent="-237218" defTabSz="957110" eaLnBrk="0" fontAlgn="base" hangingPunct="0">
              <a:spcBef>
                <a:spcPct val="0"/>
              </a:spcBef>
              <a:spcAft>
                <a:spcPct val="0"/>
              </a:spcAft>
              <a:defRPr b="1">
                <a:solidFill>
                  <a:schemeClr val="tx1"/>
                </a:solidFill>
                <a:latin typeface="Arial" charset="0"/>
              </a:defRPr>
            </a:lvl8pPr>
            <a:lvl9pPr marL="4032710" indent="-237218" defTabSz="957110" eaLnBrk="0" fontAlgn="base" hangingPunct="0">
              <a:spcBef>
                <a:spcPct val="0"/>
              </a:spcBef>
              <a:spcAft>
                <a:spcPct val="0"/>
              </a:spcAft>
              <a:defRPr b="1">
                <a:solidFill>
                  <a:schemeClr val="tx1"/>
                </a:solidFill>
                <a:latin typeface="Arial" charset="0"/>
              </a:defRPr>
            </a:lvl9pPr>
          </a:lstStyle>
          <a:p>
            <a:pPr eaLnBrk="1" hangingPunct="1">
              <a:defRPr/>
            </a:pPr>
            <a:fld id="{BF4A9A8B-4A26-4610-B9D9-EAAB6105D402}" type="slidenum">
              <a:rPr lang="en-US" b="0" smtClean="0"/>
              <a:pPr eaLnBrk="1" hangingPunct="1">
                <a:defRPr/>
              </a:pPr>
              <a:t>80</a:t>
            </a:fld>
            <a:endParaRPr lang="en-US" b="0" dirty="0"/>
          </a:p>
        </p:txBody>
      </p:sp>
      <p:sp>
        <p:nvSpPr>
          <p:cNvPr id="163843" name="Rectangle 4"/>
          <p:cNvSpPr>
            <a:spLocks noGrp="1" noRot="1" noChangeAspect="1" noChangeArrowheads="1" noTextEdit="1"/>
          </p:cNvSpPr>
          <p:nvPr>
            <p:ph type="sldImg"/>
          </p:nvPr>
        </p:nvSpPr>
        <p:spPr>
          <a:xfrm>
            <a:off x="958850" y="719138"/>
            <a:ext cx="5297488" cy="2979737"/>
          </a:xfrm>
          <a:ln/>
        </p:spPr>
      </p:sp>
      <p:sp>
        <p:nvSpPr>
          <p:cNvPr id="163844" name="Rectangle 5"/>
          <p:cNvSpPr>
            <a:spLocks noGrp="1" noChangeArrowheads="1"/>
          </p:cNvSpPr>
          <p:nvPr>
            <p:ph type="body" idx="1"/>
          </p:nvPr>
        </p:nvSpPr>
        <p:spPr>
          <a:noFill/>
        </p:spPr>
        <p:txBody>
          <a:bodyPr/>
          <a:lstStyle/>
          <a:p>
            <a:r>
              <a:rPr lang="en-US" sz="1100" b="1" dirty="0">
                <a:latin typeface="Arial" charset="0"/>
              </a:rPr>
              <a:t>Introduce </a:t>
            </a:r>
            <a:r>
              <a:rPr lang="en-US" sz="1100" dirty="0">
                <a:latin typeface="Arial" charset="0"/>
              </a:rPr>
              <a:t>this session by telling participants that stress management is absolutely crucial in a CCP and something that must be carefully attended to during the longer RSP. </a:t>
            </a:r>
          </a:p>
          <a:p>
            <a:endParaRPr lang="en-US" sz="1100" dirty="0">
              <a:latin typeface="Arial" charset="0"/>
            </a:endParaRPr>
          </a:p>
          <a:p>
            <a:r>
              <a:rPr lang="en-US" sz="1100" dirty="0">
                <a:latin typeface="Arial" charset="0"/>
              </a:rPr>
              <a:t>At the core of a CCP are its staff—the program’s success is directly dependent on staff’s ability to regulate their own stress. Particular care needs to be taken to address and process the effects this exposure can have on the crisis counselor. </a:t>
            </a:r>
          </a:p>
          <a:p>
            <a:endParaRPr lang="en-US" sz="1100" dirty="0">
              <a:latin typeface="Arial" charset="0"/>
            </a:endParaRPr>
          </a:p>
          <a:p>
            <a:r>
              <a:rPr lang="en-US" sz="1100" dirty="0">
                <a:latin typeface="Arial" charset="0"/>
              </a:rPr>
              <a:t>There are two key elements to stress management—personal stress management and organizational approaches to stress management. The individual must take measures to manage his or her own stress, but the organization must also do its part to support staff and minimize the amount of stress placed upon them. </a:t>
            </a:r>
          </a:p>
          <a:p>
            <a:endParaRPr lang="en-US" sz="1100" dirty="0">
              <a:latin typeface="Arial" charset="0"/>
            </a:endParaRPr>
          </a:p>
          <a:p>
            <a:r>
              <a:rPr lang="en-US" sz="1100" dirty="0">
                <a:latin typeface="Arial" charset="0"/>
              </a:rPr>
              <a:t>In this session, we will explore both personal stress management and organizational stress management. 	</a:t>
            </a:r>
          </a:p>
          <a:p>
            <a:pPr eaLnBrk="1" hangingPunct="1"/>
            <a:endParaRPr lang="en-US" dirty="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p:txBody>
          <a:bodyPr/>
          <a:lstStyle>
            <a:lvl1pPr defTabSz="922338" eaLnBrk="0" hangingPunct="0">
              <a:defRPr b="1">
                <a:solidFill>
                  <a:schemeClr val="tx1"/>
                </a:solidFill>
                <a:latin typeface="Arial" charset="0"/>
              </a:defRPr>
            </a:lvl1pPr>
            <a:lvl2pPr marL="742950" indent="-285750" defTabSz="922338" eaLnBrk="0" hangingPunct="0">
              <a:defRPr b="1">
                <a:solidFill>
                  <a:schemeClr val="tx1"/>
                </a:solidFill>
                <a:latin typeface="Arial" charset="0"/>
              </a:defRPr>
            </a:lvl2pPr>
            <a:lvl3pPr marL="1143000" indent="-228600" defTabSz="922338" eaLnBrk="0" hangingPunct="0">
              <a:defRPr b="1">
                <a:solidFill>
                  <a:schemeClr val="tx1"/>
                </a:solidFill>
                <a:latin typeface="Arial" charset="0"/>
              </a:defRPr>
            </a:lvl3pPr>
            <a:lvl4pPr marL="1600200" indent="-228600" defTabSz="922338" eaLnBrk="0" hangingPunct="0">
              <a:defRPr b="1">
                <a:solidFill>
                  <a:schemeClr val="tx1"/>
                </a:solidFill>
                <a:latin typeface="Arial" charset="0"/>
              </a:defRPr>
            </a:lvl4pPr>
            <a:lvl5pPr marL="2057400" indent="-228600" defTabSz="922338" eaLnBrk="0" hangingPunct="0">
              <a:defRPr b="1">
                <a:solidFill>
                  <a:schemeClr val="tx1"/>
                </a:solidFill>
                <a:latin typeface="Arial" charset="0"/>
              </a:defRPr>
            </a:lvl5pPr>
            <a:lvl6pPr marL="2514600" indent="-228600" defTabSz="922338" eaLnBrk="0" fontAlgn="base" hangingPunct="0">
              <a:spcBef>
                <a:spcPct val="0"/>
              </a:spcBef>
              <a:spcAft>
                <a:spcPct val="0"/>
              </a:spcAft>
              <a:defRPr b="1">
                <a:solidFill>
                  <a:schemeClr val="tx1"/>
                </a:solidFill>
                <a:latin typeface="Arial" charset="0"/>
              </a:defRPr>
            </a:lvl6pPr>
            <a:lvl7pPr marL="2971800" indent="-228600" defTabSz="922338" eaLnBrk="0" fontAlgn="base" hangingPunct="0">
              <a:spcBef>
                <a:spcPct val="0"/>
              </a:spcBef>
              <a:spcAft>
                <a:spcPct val="0"/>
              </a:spcAft>
              <a:defRPr b="1">
                <a:solidFill>
                  <a:schemeClr val="tx1"/>
                </a:solidFill>
                <a:latin typeface="Arial" charset="0"/>
              </a:defRPr>
            </a:lvl7pPr>
            <a:lvl8pPr marL="3429000" indent="-228600" defTabSz="922338" eaLnBrk="0" fontAlgn="base" hangingPunct="0">
              <a:spcBef>
                <a:spcPct val="0"/>
              </a:spcBef>
              <a:spcAft>
                <a:spcPct val="0"/>
              </a:spcAft>
              <a:defRPr b="1">
                <a:solidFill>
                  <a:schemeClr val="tx1"/>
                </a:solidFill>
                <a:latin typeface="Arial" charset="0"/>
              </a:defRPr>
            </a:lvl8pPr>
            <a:lvl9pPr marL="3886200" indent="-228600" defTabSz="922338" eaLnBrk="0" fontAlgn="base" hangingPunct="0">
              <a:spcBef>
                <a:spcPct val="0"/>
              </a:spcBef>
              <a:spcAft>
                <a:spcPct val="0"/>
              </a:spcAft>
              <a:defRPr b="1">
                <a:solidFill>
                  <a:schemeClr val="tx1"/>
                </a:solidFill>
                <a:latin typeface="Arial" charset="0"/>
              </a:defRPr>
            </a:lvl9pPr>
          </a:lstStyle>
          <a:p>
            <a:pPr eaLnBrk="1" hangingPunct="1">
              <a:defRPr/>
            </a:pPr>
            <a:fld id="{0AC42AB7-FDF6-488B-B4BA-4FC780A4E0B2}" type="slidenum">
              <a:rPr lang="en-US" b="0" smtClean="0"/>
              <a:pPr eaLnBrk="1" hangingPunct="1">
                <a:defRPr/>
              </a:pPr>
              <a:t>81</a:t>
            </a:fld>
            <a:endParaRPr lang="en-US" b="0" dirty="0"/>
          </a:p>
        </p:txBody>
      </p:sp>
      <p:sp>
        <p:nvSpPr>
          <p:cNvPr id="165891" name="Rectangle 4"/>
          <p:cNvSpPr>
            <a:spLocks noGrp="1" noRot="1" noChangeAspect="1" noChangeArrowheads="1" noTextEdit="1"/>
          </p:cNvSpPr>
          <p:nvPr>
            <p:ph type="sldImg"/>
          </p:nvPr>
        </p:nvSpPr>
        <p:spPr>
          <a:xfrm>
            <a:off x="892175" y="695325"/>
            <a:ext cx="5126038" cy="2884488"/>
          </a:xfrm>
          <a:ln/>
        </p:spPr>
      </p:sp>
      <p:sp>
        <p:nvSpPr>
          <p:cNvPr id="165892" name="Rectangle 5"/>
          <p:cNvSpPr>
            <a:spLocks noGrp="1" noChangeArrowheads="1"/>
          </p:cNvSpPr>
          <p:nvPr>
            <p:ph type="body" idx="1"/>
          </p:nvPr>
        </p:nvSpPr>
        <p:spPr>
          <a:noFill/>
        </p:spPr>
        <p:txBody>
          <a:bodyPr/>
          <a:lstStyle/>
          <a:p>
            <a:r>
              <a:rPr lang="en-US" sz="1100" b="1" i="0" u="none" strike="noStrike" kern="1200" baseline="0" dirty="0">
                <a:solidFill>
                  <a:schemeClr val="tx1"/>
                </a:solidFill>
                <a:latin typeface="Arial" charset="0"/>
                <a:ea typeface="+mn-ea"/>
                <a:cs typeface="+mn-cs"/>
              </a:rPr>
              <a:t>Review </a:t>
            </a:r>
            <a:r>
              <a:rPr lang="en-US" sz="1100" b="0" i="0" u="none" strike="noStrike" kern="1200" baseline="0" dirty="0">
                <a:solidFill>
                  <a:schemeClr val="tx1"/>
                </a:solidFill>
                <a:latin typeface="Arial" charset="0"/>
                <a:ea typeface="+mn-ea"/>
                <a:cs typeface="+mn-cs"/>
              </a:rPr>
              <a:t>the APA definitions of stress and compassion fatigue.</a:t>
            </a:r>
          </a:p>
          <a:p>
            <a:endParaRPr lang="en-US" sz="1100" b="0" i="0" u="none" strike="noStrike" kern="1200" baseline="0" dirty="0">
              <a:solidFill>
                <a:schemeClr val="tx1"/>
              </a:solidFill>
              <a:latin typeface="Arial" charset="0"/>
              <a:ea typeface="+mn-ea"/>
              <a:cs typeface="+mn-cs"/>
            </a:endParaRPr>
          </a:p>
          <a:p>
            <a:r>
              <a:rPr lang="en-US" sz="2400" dirty="0">
                <a:highlight>
                  <a:srgbClr val="FFFF00"/>
                </a:highlight>
              </a:rPr>
              <a:t>https://dictionary.apa.org/stress</a:t>
            </a:r>
            <a:endParaRPr lang="en-US" sz="1100" b="0" i="0" u="none" strike="noStrike" kern="1200" baseline="0" dirty="0">
              <a:solidFill>
                <a:schemeClr val="tx1"/>
              </a:solidFill>
              <a:latin typeface="Arial" charset="0"/>
              <a:ea typeface="+mn-ea"/>
              <a:cs typeface="+mn-cs"/>
            </a:endParaRPr>
          </a:p>
          <a:p>
            <a:pPr eaLnBrk="1" hangingPunct="1"/>
            <a:r>
              <a:rPr lang="en-US" dirty="0">
                <a:highlight>
                  <a:srgbClr val="FFFF00"/>
                </a:highlight>
              </a:rPr>
              <a:t>https://dictionary.apa.org/compassion-fatigue</a:t>
            </a:r>
            <a:endParaRPr lang="en-US" dirty="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p:txBody>
          <a:bodyPr/>
          <a:lstStyle>
            <a:lvl1pPr defTabSz="922338" eaLnBrk="0" hangingPunct="0">
              <a:defRPr b="1">
                <a:solidFill>
                  <a:schemeClr val="tx1"/>
                </a:solidFill>
                <a:latin typeface="Arial" charset="0"/>
              </a:defRPr>
            </a:lvl1pPr>
            <a:lvl2pPr marL="742950" indent="-285750" defTabSz="922338" eaLnBrk="0" hangingPunct="0">
              <a:defRPr b="1">
                <a:solidFill>
                  <a:schemeClr val="tx1"/>
                </a:solidFill>
                <a:latin typeface="Arial" charset="0"/>
              </a:defRPr>
            </a:lvl2pPr>
            <a:lvl3pPr marL="1143000" indent="-228600" defTabSz="922338" eaLnBrk="0" hangingPunct="0">
              <a:defRPr b="1">
                <a:solidFill>
                  <a:schemeClr val="tx1"/>
                </a:solidFill>
                <a:latin typeface="Arial" charset="0"/>
              </a:defRPr>
            </a:lvl3pPr>
            <a:lvl4pPr marL="1600200" indent="-228600" defTabSz="922338" eaLnBrk="0" hangingPunct="0">
              <a:defRPr b="1">
                <a:solidFill>
                  <a:schemeClr val="tx1"/>
                </a:solidFill>
                <a:latin typeface="Arial" charset="0"/>
              </a:defRPr>
            </a:lvl4pPr>
            <a:lvl5pPr marL="2057400" indent="-228600" defTabSz="922338" eaLnBrk="0" hangingPunct="0">
              <a:defRPr b="1">
                <a:solidFill>
                  <a:schemeClr val="tx1"/>
                </a:solidFill>
                <a:latin typeface="Arial" charset="0"/>
              </a:defRPr>
            </a:lvl5pPr>
            <a:lvl6pPr marL="2514600" indent="-228600" defTabSz="922338" eaLnBrk="0" fontAlgn="base" hangingPunct="0">
              <a:spcBef>
                <a:spcPct val="0"/>
              </a:spcBef>
              <a:spcAft>
                <a:spcPct val="0"/>
              </a:spcAft>
              <a:defRPr b="1">
                <a:solidFill>
                  <a:schemeClr val="tx1"/>
                </a:solidFill>
                <a:latin typeface="Arial" charset="0"/>
              </a:defRPr>
            </a:lvl6pPr>
            <a:lvl7pPr marL="2971800" indent="-228600" defTabSz="922338" eaLnBrk="0" fontAlgn="base" hangingPunct="0">
              <a:spcBef>
                <a:spcPct val="0"/>
              </a:spcBef>
              <a:spcAft>
                <a:spcPct val="0"/>
              </a:spcAft>
              <a:defRPr b="1">
                <a:solidFill>
                  <a:schemeClr val="tx1"/>
                </a:solidFill>
                <a:latin typeface="Arial" charset="0"/>
              </a:defRPr>
            </a:lvl7pPr>
            <a:lvl8pPr marL="3429000" indent="-228600" defTabSz="922338" eaLnBrk="0" fontAlgn="base" hangingPunct="0">
              <a:spcBef>
                <a:spcPct val="0"/>
              </a:spcBef>
              <a:spcAft>
                <a:spcPct val="0"/>
              </a:spcAft>
              <a:defRPr b="1">
                <a:solidFill>
                  <a:schemeClr val="tx1"/>
                </a:solidFill>
                <a:latin typeface="Arial" charset="0"/>
              </a:defRPr>
            </a:lvl8pPr>
            <a:lvl9pPr marL="3886200" indent="-228600" defTabSz="922338" eaLnBrk="0" fontAlgn="base" hangingPunct="0">
              <a:spcBef>
                <a:spcPct val="0"/>
              </a:spcBef>
              <a:spcAft>
                <a:spcPct val="0"/>
              </a:spcAft>
              <a:defRPr b="1">
                <a:solidFill>
                  <a:schemeClr val="tx1"/>
                </a:solidFill>
                <a:latin typeface="Arial" charset="0"/>
              </a:defRPr>
            </a:lvl9pPr>
          </a:lstStyle>
          <a:p>
            <a:pPr eaLnBrk="1" hangingPunct="1">
              <a:defRPr/>
            </a:pPr>
            <a:fld id="{0AC42AB7-FDF6-488B-B4BA-4FC780A4E0B2}" type="slidenum">
              <a:rPr lang="en-US" b="0" smtClean="0"/>
              <a:pPr eaLnBrk="1" hangingPunct="1">
                <a:defRPr/>
              </a:pPr>
              <a:t>82</a:t>
            </a:fld>
            <a:endParaRPr lang="en-US" b="0" dirty="0"/>
          </a:p>
        </p:txBody>
      </p:sp>
      <p:sp>
        <p:nvSpPr>
          <p:cNvPr id="165891" name="Rectangle 4"/>
          <p:cNvSpPr>
            <a:spLocks noGrp="1" noRot="1" noChangeAspect="1" noChangeArrowheads="1" noTextEdit="1"/>
          </p:cNvSpPr>
          <p:nvPr>
            <p:ph type="sldImg"/>
          </p:nvPr>
        </p:nvSpPr>
        <p:spPr>
          <a:xfrm>
            <a:off x="892175" y="695325"/>
            <a:ext cx="5126038" cy="2884488"/>
          </a:xfrm>
          <a:ln/>
        </p:spPr>
      </p:sp>
      <p:sp>
        <p:nvSpPr>
          <p:cNvPr id="165892" name="Rectangle 5"/>
          <p:cNvSpPr>
            <a:spLocks noGrp="1" noChangeArrowheads="1"/>
          </p:cNvSpPr>
          <p:nvPr>
            <p:ph type="body" idx="1"/>
          </p:nvPr>
        </p:nvSpPr>
        <p:spPr>
          <a:noFill/>
        </p:spPr>
        <p:txBody>
          <a:bodyPr/>
          <a:lstStyle/>
          <a:p>
            <a:r>
              <a:rPr lang="en-US" sz="1100" b="1" i="0" u="none" strike="noStrike" kern="1200" baseline="0" dirty="0">
                <a:solidFill>
                  <a:schemeClr val="tx1"/>
                </a:solidFill>
                <a:latin typeface="Arial" charset="0"/>
                <a:ea typeface="+mn-ea"/>
                <a:cs typeface="+mn-cs"/>
              </a:rPr>
              <a:t>Note </a:t>
            </a:r>
            <a:r>
              <a:rPr lang="en-US" sz="1100" b="0" i="0" u="none" strike="noStrike" kern="1200" baseline="0" dirty="0">
                <a:solidFill>
                  <a:schemeClr val="tx1"/>
                </a:solidFill>
                <a:latin typeface="Arial" charset="0"/>
                <a:ea typeface="+mn-ea"/>
                <a:cs typeface="+mn-cs"/>
              </a:rPr>
              <a:t>that the first step in personal stress management is self-awareness around what causes you stress. </a:t>
            </a:r>
          </a:p>
          <a:p>
            <a:endParaRPr lang="en-US" sz="1100" b="0" i="0" u="none" strike="noStrike" kern="1200" baseline="0" dirty="0">
              <a:solidFill>
                <a:schemeClr val="tx1"/>
              </a:solidFill>
              <a:latin typeface="Arial" charset="0"/>
              <a:ea typeface="+mn-ea"/>
              <a:cs typeface="+mn-cs"/>
            </a:endParaRPr>
          </a:p>
          <a:p>
            <a:r>
              <a:rPr lang="en-US" sz="1100" b="1" i="0" u="none" strike="noStrike" kern="1200" baseline="0" dirty="0">
                <a:solidFill>
                  <a:schemeClr val="tx1"/>
                </a:solidFill>
                <a:latin typeface="Arial" charset="0"/>
                <a:ea typeface="+mn-ea"/>
                <a:cs typeface="+mn-cs"/>
              </a:rPr>
              <a:t>Review </a:t>
            </a:r>
            <a:r>
              <a:rPr lang="en-US" sz="1100" b="0" i="0" u="none" strike="noStrike" kern="1200" baseline="0" dirty="0">
                <a:solidFill>
                  <a:schemeClr val="tx1"/>
                </a:solidFill>
                <a:latin typeface="Arial" charset="0"/>
                <a:ea typeface="+mn-ea"/>
                <a:cs typeface="+mn-cs"/>
              </a:rPr>
              <a:t>the list of typical stressors. </a:t>
            </a:r>
          </a:p>
          <a:p>
            <a:endParaRPr lang="en-US" sz="1100" b="0" i="0" u="none" strike="noStrike" kern="1200" baseline="0" dirty="0">
              <a:solidFill>
                <a:schemeClr val="tx1"/>
              </a:solidFill>
              <a:latin typeface="Arial" charset="0"/>
              <a:ea typeface="+mn-ea"/>
              <a:cs typeface="+mn-cs"/>
            </a:endParaRPr>
          </a:p>
          <a:p>
            <a:r>
              <a:rPr lang="en-US" sz="1100" b="1" i="0" u="none" strike="noStrike" kern="1200" baseline="0" dirty="0">
                <a:solidFill>
                  <a:schemeClr val="tx1"/>
                </a:solidFill>
                <a:latin typeface="Arial" charset="0"/>
                <a:ea typeface="+mn-ea"/>
                <a:cs typeface="+mn-cs"/>
              </a:rPr>
              <a:t>Tell </a:t>
            </a:r>
            <a:r>
              <a:rPr lang="en-US" sz="1100" b="0" i="0" u="none" strike="noStrike" kern="1200" baseline="0" dirty="0">
                <a:solidFill>
                  <a:schemeClr val="tx1"/>
                </a:solidFill>
                <a:latin typeface="Arial" charset="0"/>
                <a:ea typeface="+mn-ea"/>
                <a:cs typeface="+mn-cs"/>
              </a:rPr>
              <a:t>participants that we’re going to poll them about what causes them stress. </a:t>
            </a:r>
          </a:p>
          <a:p>
            <a:endParaRPr lang="en-US" sz="1100" b="0" i="0" u="none" strike="noStrike" kern="1200" baseline="0" dirty="0">
              <a:solidFill>
                <a:schemeClr val="tx1"/>
              </a:solidFill>
              <a:latin typeface="Arial" charset="0"/>
              <a:ea typeface="+mn-ea"/>
              <a:cs typeface="+mn-cs"/>
            </a:endParaRPr>
          </a:p>
          <a:p>
            <a:r>
              <a:rPr lang="en-US" sz="1100" b="1" i="0" u="none" strike="noStrike" kern="1200" baseline="0" dirty="0">
                <a:solidFill>
                  <a:schemeClr val="tx1"/>
                </a:solidFill>
                <a:latin typeface="Arial" charset="0"/>
                <a:ea typeface="+mn-ea"/>
                <a:cs typeface="+mn-cs"/>
              </a:rPr>
              <a:t>Have </a:t>
            </a:r>
            <a:r>
              <a:rPr lang="en-US" sz="1100" b="0" i="0" u="none" strike="noStrike" kern="1200" baseline="0" dirty="0">
                <a:solidFill>
                  <a:schemeClr val="tx1"/>
                </a:solidFill>
                <a:latin typeface="Arial" charset="0"/>
                <a:ea typeface="+mn-ea"/>
                <a:cs typeface="+mn-cs"/>
              </a:rPr>
              <a:t>participants complete the stress management activity in their workbooks (page 50). 	</a:t>
            </a:r>
          </a:p>
          <a:p>
            <a:pPr eaLnBrk="1" hangingPunct="1"/>
            <a:endParaRPr lang="en-US" dirty="0"/>
          </a:p>
        </p:txBody>
      </p:sp>
    </p:spTree>
    <p:extLst>
      <p:ext uri="{BB962C8B-B14F-4D97-AF65-F5344CB8AC3E}">
        <p14:creationId xmlns:p14="http://schemas.microsoft.com/office/powerpoint/2010/main" val="347476897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p:txBody>
          <a:bodyPr/>
          <a:lstStyle>
            <a:lvl1pPr defTabSz="922338" eaLnBrk="0" hangingPunct="0">
              <a:defRPr b="1">
                <a:solidFill>
                  <a:schemeClr val="tx1"/>
                </a:solidFill>
                <a:latin typeface="Arial" charset="0"/>
              </a:defRPr>
            </a:lvl1pPr>
            <a:lvl2pPr marL="742950" indent="-285750" defTabSz="922338" eaLnBrk="0" hangingPunct="0">
              <a:defRPr b="1">
                <a:solidFill>
                  <a:schemeClr val="tx1"/>
                </a:solidFill>
                <a:latin typeface="Arial" charset="0"/>
              </a:defRPr>
            </a:lvl2pPr>
            <a:lvl3pPr marL="1143000" indent="-228600" defTabSz="922338" eaLnBrk="0" hangingPunct="0">
              <a:defRPr b="1">
                <a:solidFill>
                  <a:schemeClr val="tx1"/>
                </a:solidFill>
                <a:latin typeface="Arial" charset="0"/>
              </a:defRPr>
            </a:lvl3pPr>
            <a:lvl4pPr marL="1600200" indent="-228600" defTabSz="922338" eaLnBrk="0" hangingPunct="0">
              <a:defRPr b="1">
                <a:solidFill>
                  <a:schemeClr val="tx1"/>
                </a:solidFill>
                <a:latin typeface="Arial" charset="0"/>
              </a:defRPr>
            </a:lvl4pPr>
            <a:lvl5pPr marL="2057400" indent="-228600" defTabSz="922338" eaLnBrk="0" hangingPunct="0">
              <a:defRPr b="1">
                <a:solidFill>
                  <a:schemeClr val="tx1"/>
                </a:solidFill>
                <a:latin typeface="Arial" charset="0"/>
              </a:defRPr>
            </a:lvl5pPr>
            <a:lvl6pPr marL="2514600" indent="-228600" defTabSz="922338" eaLnBrk="0" fontAlgn="base" hangingPunct="0">
              <a:spcBef>
                <a:spcPct val="0"/>
              </a:spcBef>
              <a:spcAft>
                <a:spcPct val="0"/>
              </a:spcAft>
              <a:defRPr b="1">
                <a:solidFill>
                  <a:schemeClr val="tx1"/>
                </a:solidFill>
                <a:latin typeface="Arial" charset="0"/>
              </a:defRPr>
            </a:lvl6pPr>
            <a:lvl7pPr marL="2971800" indent="-228600" defTabSz="922338" eaLnBrk="0" fontAlgn="base" hangingPunct="0">
              <a:spcBef>
                <a:spcPct val="0"/>
              </a:spcBef>
              <a:spcAft>
                <a:spcPct val="0"/>
              </a:spcAft>
              <a:defRPr b="1">
                <a:solidFill>
                  <a:schemeClr val="tx1"/>
                </a:solidFill>
                <a:latin typeface="Arial" charset="0"/>
              </a:defRPr>
            </a:lvl7pPr>
            <a:lvl8pPr marL="3429000" indent="-228600" defTabSz="922338" eaLnBrk="0" fontAlgn="base" hangingPunct="0">
              <a:spcBef>
                <a:spcPct val="0"/>
              </a:spcBef>
              <a:spcAft>
                <a:spcPct val="0"/>
              </a:spcAft>
              <a:defRPr b="1">
                <a:solidFill>
                  <a:schemeClr val="tx1"/>
                </a:solidFill>
                <a:latin typeface="Arial" charset="0"/>
              </a:defRPr>
            </a:lvl8pPr>
            <a:lvl9pPr marL="3886200" indent="-228600" defTabSz="922338" eaLnBrk="0" fontAlgn="base" hangingPunct="0">
              <a:spcBef>
                <a:spcPct val="0"/>
              </a:spcBef>
              <a:spcAft>
                <a:spcPct val="0"/>
              </a:spcAft>
              <a:defRPr b="1">
                <a:solidFill>
                  <a:schemeClr val="tx1"/>
                </a:solidFill>
                <a:latin typeface="Arial" charset="0"/>
              </a:defRPr>
            </a:lvl9pPr>
          </a:lstStyle>
          <a:p>
            <a:pPr eaLnBrk="1" hangingPunct="1">
              <a:defRPr/>
            </a:pPr>
            <a:fld id="{9C53EF6E-7E0C-418A-9B8B-43B596682AD4}" type="slidenum">
              <a:rPr lang="en-US" b="0" smtClean="0"/>
              <a:pPr eaLnBrk="1" hangingPunct="1">
                <a:defRPr/>
              </a:pPr>
              <a:t>83</a:t>
            </a:fld>
            <a:endParaRPr lang="en-US" b="0" dirty="0"/>
          </a:p>
        </p:txBody>
      </p:sp>
      <p:sp>
        <p:nvSpPr>
          <p:cNvPr id="166915" name="Rectangle 2"/>
          <p:cNvSpPr>
            <a:spLocks noGrp="1" noRot="1" noChangeAspect="1" noChangeArrowheads="1" noTextEdit="1"/>
          </p:cNvSpPr>
          <p:nvPr>
            <p:ph type="sldImg"/>
          </p:nvPr>
        </p:nvSpPr>
        <p:spPr>
          <a:xfrm>
            <a:off x="892175" y="695325"/>
            <a:ext cx="5126038" cy="2884488"/>
          </a:xfrm>
          <a:ln/>
        </p:spPr>
      </p:sp>
      <p:sp>
        <p:nvSpPr>
          <p:cNvPr id="166916" name="Rectangle 3"/>
          <p:cNvSpPr>
            <a:spLocks noGrp="1" noChangeArrowheads="1"/>
          </p:cNvSpPr>
          <p:nvPr>
            <p:ph type="body" idx="1"/>
          </p:nvPr>
        </p:nvSpPr>
        <p:spPr>
          <a:noFill/>
        </p:spPr>
        <p:txBody>
          <a:bodyPr/>
          <a:lstStyle/>
          <a:p>
            <a:r>
              <a:rPr lang="en-US" sz="1100" b="1" i="0" u="none" strike="noStrike" kern="1200" baseline="0" dirty="0">
                <a:solidFill>
                  <a:schemeClr val="tx1"/>
                </a:solidFill>
                <a:latin typeface="Arial" charset="0"/>
                <a:ea typeface="+mn-ea"/>
                <a:cs typeface="+mn-cs"/>
              </a:rPr>
              <a:t>Allow participants to opt out of this activity, or take breaks as needed, if they are feeling uncomfortable/overwhelmed discussing their personal stress.</a:t>
            </a:r>
          </a:p>
          <a:p>
            <a:endParaRPr lang="en-US" sz="1100" b="1" i="0" u="none" strike="noStrike" kern="1200" baseline="0" dirty="0">
              <a:solidFill>
                <a:schemeClr val="tx1"/>
              </a:solidFill>
              <a:latin typeface="Arial" charset="0"/>
              <a:ea typeface="+mn-ea"/>
              <a:cs typeface="+mn-cs"/>
            </a:endParaRPr>
          </a:p>
          <a:p>
            <a:r>
              <a:rPr lang="en-US" sz="1100" b="1" i="0" u="none" strike="noStrike" kern="1200" baseline="0" dirty="0">
                <a:solidFill>
                  <a:schemeClr val="tx1"/>
                </a:solidFill>
                <a:latin typeface="Arial" charset="0"/>
                <a:ea typeface="+mn-ea"/>
                <a:cs typeface="+mn-cs"/>
              </a:rPr>
              <a:t>Ask </a:t>
            </a:r>
            <a:r>
              <a:rPr lang="en-US" sz="1100" b="0" i="0" u="none" strike="noStrike" kern="1200" baseline="0" dirty="0">
                <a:solidFill>
                  <a:schemeClr val="tx1"/>
                </a:solidFill>
                <a:latin typeface="Arial" charset="0"/>
                <a:ea typeface="+mn-ea"/>
                <a:cs typeface="+mn-cs"/>
              </a:rPr>
              <a:t>them to imagine a Likert scale (1 to 5, 1 being the lowest, 5 being the highest) running the length of the classroom. Tell them which end of the room represents 1 and which end represents 5 and show them where the middle is. </a:t>
            </a:r>
          </a:p>
          <a:p>
            <a:endParaRPr lang="en-US" sz="1100" b="0" i="0" u="none" strike="noStrike" kern="1200" baseline="0" dirty="0">
              <a:solidFill>
                <a:schemeClr val="tx1"/>
              </a:solidFill>
              <a:latin typeface="Arial" charset="0"/>
              <a:ea typeface="+mn-ea"/>
              <a:cs typeface="+mn-cs"/>
            </a:endParaRPr>
          </a:p>
          <a:p>
            <a:r>
              <a:rPr lang="en-US" sz="1100" b="1" i="0" u="none" strike="noStrike" kern="1200" baseline="0" dirty="0">
                <a:solidFill>
                  <a:schemeClr val="tx1"/>
                </a:solidFill>
                <a:latin typeface="Arial" charset="0"/>
                <a:ea typeface="+mn-ea"/>
                <a:cs typeface="+mn-cs"/>
              </a:rPr>
              <a:t>Choose </a:t>
            </a:r>
            <a:r>
              <a:rPr lang="en-US" sz="1100" b="0" i="0" u="none" strike="noStrike" kern="1200" baseline="0" dirty="0">
                <a:solidFill>
                  <a:schemeClr val="tx1"/>
                </a:solidFill>
                <a:latin typeface="Arial" charset="0"/>
                <a:ea typeface="+mn-ea"/>
                <a:cs typeface="+mn-cs"/>
              </a:rPr>
              <a:t>three stressors from the list on the previous slide. </a:t>
            </a:r>
          </a:p>
          <a:p>
            <a:endParaRPr lang="en-US" sz="1100" b="0" i="0" u="none" strike="noStrike" kern="1200" baseline="0" dirty="0">
              <a:solidFill>
                <a:schemeClr val="tx1"/>
              </a:solidFill>
              <a:latin typeface="Arial" charset="0"/>
              <a:ea typeface="+mn-ea"/>
              <a:cs typeface="+mn-cs"/>
            </a:endParaRPr>
          </a:p>
          <a:p>
            <a:r>
              <a:rPr lang="en-US" sz="1100" b="1" i="0" u="none" strike="noStrike" kern="1200" baseline="0" dirty="0">
                <a:solidFill>
                  <a:schemeClr val="tx1"/>
                </a:solidFill>
                <a:latin typeface="Arial" charset="0"/>
                <a:ea typeface="+mn-ea"/>
                <a:cs typeface="+mn-cs"/>
              </a:rPr>
              <a:t>Read </a:t>
            </a:r>
            <a:r>
              <a:rPr lang="en-US" sz="1100" b="0" i="0" u="none" strike="noStrike" kern="1200" baseline="0" dirty="0">
                <a:solidFill>
                  <a:schemeClr val="tx1"/>
                </a:solidFill>
                <a:latin typeface="Arial" charset="0"/>
                <a:ea typeface="+mn-ea"/>
                <a:cs typeface="+mn-cs"/>
              </a:rPr>
              <a:t>off the first stressor you’ve selected and ask participants to go and stand on which part of the scale fits with how stressed they are by this factor. </a:t>
            </a:r>
          </a:p>
          <a:p>
            <a:r>
              <a:rPr lang="en-US" sz="1100" b="0" i="0" u="none" strike="noStrike" kern="1200" baseline="0" dirty="0">
                <a:solidFill>
                  <a:schemeClr val="tx1"/>
                </a:solidFill>
                <a:latin typeface="Arial" charset="0"/>
                <a:ea typeface="+mn-ea"/>
                <a:cs typeface="+mn-cs"/>
              </a:rPr>
              <a:t>For example, if you find it very stressful to hear survivors’ stories, please go stand in the part of the room that represents 5 on the scale. If you find it somewhat stressful, stand in the middle. If you don’t find it stressful at all, go stand in the part of the room that represents 1 on the scale. </a:t>
            </a:r>
          </a:p>
          <a:p>
            <a:endParaRPr lang="en-US" sz="1100" b="0" i="0" u="none" strike="noStrike" kern="1200" baseline="0" dirty="0">
              <a:solidFill>
                <a:schemeClr val="tx1"/>
              </a:solidFill>
              <a:latin typeface="Arial" charset="0"/>
              <a:ea typeface="+mn-ea"/>
              <a:cs typeface="+mn-cs"/>
            </a:endParaRPr>
          </a:p>
          <a:p>
            <a:r>
              <a:rPr lang="en-US" sz="1100" b="1" i="0" u="none" strike="noStrike" kern="1200" baseline="0" dirty="0">
                <a:solidFill>
                  <a:schemeClr val="tx1"/>
                </a:solidFill>
                <a:latin typeface="Arial" charset="0"/>
                <a:ea typeface="+mn-ea"/>
                <a:cs typeface="+mn-cs"/>
              </a:rPr>
              <a:t>Discuss </a:t>
            </a:r>
            <a:r>
              <a:rPr lang="en-US" sz="1100" b="0" i="0" u="none" strike="noStrike" kern="1200" baseline="0" dirty="0">
                <a:solidFill>
                  <a:schemeClr val="tx1"/>
                </a:solidFill>
                <a:latin typeface="Arial" charset="0"/>
                <a:ea typeface="+mn-ea"/>
                <a:cs typeface="+mn-cs"/>
              </a:rPr>
              <a:t>these items with the other people gathered there: </a:t>
            </a:r>
            <a:endParaRPr lang="en-US" sz="1000" b="0" i="0" u="none" strike="noStrike" kern="1200" baseline="0" dirty="0">
              <a:solidFill>
                <a:schemeClr val="tx1"/>
              </a:solidFill>
              <a:latin typeface="Arial" charset="0"/>
              <a:ea typeface="+mn-ea"/>
              <a:cs typeface="+mn-cs"/>
            </a:endParaRPr>
          </a:p>
          <a:p>
            <a:r>
              <a:rPr lang="en-US" sz="1100" b="0" i="0" u="none" strike="noStrike" kern="1200" baseline="0" dirty="0">
                <a:solidFill>
                  <a:schemeClr val="tx1"/>
                </a:solidFill>
                <a:latin typeface="Arial" charset="0"/>
                <a:ea typeface="+mn-ea"/>
                <a:cs typeface="+mn-cs"/>
              </a:rPr>
              <a:t>Why this factor is or isn’t stressful for you</a:t>
            </a:r>
            <a:endParaRPr lang="en-US" sz="1000" b="0" i="0" u="none" strike="noStrike" kern="1200" baseline="0" dirty="0">
              <a:solidFill>
                <a:schemeClr val="tx1"/>
              </a:solidFill>
              <a:latin typeface="Arial" charset="0"/>
              <a:ea typeface="+mn-ea"/>
              <a:cs typeface="+mn-cs"/>
            </a:endParaRPr>
          </a:p>
          <a:p>
            <a:r>
              <a:rPr lang="en-US" sz="1100" b="0" i="0" u="none" strike="noStrike" kern="1200" baseline="0" dirty="0">
                <a:solidFill>
                  <a:schemeClr val="tx1"/>
                </a:solidFill>
                <a:latin typeface="Arial" charset="0"/>
                <a:ea typeface="+mn-ea"/>
                <a:cs typeface="+mn-cs"/>
              </a:rPr>
              <a:t>What you do to manage the stress you do feel from this stimulus</a:t>
            </a:r>
          </a:p>
          <a:p>
            <a:endParaRPr lang="en-US" sz="1100" b="0" i="0" u="none" strike="noStrike" kern="1200" baseline="0" dirty="0">
              <a:solidFill>
                <a:schemeClr val="tx1"/>
              </a:solidFill>
              <a:latin typeface="Arial" charset="0"/>
              <a:ea typeface="+mn-ea"/>
              <a:cs typeface="+mn-cs"/>
            </a:endParaRPr>
          </a:p>
          <a:p>
            <a:r>
              <a:rPr lang="en-US" sz="1200" b="1" i="0" u="none" strike="noStrike" kern="1200" baseline="0" dirty="0">
                <a:solidFill>
                  <a:schemeClr val="tx1"/>
                </a:solidFill>
                <a:latin typeface="Arial" charset="0"/>
                <a:ea typeface="+mn-ea"/>
                <a:cs typeface="+mn-cs"/>
              </a:rPr>
              <a:t>Ask </a:t>
            </a:r>
            <a:r>
              <a:rPr lang="en-US" sz="1200" b="0" i="0" u="none" strike="noStrike" kern="1200" baseline="0" dirty="0">
                <a:solidFill>
                  <a:schemeClr val="tx1"/>
                </a:solidFill>
                <a:latin typeface="Arial" charset="0"/>
                <a:ea typeface="+mn-ea"/>
                <a:cs typeface="+mn-cs"/>
              </a:rPr>
              <a:t>the groups to quickly share the highlights of their discussion. </a:t>
            </a:r>
          </a:p>
          <a:p>
            <a:endParaRPr lang="en-US" sz="1200" b="0" i="0" u="none" strike="noStrike" kern="1200" baseline="0" dirty="0">
              <a:solidFill>
                <a:schemeClr val="tx1"/>
              </a:solidFill>
              <a:latin typeface="Arial" charset="0"/>
              <a:ea typeface="+mn-ea"/>
              <a:cs typeface="+mn-cs"/>
            </a:endParaRPr>
          </a:p>
          <a:p>
            <a:r>
              <a:rPr lang="en-US" sz="1200" b="1" i="0" u="none" strike="noStrike" kern="1200" baseline="0" dirty="0">
                <a:solidFill>
                  <a:schemeClr val="tx1"/>
                </a:solidFill>
                <a:latin typeface="Arial" charset="0"/>
                <a:ea typeface="+mn-ea"/>
                <a:cs typeface="+mn-cs"/>
              </a:rPr>
              <a:t>Repeat </a:t>
            </a:r>
            <a:r>
              <a:rPr lang="en-US" sz="1200" b="0" i="0" u="none" strike="noStrike" kern="1200" baseline="0" dirty="0">
                <a:solidFill>
                  <a:schemeClr val="tx1"/>
                </a:solidFill>
                <a:latin typeface="Arial" charset="0"/>
                <a:ea typeface="+mn-ea"/>
                <a:cs typeface="+mn-cs"/>
              </a:rPr>
              <a:t>for the second and third stressor. </a:t>
            </a:r>
          </a:p>
          <a:p>
            <a:endParaRPr lang="en-US" sz="1200" b="0" i="0" u="none" strike="noStrike" kern="1200" baseline="0" dirty="0">
              <a:solidFill>
                <a:schemeClr val="tx1"/>
              </a:solidFill>
              <a:latin typeface="Arial" charset="0"/>
              <a:ea typeface="+mn-ea"/>
              <a:cs typeface="+mn-cs"/>
            </a:endParaRPr>
          </a:p>
          <a:p>
            <a:r>
              <a:rPr lang="en-US" sz="1200" b="1" i="0" u="none" strike="noStrike" kern="1200" baseline="0" dirty="0">
                <a:solidFill>
                  <a:schemeClr val="tx1"/>
                </a:solidFill>
                <a:latin typeface="Arial" charset="0"/>
                <a:ea typeface="+mn-ea"/>
                <a:cs typeface="+mn-cs"/>
              </a:rPr>
              <a:t>Ask </a:t>
            </a:r>
            <a:r>
              <a:rPr lang="en-US" sz="1200" b="0" i="0" u="none" strike="noStrike" kern="1200" baseline="0" dirty="0">
                <a:solidFill>
                  <a:schemeClr val="tx1"/>
                </a:solidFill>
                <a:latin typeface="Arial" charset="0"/>
                <a:ea typeface="+mn-ea"/>
                <a:cs typeface="+mn-cs"/>
              </a:rPr>
              <a:t>participants to take their seats again. Transition to talking about warning signs of excessive stress. </a:t>
            </a:r>
          </a:p>
          <a:p>
            <a:endParaRPr lang="en-US" sz="1200" b="0" i="0" u="none" strike="noStrike" kern="1200" baseline="0" dirty="0">
              <a:solidFill>
                <a:schemeClr val="tx1"/>
              </a:solidFill>
              <a:latin typeface="Arial" charset="0"/>
              <a:ea typeface="+mn-ea"/>
              <a:cs typeface="+mn-cs"/>
            </a:endParaRPr>
          </a:p>
          <a:p>
            <a:r>
              <a:rPr lang="en-US" sz="1200" b="1" i="0" u="none" strike="noStrike" kern="1200" baseline="0" dirty="0">
                <a:solidFill>
                  <a:schemeClr val="tx1"/>
                </a:solidFill>
                <a:latin typeface="Arial" charset="0"/>
                <a:ea typeface="+mn-ea"/>
                <a:cs typeface="+mn-cs"/>
              </a:rPr>
              <a:t>Review </a:t>
            </a:r>
            <a:r>
              <a:rPr lang="en-US" sz="1200" b="0" i="0" u="none" strike="noStrike" kern="1200" baseline="0" dirty="0">
                <a:solidFill>
                  <a:schemeClr val="tx1"/>
                </a:solidFill>
                <a:latin typeface="Arial" charset="0"/>
                <a:ea typeface="+mn-ea"/>
                <a:cs typeface="+mn-cs"/>
              </a:rPr>
              <a:t>the warning signs of excessive stress. </a:t>
            </a:r>
          </a:p>
          <a:p>
            <a:endParaRPr lang="en-US" dirty="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p:txBody>
          <a:bodyPr/>
          <a:lstStyle>
            <a:lvl1pPr defTabSz="922338" eaLnBrk="0" hangingPunct="0">
              <a:defRPr b="1">
                <a:solidFill>
                  <a:schemeClr val="tx1"/>
                </a:solidFill>
                <a:latin typeface="Arial" charset="0"/>
              </a:defRPr>
            </a:lvl1pPr>
            <a:lvl2pPr marL="742950" indent="-285750" defTabSz="922338" eaLnBrk="0" hangingPunct="0">
              <a:defRPr b="1">
                <a:solidFill>
                  <a:schemeClr val="tx1"/>
                </a:solidFill>
                <a:latin typeface="Arial" charset="0"/>
              </a:defRPr>
            </a:lvl2pPr>
            <a:lvl3pPr marL="1143000" indent="-228600" defTabSz="922338" eaLnBrk="0" hangingPunct="0">
              <a:defRPr b="1">
                <a:solidFill>
                  <a:schemeClr val="tx1"/>
                </a:solidFill>
                <a:latin typeface="Arial" charset="0"/>
              </a:defRPr>
            </a:lvl3pPr>
            <a:lvl4pPr marL="1600200" indent="-228600" defTabSz="922338" eaLnBrk="0" hangingPunct="0">
              <a:defRPr b="1">
                <a:solidFill>
                  <a:schemeClr val="tx1"/>
                </a:solidFill>
                <a:latin typeface="Arial" charset="0"/>
              </a:defRPr>
            </a:lvl4pPr>
            <a:lvl5pPr marL="2057400" indent="-228600" defTabSz="922338" eaLnBrk="0" hangingPunct="0">
              <a:defRPr b="1">
                <a:solidFill>
                  <a:schemeClr val="tx1"/>
                </a:solidFill>
                <a:latin typeface="Arial" charset="0"/>
              </a:defRPr>
            </a:lvl5pPr>
            <a:lvl6pPr marL="2514600" indent="-228600" defTabSz="922338" eaLnBrk="0" fontAlgn="base" hangingPunct="0">
              <a:spcBef>
                <a:spcPct val="0"/>
              </a:spcBef>
              <a:spcAft>
                <a:spcPct val="0"/>
              </a:spcAft>
              <a:defRPr b="1">
                <a:solidFill>
                  <a:schemeClr val="tx1"/>
                </a:solidFill>
                <a:latin typeface="Arial" charset="0"/>
              </a:defRPr>
            </a:lvl6pPr>
            <a:lvl7pPr marL="2971800" indent="-228600" defTabSz="922338" eaLnBrk="0" fontAlgn="base" hangingPunct="0">
              <a:spcBef>
                <a:spcPct val="0"/>
              </a:spcBef>
              <a:spcAft>
                <a:spcPct val="0"/>
              </a:spcAft>
              <a:defRPr b="1">
                <a:solidFill>
                  <a:schemeClr val="tx1"/>
                </a:solidFill>
                <a:latin typeface="Arial" charset="0"/>
              </a:defRPr>
            </a:lvl7pPr>
            <a:lvl8pPr marL="3429000" indent="-228600" defTabSz="922338" eaLnBrk="0" fontAlgn="base" hangingPunct="0">
              <a:spcBef>
                <a:spcPct val="0"/>
              </a:spcBef>
              <a:spcAft>
                <a:spcPct val="0"/>
              </a:spcAft>
              <a:defRPr b="1">
                <a:solidFill>
                  <a:schemeClr val="tx1"/>
                </a:solidFill>
                <a:latin typeface="Arial" charset="0"/>
              </a:defRPr>
            </a:lvl8pPr>
            <a:lvl9pPr marL="3886200" indent="-228600" defTabSz="922338" eaLnBrk="0" fontAlgn="base" hangingPunct="0">
              <a:spcBef>
                <a:spcPct val="0"/>
              </a:spcBef>
              <a:spcAft>
                <a:spcPct val="0"/>
              </a:spcAft>
              <a:defRPr b="1">
                <a:solidFill>
                  <a:schemeClr val="tx1"/>
                </a:solidFill>
                <a:latin typeface="Arial" charset="0"/>
              </a:defRPr>
            </a:lvl9pPr>
          </a:lstStyle>
          <a:p>
            <a:pPr eaLnBrk="1" hangingPunct="1">
              <a:defRPr/>
            </a:pPr>
            <a:fld id="{80645F07-B2B3-420E-B27C-0E9198495409}" type="slidenum">
              <a:rPr lang="en-US" b="0" smtClean="0"/>
              <a:pPr eaLnBrk="1" hangingPunct="1">
                <a:defRPr/>
              </a:pPr>
              <a:t>84</a:t>
            </a:fld>
            <a:endParaRPr lang="en-US" b="0" dirty="0"/>
          </a:p>
        </p:txBody>
      </p:sp>
      <p:sp>
        <p:nvSpPr>
          <p:cNvPr id="167939" name="Rectangle 4"/>
          <p:cNvSpPr>
            <a:spLocks noGrp="1" noRot="1" noChangeAspect="1" noChangeArrowheads="1" noTextEdit="1"/>
          </p:cNvSpPr>
          <p:nvPr>
            <p:ph type="sldImg"/>
          </p:nvPr>
        </p:nvSpPr>
        <p:spPr>
          <a:xfrm>
            <a:off x="892175" y="695325"/>
            <a:ext cx="5126038" cy="2884488"/>
          </a:xfrm>
          <a:ln/>
        </p:spPr>
      </p:sp>
      <p:sp>
        <p:nvSpPr>
          <p:cNvPr id="167940" name="Rectangle 5"/>
          <p:cNvSpPr>
            <a:spLocks noGrp="1" noChangeArrowheads="1"/>
          </p:cNvSpPr>
          <p:nvPr>
            <p:ph type="body" idx="1"/>
          </p:nvPr>
        </p:nvSpPr>
        <p:spPr>
          <a:noFill/>
        </p:spPr>
        <p:txBody>
          <a:bodyPr/>
          <a:lstStyle/>
          <a:p>
            <a:r>
              <a:rPr lang="en-US" sz="1100" b="0" i="0" u="none" strike="noStrike" kern="1200" baseline="0" dirty="0">
                <a:solidFill>
                  <a:schemeClr val="tx1"/>
                </a:solidFill>
                <a:latin typeface="Arial" charset="0"/>
                <a:ea typeface="+mn-ea"/>
                <a:cs typeface="+mn-cs"/>
              </a:rPr>
              <a:t>Suggested talking points: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As with disaster survivors, assessment of crisis counselors hinges on the question of how much stress is too much.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Disaster workers commonly experience many reactions that have limited impact on performance. However, when a number of reactions are experienced simultaneously and intensely, functioning is likely to be impaired. Under these circumstances, the worker should take a break from the disaster assignment for a few hours at first, and then longer, if necessary. If normal functioning does not return, the person needs to discontinue the assignment.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Supervision is essential when a disaster worker’s personal coping strategies are wearing thin.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Suggestions can be made for stress-reduction activities. Usually, stress symptoms will gradually subside when the worker is no longer in the disaster relief environment. However, if this does not occur, then professional </a:t>
            </a:r>
            <a:r>
              <a:rPr lang="en-US" sz="1800" dirty="0">
                <a:effectLst/>
                <a:latin typeface="Segoe UI" panose="020B0502040204020203" pitchFamily="34" charset="0"/>
              </a:rPr>
              <a:t>mental health and/or substance use disorder</a:t>
            </a:r>
            <a:r>
              <a:rPr lang="en-US" sz="1100" b="0" i="0" u="none" strike="noStrike" kern="1200" baseline="0" dirty="0">
                <a:solidFill>
                  <a:schemeClr val="tx1"/>
                </a:solidFill>
                <a:latin typeface="Arial" charset="0"/>
                <a:ea typeface="+mn-ea"/>
                <a:cs typeface="+mn-cs"/>
              </a:rPr>
              <a:t> assistance is indicated. </a:t>
            </a:r>
          </a:p>
          <a:p>
            <a:r>
              <a:rPr lang="en-US" sz="1100" b="0" i="0" u="none" strike="noStrike" kern="1200" baseline="0" dirty="0">
                <a:solidFill>
                  <a:schemeClr val="tx1"/>
                </a:solidFill>
                <a:latin typeface="Arial" charset="0"/>
                <a:ea typeface="+mn-ea"/>
                <a:cs typeface="+mn-cs"/>
              </a:rPr>
              <a:t>	</a:t>
            </a:r>
          </a:p>
          <a:p>
            <a:endParaRPr lang="en-US" dirty="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p:txBody>
          <a:bodyPr/>
          <a:lstStyle>
            <a:lvl1pPr defTabSz="957110" eaLnBrk="0" hangingPunct="0">
              <a:defRPr b="1">
                <a:solidFill>
                  <a:schemeClr val="tx1"/>
                </a:solidFill>
                <a:latin typeface="Arial" charset="0"/>
              </a:defRPr>
            </a:lvl1pPr>
            <a:lvl2pPr marL="770959" indent="-296523" defTabSz="957110" eaLnBrk="0" hangingPunct="0">
              <a:defRPr b="1">
                <a:solidFill>
                  <a:schemeClr val="tx1"/>
                </a:solidFill>
                <a:latin typeface="Arial" charset="0"/>
              </a:defRPr>
            </a:lvl2pPr>
            <a:lvl3pPr marL="1186091" indent="-237218" defTabSz="957110" eaLnBrk="0" hangingPunct="0">
              <a:defRPr b="1">
                <a:solidFill>
                  <a:schemeClr val="tx1"/>
                </a:solidFill>
                <a:latin typeface="Arial" charset="0"/>
              </a:defRPr>
            </a:lvl3pPr>
            <a:lvl4pPr marL="1660528" indent="-237218" defTabSz="957110" eaLnBrk="0" hangingPunct="0">
              <a:defRPr b="1">
                <a:solidFill>
                  <a:schemeClr val="tx1"/>
                </a:solidFill>
                <a:latin typeface="Arial" charset="0"/>
              </a:defRPr>
            </a:lvl4pPr>
            <a:lvl5pPr marL="2134964" indent="-237218" defTabSz="957110" eaLnBrk="0" hangingPunct="0">
              <a:defRPr b="1">
                <a:solidFill>
                  <a:schemeClr val="tx1"/>
                </a:solidFill>
                <a:latin typeface="Arial" charset="0"/>
              </a:defRPr>
            </a:lvl5pPr>
            <a:lvl6pPr marL="2609400" indent="-237218" defTabSz="957110" eaLnBrk="0" fontAlgn="base" hangingPunct="0">
              <a:spcBef>
                <a:spcPct val="0"/>
              </a:spcBef>
              <a:spcAft>
                <a:spcPct val="0"/>
              </a:spcAft>
              <a:defRPr b="1">
                <a:solidFill>
                  <a:schemeClr val="tx1"/>
                </a:solidFill>
                <a:latin typeface="Arial" charset="0"/>
              </a:defRPr>
            </a:lvl6pPr>
            <a:lvl7pPr marL="3083837" indent="-237218" defTabSz="957110" eaLnBrk="0" fontAlgn="base" hangingPunct="0">
              <a:spcBef>
                <a:spcPct val="0"/>
              </a:spcBef>
              <a:spcAft>
                <a:spcPct val="0"/>
              </a:spcAft>
              <a:defRPr b="1">
                <a:solidFill>
                  <a:schemeClr val="tx1"/>
                </a:solidFill>
                <a:latin typeface="Arial" charset="0"/>
              </a:defRPr>
            </a:lvl7pPr>
            <a:lvl8pPr marL="3558273" indent="-237218" defTabSz="957110" eaLnBrk="0" fontAlgn="base" hangingPunct="0">
              <a:spcBef>
                <a:spcPct val="0"/>
              </a:spcBef>
              <a:spcAft>
                <a:spcPct val="0"/>
              </a:spcAft>
              <a:defRPr b="1">
                <a:solidFill>
                  <a:schemeClr val="tx1"/>
                </a:solidFill>
                <a:latin typeface="Arial" charset="0"/>
              </a:defRPr>
            </a:lvl8pPr>
            <a:lvl9pPr marL="4032710" indent="-237218" defTabSz="957110" eaLnBrk="0" fontAlgn="base" hangingPunct="0">
              <a:spcBef>
                <a:spcPct val="0"/>
              </a:spcBef>
              <a:spcAft>
                <a:spcPct val="0"/>
              </a:spcAft>
              <a:defRPr b="1">
                <a:solidFill>
                  <a:schemeClr val="tx1"/>
                </a:solidFill>
                <a:latin typeface="Arial" charset="0"/>
              </a:defRPr>
            </a:lvl9pPr>
          </a:lstStyle>
          <a:p>
            <a:pPr eaLnBrk="1" hangingPunct="1">
              <a:defRPr/>
            </a:pPr>
            <a:fld id="{5206321C-8915-40CC-8FF0-719C6431205D}" type="slidenum">
              <a:rPr lang="en-US" b="0" smtClean="0"/>
              <a:pPr eaLnBrk="1" hangingPunct="1">
                <a:defRPr/>
              </a:pPr>
              <a:t>85</a:t>
            </a:fld>
            <a:endParaRPr lang="en-US" b="0" dirty="0"/>
          </a:p>
        </p:txBody>
      </p:sp>
      <p:sp>
        <p:nvSpPr>
          <p:cNvPr id="168963" name="Rectangle 2"/>
          <p:cNvSpPr>
            <a:spLocks noGrp="1" noRot="1" noChangeAspect="1" noChangeArrowheads="1" noTextEdit="1"/>
          </p:cNvSpPr>
          <p:nvPr>
            <p:ph type="sldImg"/>
          </p:nvPr>
        </p:nvSpPr>
        <p:spPr>
          <a:xfrm>
            <a:off x="958850" y="719138"/>
            <a:ext cx="5297488" cy="2979737"/>
          </a:xfrm>
          <a:ln/>
        </p:spPr>
      </p:sp>
      <p:sp>
        <p:nvSpPr>
          <p:cNvPr id="168964" name="Rectangle 3"/>
          <p:cNvSpPr>
            <a:spLocks noGrp="1" noChangeArrowheads="1"/>
          </p:cNvSpPr>
          <p:nvPr>
            <p:ph type="body" idx="1"/>
          </p:nvPr>
        </p:nvSpPr>
        <p:spPr>
          <a:noFill/>
        </p:spPr>
        <p:txBody>
          <a:bodyPr/>
          <a:lstStyle/>
          <a:p>
            <a:r>
              <a:rPr lang="en-US" sz="1100" b="1" dirty="0">
                <a:latin typeface="Arial" charset="0"/>
              </a:rPr>
              <a:t>Have </a:t>
            </a:r>
            <a:r>
              <a:rPr lang="en-US" sz="1100" dirty="0">
                <a:latin typeface="Arial" charset="0"/>
              </a:rPr>
              <a:t>participants fill out the checklist for warning signs of excessive stress and the stress management plan worksheet (page 51). </a:t>
            </a:r>
          </a:p>
          <a:p>
            <a:endParaRPr lang="en-US" sz="1100" dirty="0">
              <a:latin typeface="Arial" charset="0"/>
            </a:endParaRPr>
          </a:p>
          <a:p>
            <a:r>
              <a:rPr lang="en-US" sz="1100" b="1" dirty="0">
                <a:latin typeface="Arial" charset="0"/>
              </a:rPr>
              <a:t>Ask them to discuss </a:t>
            </a:r>
            <a:r>
              <a:rPr lang="en-US" sz="1100" dirty="0">
                <a:latin typeface="Arial" charset="0"/>
              </a:rPr>
              <a:t>their responses with a partner and identify what positive steps they will take to manage their individual stress level. </a:t>
            </a:r>
          </a:p>
          <a:p>
            <a:endParaRPr lang="en-US" sz="1100" dirty="0">
              <a:latin typeface="Arial" charset="0"/>
            </a:endParaRPr>
          </a:p>
          <a:p>
            <a:r>
              <a:rPr lang="en-US" sz="1100" b="1" dirty="0">
                <a:latin typeface="Arial" charset="0"/>
              </a:rPr>
              <a:t>Tell </a:t>
            </a:r>
            <a:r>
              <a:rPr lang="en-US" sz="1100" dirty="0">
                <a:latin typeface="Arial" charset="0"/>
              </a:rPr>
              <a:t>them that they don’t have to discuss the warning signs checklist if they don’t want to; that’s for their own personal use. </a:t>
            </a:r>
          </a:p>
          <a:p>
            <a:endParaRPr lang="en-US" sz="1100" dirty="0">
              <a:latin typeface="Arial" charset="0"/>
            </a:endParaRPr>
          </a:p>
          <a:p>
            <a:r>
              <a:rPr lang="en-US" sz="1100" b="1" dirty="0">
                <a:latin typeface="Arial" charset="0"/>
              </a:rPr>
              <a:t>Give </a:t>
            </a:r>
            <a:r>
              <a:rPr lang="en-US" sz="1100" dirty="0">
                <a:latin typeface="Arial" charset="0"/>
              </a:rPr>
              <a:t>the pairs about 10 minutes to talk. Ask for a few examples from the pairs of specific actions they identified to better manage their stress. </a:t>
            </a:r>
          </a:p>
          <a:p>
            <a:endParaRPr lang="en-US" sz="1100" dirty="0">
              <a:latin typeface="Arial" charset="0"/>
            </a:endParaRPr>
          </a:p>
          <a:p>
            <a:r>
              <a:rPr lang="en-US" sz="1100" b="1" dirty="0">
                <a:latin typeface="Arial" charset="0"/>
              </a:rPr>
              <a:t>Transition </a:t>
            </a:r>
            <a:r>
              <a:rPr lang="en-US" sz="1100" dirty="0">
                <a:latin typeface="Arial" charset="0"/>
              </a:rPr>
              <a:t>to organizational approaches to stress management. 	</a:t>
            </a:r>
          </a:p>
          <a:p>
            <a:pPr lvl="1" eaLnBrk="1" hangingPunct="1"/>
            <a:endParaRPr lang="en-US" dirty="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p:txBody>
          <a:bodyPr/>
          <a:lstStyle>
            <a:lvl1pPr defTabSz="922338" eaLnBrk="0" hangingPunct="0">
              <a:defRPr b="1">
                <a:solidFill>
                  <a:schemeClr val="tx1"/>
                </a:solidFill>
                <a:latin typeface="Arial" charset="0"/>
              </a:defRPr>
            </a:lvl1pPr>
            <a:lvl2pPr marL="742950" indent="-285750" defTabSz="922338" eaLnBrk="0" hangingPunct="0">
              <a:defRPr b="1">
                <a:solidFill>
                  <a:schemeClr val="tx1"/>
                </a:solidFill>
                <a:latin typeface="Arial" charset="0"/>
              </a:defRPr>
            </a:lvl2pPr>
            <a:lvl3pPr marL="1143000" indent="-228600" defTabSz="922338" eaLnBrk="0" hangingPunct="0">
              <a:defRPr b="1">
                <a:solidFill>
                  <a:schemeClr val="tx1"/>
                </a:solidFill>
                <a:latin typeface="Arial" charset="0"/>
              </a:defRPr>
            </a:lvl3pPr>
            <a:lvl4pPr marL="1600200" indent="-228600" defTabSz="922338" eaLnBrk="0" hangingPunct="0">
              <a:defRPr b="1">
                <a:solidFill>
                  <a:schemeClr val="tx1"/>
                </a:solidFill>
                <a:latin typeface="Arial" charset="0"/>
              </a:defRPr>
            </a:lvl4pPr>
            <a:lvl5pPr marL="2057400" indent="-228600" defTabSz="922338" eaLnBrk="0" hangingPunct="0">
              <a:defRPr b="1">
                <a:solidFill>
                  <a:schemeClr val="tx1"/>
                </a:solidFill>
                <a:latin typeface="Arial" charset="0"/>
              </a:defRPr>
            </a:lvl5pPr>
            <a:lvl6pPr marL="2514600" indent="-228600" defTabSz="922338" eaLnBrk="0" fontAlgn="base" hangingPunct="0">
              <a:spcBef>
                <a:spcPct val="0"/>
              </a:spcBef>
              <a:spcAft>
                <a:spcPct val="0"/>
              </a:spcAft>
              <a:defRPr b="1">
                <a:solidFill>
                  <a:schemeClr val="tx1"/>
                </a:solidFill>
                <a:latin typeface="Arial" charset="0"/>
              </a:defRPr>
            </a:lvl6pPr>
            <a:lvl7pPr marL="2971800" indent="-228600" defTabSz="922338" eaLnBrk="0" fontAlgn="base" hangingPunct="0">
              <a:spcBef>
                <a:spcPct val="0"/>
              </a:spcBef>
              <a:spcAft>
                <a:spcPct val="0"/>
              </a:spcAft>
              <a:defRPr b="1">
                <a:solidFill>
                  <a:schemeClr val="tx1"/>
                </a:solidFill>
                <a:latin typeface="Arial" charset="0"/>
              </a:defRPr>
            </a:lvl7pPr>
            <a:lvl8pPr marL="3429000" indent="-228600" defTabSz="922338" eaLnBrk="0" fontAlgn="base" hangingPunct="0">
              <a:spcBef>
                <a:spcPct val="0"/>
              </a:spcBef>
              <a:spcAft>
                <a:spcPct val="0"/>
              </a:spcAft>
              <a:defRPr b="1">
                <a:solidFill>
                  <a:schemeClr val="tx1"/>
                </a:solidFill>
                <a:latin typeface="Arial" charset="0"/>
              </a:defRPr>
            </a:lvl8pPr>
            <a:lvl9pPr marL="3886200" indent="-228600" defTabSz="922338" eaLnBrk="0" fontAlgn="base" hangingPunct="0">
              <a:spcBef>
                <a:spcPct val="0"/>
              </a:spcBef>
              <a:spcAft>
                <a:spcPct val="0"/>
              </a:spcAft>
              <a:defRPr b="1">
                <a:solidFill>
                  <a:schemeClr val="tx1"/>
                </a:solidFill>
                <a:latin typeface="Arial" charset="0"/>
              </a:defRPr>
            </a:lvl9pPr>
          </a:lstStyle>
          <a:p>
            <a:pPr eaLnBrk="1" hangingPunct="1">
              <a:defRPr/>
            </a:pPr>
            <a:fld id="{B335619C-4D3D-4275-A025-7BC81FB4719F}" type="slidenum">
              <a:rPr lang="en-US" b="0" smtClean="0"/>
              <a:pPr eaLnBrk="1" hangingPunct="1">
                <a:defRPr/>
              </a:pPr>
              <a:t>86</a:t>
            </a:fld>
            <a:endParaRPr lang="en-US" b="0" dirty="0"/>
          </a:p>
        </p:txBody>
      </p:sp>
      <p:sp>
        <p:nvSpPr>
          <p:cNvPr id="169987" name="Rectangle 2"/>
          <p:cNvSpPr>
            <a:spLocks noGrp="1" noRot="1" noChangeAspect="1" noChangeArrowheads="1" noTextEdit="1"/>
          </p:cNvSpPr>
          <p:nvPr>
            <p:ph type="sldImg"/>
          </p:nvPr>
        </p:nvSpPr>
        <p:spPr>
          <a:xfrm>
            <a:off x="892175" y="695325"/>
            <a:ext cx="5126038" cy="2884488"/>
          </a:xfrm>
          <a:ln/>
        </p:spPr>
      </p:sp>
      <p:sp>
        <p:nvSpPr>
          <p:cNvPr id="169988" name="Rectangle 3"/>
          <p:cNvSpPr>
            <a:spLocks noGrp="1" noChangeArrowheads="1"/>
          </p:cNvSpPr>
          <p:nvPr>
            <p:ph type="body" idx="1"/>
          </p:nvPr>
        </p:nvSpPr>
        <p:spPr>
          <a:noFill/>
        </p:spPr>
        <p:txBody>
          <a:bodyPr/>
          <a:lstStyle/>
          <a:p>
            <a:r>
              <a:rPr lang="en-US" sz="1100" b="1" i="0" u="none" strike="noStrike" kern="1200" baseline="0" dirty="0">
                <a:solidFill>
                  <a:schemeClr val="tx1"/>
                </a:solidFill>
                <a:latin typeface="Arial" charset="0"/>
                <a:ea typeface="+mn-ea"/>
                <a:cs typeface="+mn-cs"/>
              </a:rPr>
              <a:t>Re-emphasize </a:t>
            </a:r>
            <a:r>
              <a:rPr lang="en-US" sz="1100" b="0" i="0" u="none" strike="noStrike" kern="1200" baseline="0" dirty="0">
                <a:solidFill>
                  <a:schemeClr val="tx1"/>
                </a:solidFill>
                <a:latin typeface="Arial" charset="0"/>
                <a:ea typeface="+mn-ea"/>
                <a:cs typeface="+mn-cs"/>
              </a:rPr>
              <a:t>how important it is for program management to pay attention to organizational stress management. </a:t>
            </a:r>
          </a:p>
          <a:p>
            <a:endParaRPr lang="en-US" sz="1100" b="0" i="0" u="none" strike="noStrike" kern="1200" baseline="0" dirty="0">
              <a:solidFill>
                <a:schemeClr val="tx1"/>
              </a:solidFill>
              <a:latin typeface="Arial" charset="0"/>
              <a:ea typeface="+mn-ea"/>
              <a:cs typeface="+mn-cs"/>
            </a:endParaRPr>
          </a:p>
          <a:p>
            <a:r>
              <a:rPr lang="en-US" sz="1100" b="1" i="0" u="none" strike="noStrike" kern="1200" baseline="0" dirty="0">
                <a:solidFill>
                  <a:schemeClr val="tx1"/>
                </a:solidFill>
                <a:latin typeface="Arial" charset="0"/>
                <a:ea typeface="+mn-ea"/>
                <a:cs typeface="+mn-cs"/>
              </a:rPr>
              <a:t>Tell </a:t>
            </a:r>
            <a:r>
              <a:rPr lang="en-US" sz="1100" b="0" i="0" u="none" strike="noStrike" kern="1200" baseline="0" dirty="0">
                <a:solidFill>
                  <a:schemeClr val="tx1"/>
                </a:solidFill>
                <a:latin typeface="Arial" charset="0"/>
                <a:ea typeface="+mn-ea"/>
                <a:cs typeface="+mn-cs"/>
              </a:rPr>
              <a:t>participants that we want to take some time to review the organizational stress management measures the program currently has in place and identify some opportunities for improvement. </a:t>
            </a:r>
          </a:p>
          <a:p>
            <a:endParaRPr lang="en-US" sz="1100" b="0" i="0" u="none" strike="noStrike" kern="1200" baseline="0" dirty="0">
              <a:solidFill>
                <a:schemeClr val="tx1"/>
              </a:solidFill>
              <a:latin typeface="Arial" charset="0"/>
              <a:ea typeface="+mn-ea"/>
              <a:cs typeface="+mn-cs"/>
            </a:endParaRPr>
          </a:p>
          <a:p>
            <a:r>
              <a:rPr lang="en-US" sz="1100" b="1" i="0" u="none" strike="noStrike" kern="1200" baseline="0" dirty="0">
                <a:solidFill>
                  <a:schemeClr val="tx1"/>
                </a:solidFill>
                <a:latin typeface="Arial" charset="0"/>
                <a:ea typeface="+mn-ea"/>
                <a:cs typeface="+mn-cs"/>
              </a:rPr>
              <a:t>Ask </a:t>
            </a:r>
            <a:r>
              <a:rPr lang="en-US" sz="1100" b="0" i="0" u="none" strike="noStrike" kern="1200" baseline="0" dirty="0">
                <a:solidFill>
                  <a:schemeClr val="tx1"/>
                </a:solidFill>
                <a:latin typeface="Arial" charset="0"/>
                <a:ea typeface="+mn-ea"/>
                <a:cs typeface="+mn-cs"/>
              </a:rPr>
              <a:t>them to complete the Organizational Stress Management Scorecard in their workbooks (page 53). 	</a:t>
            </a:r>
          </a:p>
          <a:p>
            <a:pPr lvl="1" eaLnBrk="1" hangingPunct="1"/>
            <a:endParaRPr lang="en-US" dirty="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p:txBody>
          <a:bodyPr/>
          <a:lstStyle>
            <a:lvl1pPr defTabSz="922338" eaLnBrk="0" hangingPunct="0">
              <a:defRPr b="1">
                <a:solidFill>
                  <a:schemeClr val="tx1"/>
                </a:solidFill>
                <a:latin typeface="Arial" charset="0"/>
              </a:defRPr>
            </a:lvl1pPr>
            <a:lvl2pPr marL="742950" indent="-285750" defTabSz="922338" eaLnBrk="0" hangingPunct="0">
              <a:defRPr b="1">
                <a:solidFill>
                  <a:schemeClr val="tx1"/>
                </a:solidFill>
                <a:latin typeface="Arial" charset="0"/>
              </a:defRPr>
            </a:lvl2pPr>
            <a:lvl3pPr marL="1143000" indent="-228600" defTabSz="922338" eaLnBrk="0" hangingPunct="0">
              <a:defRPr b="1">
                <a:solidFill>
                  <a:schemeClr val="tx1"/>
                </a:solidFill>
                <a:latin typeface="Arial" charset="0"/>
              </a:defRPr>
            </a:lvl3pPr>
            <a:lvl4pPr marL="1600200" indent="-228600" defTabSz="922338" eaLnBrk="0" hangingPunct="0">
              <a:defRPr b="1">
                <a:solidFill>
                  <a:schemeClr val="tx1"/>
                </a:solidFill>
                <a:latin typeface="Arial" charset="0"/>
              </a:defRPr>
            </a:lvl4pPr>
            <a:lvl5pPr marL="2057400" indent="-228600" defTabSz="922338" eaLnBrk="0" hangingPunct="0">
              <a:defRPr b="1">
                <a:solidFill>
                  <a:schemeClr val="tx1"/>
                </a:solidFill>
                <a:latin typeface="Arial" charset="0"/>
              </a:defRPr>
            </a:lvl5pPr>
            <a:lvl6pPr marL="2514600" indent="-228600" defTabSz="922338" eaLnBrk="0" fontAlgn="base" hangingPunct="0">
              <a:spcBef>
                <a:spcPct val="0"/>
              </a:spcBef>
              <a:spcAft>
                <a:spcPct val="0"/>
              </a:spcAft>
              <a:defRPr b="1">
                <a:solidFill>
                  <a:schemeClr val="tx1"/>
                </a:solidFill>
                <a:latin typeface="Arial" charset="0"/>
              </a:defRPr>
            </a:lvl6pPr>
            <a:lvl7pPr marL="2971800" indent="-228600" defTabSz="922338" eaLnBrk="0" fontAlgn="base" hangingPunct="0">
              <a:spcBef>
                <a:spcPct val="0"/>
              </a:spcBef>
              <a:spcAft>
                <a:spcPct val="0"/>
              </a:spcAft>
              <a:defRPr b="1">
                <a:solidFill>
                  <a:schemeClr val="tx1"/>
                </a:solidFill>
                <a:latin typeface="Arial" charset="0"/>
              </a:defRPr>
            </a:lvl7pPr>
            <a:lvl8pPr marL="3429000" indent="-228600" defTabSz="922338" eaLnBrk="0" fontAlgn="base" hangingPunct="0">
              <a:spcBef>
                <a:spcPct val="0"/>
              </a:spcBef>
              <a:spcAft>
                <a:spcPct val="0"/>
              </a:spcAft>
              <a:defRPr b="1">
                <a:solidFill>
                  <a:schemeClr val="tx1"/>
                </a:solidFill>
                <a:latin typeface="Arial" charset="0"/>
              </a:defRPr>
            </a:lvl8pPr>
            <a:lvl9pPr marL="3886200" indent="-228600" defTabSz="922338" eaLnBrk="0" fontAlgn="base" hangingPunct="0">
              <a:spcBef>
                <a:spcPct val="0"/>
              </a:spcBef>
              <a:spcAft>
                <a:spcPct val="0"/>
              </a:spcAft>
              <a:defRPr b="1">
                <a:solidFill>
                  <a:schemeClr val="tx1"/>
                </a:solidFill>
                <a:latin typeface="Arial" charset="0"/>
              </a:defRPr>
            </a:lvl9pPr>
          </a:lstStyle>
          <a:p>
            <a:pPr eaLnBrk="1" hangingPunct="1">
              <a:defRPr/>
            </a:pPr>
            <a:fld id="{BD3C787D-2467-4931-9C90-561B6F2B1BB6}" type="slidenum">
              <a:rPr lang="en-US" b="0" smtClean="0"/>
              <a:pPr eaLnBrk="1" hangingPunct="1">
                <a:defRPr/>
              </a:pPr>
              <a:t>87</a:t>
            </a:fld>
            <a:endParaRPr lang="en-US" b="0" dirty="0"/>
          </a:p>
        </p:txBody>
      </p:sp>
      <p:sp>
        <p:nvSpPr>
          <p:cNvPr id="171011" name="Rectangle 2"/>
          <p:cNvSpPr>
            <a:spLocks noGrp="1" noRot="1" noChangeAspect="1" noChangeArrowheads="1" noTextEdit="1"/>
          </p:cNvSpPr>
          <p:nvPr>
            <p:ph type="sldImg"/>
          </p:nvPr>
        </p:nvSpPr>
        <p:spPr>
          <a:xfrm>
            <a:off x="892175" y="695325"/>
            <a:ext cx="5126038" cy="2884488"/>
          </a:xfrm>
          <a:ln/>
        </p:spPr>
      </p:sp>
      <p:sp>
        <p:nvSpPr>
          <p:cNvPr id="171012" name="Rectangle 3"/>
          <p:cNvSpPr>
            <a:spLocks noGrp="1" noChangeArrowheads="1"/>
          </p:cNvSpPr>
          <p:nvPr>
            <p:ph type="body" idx="1"/>
          </p:nvPr>
        </p:nvSpPr>
        <p:spPr>
          <a:noFill/>
        </p:spPr>
        <p:txBody>
          <a:bodyPr/>
          <a:lstStyle/>
          <a:p>
            <a:r>
              <a:rPr lang="en-US" sz="1100" b="1" i="0" u="none" strike="noStrike" kern="1200" baseline="0" dirty="0">
                <a:solidFill>
                  <a:schemeClr val="tx1"/>
                </a:solidFill>
                <a:latin typeface="Arial" charset="0"/>
                <a:ea typeface="+mn-ea"/>
                <a:cs typeface="+mn-cs"/>
              </a:rPr>
              <a:t>Have </a:t>
            </a:r>
            <a:r>
              <a:rPr lang="en-US" sz="1100" b="0" i="0" u="none" strike="noStrike" kern="1200" baseline="0" dirty="0">
                <a:solidFill>
                  <a:schemeClr val="tx1"/>
                </a:solidFill>
                <a:latin typeface="Arial" charset="0"/>
                <a:ea typeface="+mn-ea"/>
                <a:cs typeface="+mn-cs"/>
              </a:rPr>
              <a:t>participants work in groups to do the following: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Discuss your scorecard responses. On which items did you score the highest, and on which did you score the lowest? Why?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Identify three priority actions to improve organizational stress management. </a:t>
            </a:r>
          </a:p>
          <a:p>
            <a:endParaRPr lang="en-US" sz="1100" b="0" i="0" u="none" strike="noStrike" kern="1200" baseline="0" dirty="0">
              <a:solidFill>
                <a:schemeClr val="tx1"/>
              </a:solidFill>
              <a:latin typeface="Arial" charset="0"/>
              <a:ea typeface="+mn-ea"/>
              <a:cs typeface="+mn-cs"/>
            </a:endParaRPr>
          </a:p>
          <a:p>
            <a:r>
              <a:rPr lang="en-US" sz="1100" b="0" i="0" u="none" strike="noStrike" kern="1200" baseline="0" dirty="0">
                <a:solidFill>
                  <a:schemeClr val="tx1"/>
                </a:solidFill>
                <a:latin typeface="Arial" charset="0"/>
                <a:ea typeface="+mn-ea"/>
                <a:cs typeface="+mn-cs"/>
              </a:rPr>
              <a:t>You may want to assign a specific area for each table to focus on when generating recommendations—e.g., supervision, training, crisis counseling skills. </a:t>
            </a:r>
          </a:p>
          <a:p>
            <a:r>
              <a:rPr lang="en-US" sz="1100" b="1" i="0" u="none" strike="noStrike" kern="1200" baseline="0" dirty="0">
                <a:solidFill>
                  <a:schemeClr val="tx1"/>
                </a:solidFill>
                <a:latin typeface="Arial" charset="0"/>
                <a:ea typeface="+mn-ea"/>
                <a:cs typeface="+mn-cs"/>
              </a:rPr>
              <a:t>Make sure </a:t>
            </a:r>
            <a:r>
              <a:rPr lang="en-US" sz="1100" b="0" i="0" u="none" strike="noStrike" kern="1200" baseline="0" dirty="0">
                <a:solidFill>
                  <a:schemeClr val="tx1"/>
                </a:solidFill>
                <a:latin typeface="Arial" charset="0"/>
                <a:ea typeface="+mn-ea"/>
                <a:cs typeface="+mn-cs"/>
              </a:rPr>
              <a:t>that each group has a member of the program management staff in it to hear the conversation firsthand.	</a:t>
            </a:r>
          </a:p>
          <a:p>
            <a:pPr lvl="1" eaLnBrk="1" hangingPunct="1"/>
            <a:endParaRPr lang="en-US" dirty="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p:txBody>
          <a:bodyPr/>
          <a:lstStyle>
            <a:lvl1pPr defTabSz="922338" eaLnBrk="0" hangingPunct="0">
              <a:defRPr b="1">
                <a:solidFill>
                  <a:schemeClr val="tx1"/>
                </a:solidFill>
                <a:latin typeface="Arial" charset="0"/>
              </a:defRPr>
            </a:lvl1pPr>
            <a:lvl2pPr marL="742950" indent="-285750" defTabSz="922338" eaLnBrk="0" hangingPunct="0">
              <a:defRPr b="1">
                <a:solidFill>
                  <a:schemeClr val="tx1"/>
                </a:solidFill>
                <a:latin typeface="Arial" charset="0"/>
              </a:defRPr>
            </a:lvl2pPr>
            <a:lvl3pPr marL="1143000" indent="-228600" defTabSz="922338" eaLnBrk="0" hangingPunct="0">
              <a:defRPr b="1">
                <a:solidFill>
                  <a:schemeClr val="tx1"/>
                </a:solidFill>
                <a:latin typeface="Arial" charset="0"/>
              </a:defRPr>
            </a:lvl3pPr>
            <a:lvl4pPr marL="1600200" indent="-228600" defTabSz="922338" eaLnBrk="0" hangingPunct="0">
              <a:defRPr b="1">
                <a:solidFill>
                  <a:schemeClr val="tx1"/>
                </a:solidFill>
                <a:latin typeface="Arial" charset="0"/>
              </a:defRPr>
            </a:lvl4pPr>
            <a:lvl5pPr marL="2057400" indent="-228600" defTabSz="922338" eaLnBrk="0" hangingPunct="0">
              <a:defRPr b="1">
                <a:solidFill>
                  <a:schemeClr val="tx1"/>
                </a:solidFill>
                <a:latin typeface="Arial" charset="0"/>
              </a:defRPr>
            </a:lvl5pPr>
            <a:lvl6pPr marL="2514600" indent="-228600" defTabSz="922338" eaLnBrk="0" fontAlgn="base" hangingPunct="0">
              <a:spcBef>
                <a:spcPct val="0"/>
              </a:spcBef>
              <a:spcAft>
                <a:spcPct val="0"/>
              </a:spcAft>
              <a:defRPr b="1">
                <a:solidFill>
                  <a:schemeClr val="tx1"/>
                </a:solidFill>
                <a:latin typeface="Arial" charset="0"/>
              </a:defRPr>
            </a:lvl6pPr>
            <a:lvl7pPr marL="2971800" indent="-228600" defTabSz="922338" eaLnBrk="0" fontAlgn="base" hangingPunct="0">
              <a:spcBef>
                <a:spcPct val="0"/>
              </a:spcBef>
              <a:spcAft>
                <a:spcPct val="0"/>
              </a:spcAft>
              <a:defRPr b="1">
                <a:solidFill>
                  <a:schemeClr val="tx1"/>
                </a:solidFill>
                <a:latin typeface="Arial" charset="0"/>
              </a:defRPr>
            </a:lvl7pPr>
            <a:lvl8pPr marL="3429000" indent="-228600" defTabSz="922338" eaLnBrk="0" fontAlgn="base" hangingPunct="0">
              <a:spcBef>
                <a:spcPct val="0"/>
              </a:spcBef>
              <a:spcAft>
                <a:spcPct val="0"/>
              </a:spcAft>
              <a:defRPr b="1">
                <a:solidFill>
                  <a:schemeClr val="tx1"/>
                </a:solidFill>
                <a:latin typeface="Arial" charset="0"/>
              </a:defRPr>
            </a:lvl8pPr>
            <a:lvl9pPr marL="3886200" indent="-228600" defTabSz="922338" eaLnBrk="0" fontAlgn="base" hangingPunct="0">
              <a:spcBef>
                <a:spcPct val="0"/>
              </a:spcBef>
              <a:spcAft>
                <a:spcPct val="0"/>
              </a:spcAft>
              <a:defRPr b="1">
                <a:solidFill>
                  <a:schemeClr val="tx1"/>
                </a:solidFill>
                <a:latin typeface="Arial" charset="0"/>
              </a:defRPr>
            </a:lvl9pPr>
          </a:lstStyle>
          <a:p>
            <a:pPr eaLnBrk="1" hangingPunct="1">
              <a:defRPr/>
            </a:pPr>
            <a:fld id="{EE3ADDFF-5E3F-4896-A600-B2BC7D2C50FB}" type="slidenum">
              <a:rPr lang="en-US" b="0" smtClean="0"/>
              <a:pPr eaLnBrk="1" hangingPunct="1">
                <a:defRPr/>
              </a:pPr>
              <a:t>88</a:t>
            </a:fld>
            <a:endParaRPr lang="en-US" b="0" dirty="0"/>
          </a:p>
        </p:txBody>
      </p:sp>
      <p:sp>
        <p:nvSpPr>
          <p:cNvPr id="172035" name="Rectangle 2"/>
          <p:cNvSpPr>
            <a:spLocks noGrp="1" noRot="1" noChangeAspect="1" noChangeArrowheads="1" noTextEdit="1"/>
          </p:cNvSpPr>
          <p:nvPr>
            <p:ph type="sldImg"/>
          </p:nvPr>
        </p:nvSpPr>
        <p:spPr>
          <a:xfrm>
            <a:off x="892175" y="695325"/>
            <a:ext cx="5126038" cy="2884488"/>
          </a:xfrm>
          <a:ln/>
        </p:spPr>
      </p:sp>
      <p:sp>
        <p:nvSpPr>
          <p:cNvPr id="172036" name="Rectangle 3"/>
          <p:cNvSpPr>
            <a:spLocks noGrp="1" noChangeArrowheads="1"/>
          </p:cNvSpPr>
          <p:nvPr>
            <p:ph type="body" idx="1"/>
          </p:nvPr>
        </p:nvSpPr>
        <p:spPr>
          <a:noFill/>
        </p:spPr>
        <p:txBody>
          <a:bodyPr/>
          <a:lstStyle/>
          <a:p>
            <a:pPr lvl="1"/>
            <a:r>
              <a:rPr lang="en-US" sz="1100" b="1" i="0" u="none" strike="noStrike" kern="1200" baseline="0" dirty="0">
                <a:solidFill>
                  <a:schemeClr val="tx1"/>
                </a:solidFill>
                <a:latin typeface="Arial" charset="0"/>
                <a:ea typeface="+mn-ea"/>
                <a:cs typeface="+mn-cs"/>
              </a:rPr>
              <a:t>Have </a:t>
            </a:r>
            <a:r>
              <a:rPr lang="en-US" sz="1100" b="0" i="0" u="none" strike="noStrike" kern="1200" baseline="0" dirty="0">
                <a:solidFill>
                  <a:schemeClr val="tx1"/>
                </a:solidFill>
                <a:latin typeface="Arial" charset="0"/>
                <a:ea typeface="+mn-ea"/>
                <a:cs typeface="+mn-cs"/>
              </a:rPr>
              <a:t>each group report out on the following things: </a:t>
            </a:r>
          </a:p>
          <a:p>
            <a:pPr marL="628650" lvl="1"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The one to two items on which they scored the highest and why.</a:t>
            </a:r>
          </a:p>
          <a:p>
            <a:pPr marL="628650" lvl="1"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The one to two items on which they scored the lowest and why. </a:t>
            </a:r>
          </a:p>
          <a:p>
            <a:pPr marL="628650" lvl="1"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Their three priority actions.</a:t>
            </a:r>
          </a:p>
          <a:p>
            <a:pPr marL="457200" lvl="1" indent="0">
              <a:buFont typeface="Arial" panose="020B0604020202020204" pitchFamily="34" charset="0"/>
              <a:buNone/>
            </a:pPr>
            <a:r>
              <a:rPr lang="en-US" sz="1100" b="1" i="0" u="none" strike="noStrike" kern="1200" baseline="0" dirty="0">
                <a:solidFill>
                  <a:schemeClr val="tx1"/>
                </a:solidFill>
                <a:latin typeface="Arial" charset="0"/>
                <a:ea typeface="+mn-ea"/>
                <a:cs typeface="+mn-cs"/>
              </a:rPr>
              <a:t>Chart </a:t>
            </a:r>
            <a:r>
              <a:rPr lang="en-US" sz="1100" b="0" i="0" u="none" strike="noStrike" kern="1200" baseline="0" dirty="0">
                <a:solidFill>
                  <a:schemeClr val="tx1"/>
                </a:solidFill>
                <a:latin typeface="Arial" charset="0"/>
                <a:ea typeface="+mn-ea"/>
                <a:cs typeface="+mn-cs"/>
              </a:rPr>
              <a:t>the actions and give to management for follow-up action. 	</a:t>
            </a:r>
          </a:p>
          <a:p>
            <a:pPr lvl="1"/>
            <a:r>
              <a:rPr lang="en-US" sz="1100" b="0" i="0" u="none" strike="noStrike" kern="1200" baseline="0" dirty="0">
                <a:solidFill>
                  <a:schemeClr val="tx1"/>
                </a:solidFill>
                <a:latin typeface="Arial" charset="0"/>
                <a:ea typeface="+mn-ea"/>
                <a:cs typeface="+mn-cs"/>
              </a:rPr>
              <a:t>Bring this session to a close. </a:t>
            </a:r>
            <a:r>
              <a:rPr lang="en-US" sz="1100" b="1" i="0" u="none" strike="noStrike" kern="1200" baseline="0" dirty="0">
                <a:solidFill>
                  <a:schemeClr val="tx1"/>
                </a:solidFill>
                <a:latin typeface="Arial" charset="0"/>
                <a:ea typeface="+mn-ea"/>
                <a:cs typeface="+mn-cs"/>
              </a:rPr>
              <a:t>Segue </a:t>
            </a:r>
            <a:r>
              <a:rPr lang="en-US" sz="1100" b="0" i="0" u="none" strike="noStrike" kern="1200" baseline="0" dirty="0">
                <a:solidFill>
                  <a:schemeClr val="tx1"/>
                </a:solidFill>
                <a:latin typeface="Arial" charset="0"/>
                <a:ea typeface="+mn-ea"/>
                <a:cs typeface="+mn-cs"/>
              </a:rPr>
              <a:t>to the closing team building activity. 	</a:t>
            </a:r>
          </a:p>
          <a:p>
            <a:pPr lvl="1" eaLnBrk="1" hangingPunct="1"/>
            <a:endParaRPr lang="en-US" dirty="0"/>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p:txBody>
          <a:bodyPr/>
          <a:lstStyle>
            <a:lvl1pPr defTabSz="922338" eaLnBrk="0" hangingPunct="0">
              <a:defRPr b="1">
                <a:solidFill>
                  <a:schemeClr val="tx1"/>
                </a:solidFill>
                <a:latin typeface="Arial" charset="0"/>
              </a:defRPr>
            </a:lvl1pPr>
            <a:lvl2pPr marL="742950" indent="-285750" defTabSz="922338" eaLnBrk="0" hangingPunct="0">
              <a:defRPr b="1">
                <a:solidFill>
                  <a:schemeClr val="tx1"/>
                </a:solidFill>
                <a:latin typeface="Arial" charset="0"/>
              </a:defRPr>
            </a:lvl2pPr>
            <a:lvl3pPr marL="1143000" indent="-228600" defTabSz="922338" eaLnBrk="0" hangingPunct="0">
              <a:defRPr b="1">
                <a:solidFill>
                  <a:schemeClr val="tx1"/>
                </a:solidFill>
                <a:latin typeface="Arial" charset="0"/>
              </a:defRPr>
            </a:lvl3pPr>
            <a:lvl4pPr marL="1600200" indent="-228600" defTabSz="922338" eaLnBrk="0" hangingPunct="0">
              <a:defRPr b="1">
                <a:solidFill>
                  <a:schemeClr val="tx1"/>
                </a:solidFill>
                <a:latin typeface="Arial" charset="0"/>
              </a:defRPr>
            </a:lvl4pPr>
            <a:lvl5pPr marL="2057400" indent="-228600" defTabSz="922338" eaLnBrk="0" hangingPunct="0">
              <a:defRPr b="1">
                <a:solidFill>
                  <a:schemeClr val="tx1"/>
                </a:solidFill>
                <a:latin typeface="Arial" charset="0"/>
              </a:defRPr>
            </a:lvl5pPr>
            <a:lvl6pPr marL="2514600" indent="-228600" defTabSz="922338" eaLnBrk="0" fontAlgn="base" hangingPunct="0">
              <a:spcBef>
                <a:spcPct val="0"/>
              </a:spcBef>
              <a:spcAft>
                <a:spcPct val="0"/>
              </a:spcAft>
              <a:defRPr b="1">
                <a:solidFill>
                  <a:schemeClr val="tx1"/>
                </a:solidFill>
                <a:latin typeface="Arial" charset="0"/>
              </a:defRPr>
            </a:lvl6pPr>
            <a:lvl7pPr marL="2971800" indent="-228600" defTabSz="922338" eaLnBrk="0" fontAlgn="base" hangingPunct="0">
              <a:spcBef>
                <a:spcPct val="0"/>
              </a:spcBef>
              <a:spcAft>
                <a:spcPct val="0"/>
              </a:spcAft>
              <a:defRPr b="1">
                <a:solidFill>
                  <a:schemeClr val="tx1"/>
                </a:solidFill>
                <a:latin typeface="Arial" charset="0"/>
              </a:defRPr>
            </a:lvl7pPr>
            <a:lvl8pPr marL="3429000" indent="-228600" defTabSz="922338" eaLnBrk="0" fontAlgn="base" hangingPunct="0">
              <a:spcBef>
                <a:spcPct val="0"/>
              </a:spcBef>
              <a:spcAft>
                <a:spcPct val="0"/>
              </a:spcAft>
              <a:defRPr b="1">
                <a:solidFill>
                  <a:schemeClr val="tx1"/>
                </a:solidFill>
                <a:latin typeface="Arial" charset="0"/>
              </a:defRPr>
            </a:lvl8pPr>
            <a:lvl9pPr marL="3886200" indent="-228600" defTabSz="922338" eaLnBrk="0" fontAlgn="base" hangingPunct="0">
              <a:spcBef>
                <a:spcPct val="0"/>
              </a:spcBef>
              <a:spcAft>
                <a:spcPct val="0"/>
              </a:spcAft>
              <a:defRPr b="1">
                <a:solidFill>
                  <a:schemeClr val="tx1"/>
                </a:solidFill>
                <a:latin typeface="Arial" charset="0"/>
              </a:defRPr>
            </a:lvl9pPr>
          </a:lstStyle>
          <a:p>
            <a:pPr eaLnBrk="1" hangingPunct="1">
              <a:defRPr/>
            </a:pPr>
            <a:fld id="{BE077DAA-42DE-4319-B9B9-37E041FA9BD5}" type="slidenum">
              <a:rPr lang="en-US" b="0" smtClean="0"/>
              <a:pPr eaLnBrk="1" hangingPunct="1">
                <a:defRPr/>
              </a:pPr>
              <a:t>89</a:t>
            </a:fld>
            <a:endParaRPr lang="en-US" b="0" dirty="0"/>
          </a:p>
        </p:txBody>
      </p:sp>
      <p:sp>
        <p:nvSpPr>
          <p:cNvPr id="173059" name="Rectangle 4"/>
          <p:cNvSpPr>
            <a:spLocks noGrp="1" noRot="1" noChangeAspect="1" noChangeArrowheads="1" noTextEdit="1"/>
          </p:cNvSpPr>
          <p:nvPr>
            <p:ph type="sldImg"/>
          </p:nvPr>
        </p:nvSpPr>
        <p:spPr>
          <a:xfrm>
            <a:off x="892175" y="695325"/>
            <a:ext cx="5126038" cy="2884488"/>
          </a:xfrm>
          <a:ln/>
        </p:spPr>
      </p:sp>
      <p:sp>
        <p:nvSpPr>
          <p:cNvPr id="173060" name="Rectangle 5"/>
          <p:cNvSpPr>
            <a:spLocks noGrp="1" noChangeArrowheads="1"/>
          </p:cNvSpPr>
          <p:nvPr>
            <p:ph type="body" idx="1"/>
          </p:nvPr>
        </p:nvSpPr>
        <p:spPr>
          <a:noFill/>
        </p:spPr>
        <p:txBody>
          <a:bodyPr/>
          <a:lstStyle/>
          <a:p>
            <a:r>
              <a:rPr lang="en-US" sz="1100" b="1" i="0" u="none" strike="noStrike" kern="1200" baseline="0" dirty="0">
                <a:solidFill>
                  <a:schemeClr val="tx1"/>
                </a:solidFill>
                <a:latin typeface="Arial" charset="0"/>
                <a:ea typeface="+mn-ea"/>
                <a:cs typeface="+mn-cs"/>
              </a:rPr>
              <a:t>Introduce </a:t>
            </a:r>
            <a:r>
              <a:rPr lang="en-US" sz="1100" b="0" i="0" u="none" strike="noStrike" kern="1200" baseline="0" dirty="0">
                <a:solidFill>
                  <a:schemeClr val="tx1"/>
                </a:solidFill>
                <a:latin typeface="Arial" charset="0"/>
                <a:ea typeface="+mn-ea"/>
                <a:cs typeface="+mn-cs"/>
              </a:rPr>
              <a:t>this session by telling participants that it is very important for all the CCP staff to function well as a team during the RSP. One thing that all effective teams have in common is that they have a shared goal and a common vision. We’d like to end this training by engaging in a team building activity that will help to solidify the common goal or vision that you all share. </a:t>
            </a:r>
          </a:p>
          <a:p>
            <a:endParaRPr lang="en-US" sz="1100" b="0" i="0" u="none" strike="noStrike" kern="1200" baseline="0" dirty="0">
              <a:solidFill>
                <a:schemeClr val="tx1"/>
              </a:solidFill>
              <a:latin typeface="Arial" charset="0"/>
              <a:ea typeface="+mn-ea"/>
              <a:cs typeface="+mn-cs"/>
            </a:endParaRPr>
          </a:p>
          <a:p>
            <a:r>
              <a:rPr lang="en-US" sz="1100" b="1" i="0" u="none" strike="noStrike" kern="1200" baseline="0" dirty="0">
                <a:solidFill>
                  <a:schemeClr val="tx1"/>
                </a:solidFill>
                <a:latin typeface="Arial" charset="0"/>
                <a:ea typeface="+mn-ea"/>
                <a:cs typeface="+mn-cs"/>
              </a:rPr>
              <a:t>Review </a:t>
            </a:r>
            <a:r>
              <a:rPr lang="en-US" sz="1100" b="0" i="0" u="none" strike="noStrike" kern="1200" baseline="0" dirty="0">
                <a:solidFill>
                  <a:schemeClr val="tx1"/>
                </a:solidFill>
                <a:latin typeface="Arial" charset="0"/>
                <a:ea typeface="+mn-ea"/>
                <a:cs typeface="+mn-cs"/>
              </a:rPr>
              <a:t>the purpose of this session: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Build the sense of team identity and common vision. </a:t>
            </a:r>
          </a:p>
          <a:p>
            <a:r>
              <a:rPr lang="en-US" sz="1100" b="0" i="0" u="none" strike="noStrike" kern="1200" baseline="0" dirty="0">
                <a:solidFill>
                  <a:schemeClr val="tx1"/>
                </a:solidFill>
                <a:latin typeface="Arial" charset="0"/>
                <a:ea typeface="+mn-ea"/>
                <a:cs typeface="+mn-cs"/>
              </a:rPr>
              <a:t>	</a:t>
            </a:r>
          </a:p>
          <a:p>
            <a:pPr eaLnBrk="1" hangingPunct="1"/>
            <a:endParaRPr lang="en-US" dirty="0"/>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p:txBody>
          <a:bodyPr/>
          <a:lstStyle>
            <a:lvl1pPr defTabSz="957110" eaLnBrk="0" hangingPunct="0">
              <a:defRPr b="1">
                <a:solidFill>
                  <a:schemeClr val="tx1"/>
                </a:solidFill>
                <a:latin typeface="Arial" charset="0"/>
              </a:defRPr>
            </a:lvl1pPr>
            <a:lvl2pPr marL="770959" indent="-296523" defTabSz="957110" eaLnBrk="0" hangingPunct="0">
              <a:defRPr b="1">
                <a:solidFill>
                  <a:schemeClr val="tx1"/>
                </a:solidFill>
                <a:latin typeface="Arial" charset="0"/>
              </a:defRPr>
            </a:lvl2pPr>
            <a:lvl3pPr marL="1186091" indent="-237218" defTabSz="957110" eaLnBrk="0" hangingPunct="0">
              <a:defRPr b="1">
                <a:solidFill>
                  <a:schemeClr val="tx1"/>
                </a:solidFill>
                <a:latin typeface="Arial" charset="0"/>
              </a:defRPr>
            </a:lvl3pPr>
            <a:lvl4pPr marL="1660528" indent="-237218" defTabSz="957110" eaLnBrk="0" hangingPunct="0">
              <a:defRPr b="1">
                <a:solidFill>
                  <a:schemeClr val="tx1"/>
                </a:solidFill>
                <a:latin typeface="Arial" charset="0"/>
              </a:defRPr>
            </a:lvl4pPr>
            <a:lvl5pPr marL="2134964" indent="-237218" defTabSz="957110" eaLnBrk="0" hangingPunct="0">
              <a:defRPr b="1">
                <a:solidFill>
                  <a:schemeClr val="tx1"/>
                </a:solidFill>
                <a:latin typeface="Arial" charset="0"/>
              </a:defRPr>
            </a:lvl5pPr>
            <a:lvl6pPr marL="2609400" indent="-237218" defTabSz="957110" eaLnBrk="0" fontAlgn="base" hangingPunct="0">
              <a:spcBef>
                <a:spcPct val="0"/>
              </a:spcBef>
              <a:spcAft>
                <a:spcPct val="0"/>
              </a:spcAft>
              <a:defRPr b="1">
                <a:solidFill>
                  <a:schemeClr val="tx1"/>
                </a:solidFill>
                <a:latin typeface="Arial" charset="0"/>
              </a:defRPr>
            </a:lvl6pPr>
            <a:lvl7pPr marL="3083837" indent="-237218" defTabSz="957110" eaLnBrk="0" fontAlgn="base" hangingPunct="0">
              <a:spcBef>
                <a:spcPct val="0"/>
              </a:spcBef>
              <a:spcAft>
                <a:spcPct val="0"/>
              </a:spcAft>
              <a:defRPr b="1">
                <a:solidFill>
                  <a:schemeClr val="tx1"/>
                </a:solidFill>
                <a:latin typeface="Arial" charset="0"/>
              </a:defRPr>
            </a:lvl7pPr>
            <a:lvl8pPr marL="3558273" indent="-237218" defTabSz="957110" eaLnBrk="0" fontAlgn="base" hangingPunct="0">
              <a:spcBef>
                <a:spcPct val="0"/>
              </a:spcBef>
              <a:spcAft>
                <a:spcPct val="0"/>
              </a:spcAft>
              <a:defRPr b="1">
                <a:solidFill>
                  <a:schemeClr val="tx1"/>
                </a:solidFill>
                <a:latin typeface="Arial" charset="0"/>
              </a:defRPr>
            </a:lvl8pPr>
            <a:lvl9pPr marL="4032710" indent="-237218" defTabSz="957110" eaLnBrk="0" fontAlgn="base" hangingPunct="0">
              <a:spcBef>
                <a:spcPct val="0"/>
              </a:spcBef>
              <a:spcAft>
                <a:spcPct val="0"/>
              </a:spcAft>
              <a:defRPr b="1">
                <a:solidFill>
                  <a:schemeClr val="tx1"/>
                </a:solidFill>
                <a:latin typeface="Arial" charset="0"/>
              </a:defRPr>
            </a:lvl9pPr>
          </a:lstStyle>
          <a:p>
            <a:pPr eaLnBrk="1" hangingPunct="1">
              <a:defRPr/>
            </a:pPr>
            <a:fld id="{96F33100-F945-4E8C-85E3-C068BDD7260D}" type="slidenum">
              <a:rPr lang="en-US" b="0" smtClean="0"/>
              <a:pPr eaLnBrk="1" hangingPunct="1">
                <a:defRPr/>
              </a:pPr>
              <a:t>90</a:t>
            </a:fld>
            <a:endParaRPr lang="en-US" b="0" dirty="0"/>
          </a:p>
        </p:txBody>
      </p:sp>
      <p:sp>
        <p:nvSpPr>
          <p:cNvPr id="174083" name="Rectangle 2"/>
          <p:cNvSpPr>
            <a:spLocks noGrp="1" noRot="1" noChangeAspect="1" noChangeArrowheads="1" noTextEdit="1"/>
          </p:cNvSpPr>
          <p:nvPr>
            <p:ph type="sldImg"/>
          </p:nvPr>
        </p:nvSpPr>
        <p:spPr>
          <a:xfrm>
            <a:off x="958850" y="719138"/>
            <a:ext cx="5297488" cy="2979737"/>
          </a:xfrm>
          <a:ln/>
        </p:spPr>
      </p:sp>
      <p:sp>
        <p:nvSpPr>
          <p:cNvPr id="174084" name="Rectangle 3"/>
          <p:cNvSpPr>
            <a:spLocks noGrp="1" noChangeArrowheads="1"/>
          </p:cNvSpPr>
          <p:nvPr>
            <p:ph type="body" idx="1"/>
          </p:nvPr>
        </p:nvSpPr>
        <p:spPr>
          <a:noFill/>
        </p:spPr>
        <p:txBody>
          <a:bodyPr/>
          <a:lstStyle/>
          <a:p>
            <a:r>
              <a:rPr lang="en-US" sz="1100" b="1" dirty="0">
                <a:latin typeface="Arial" charset="0"/>
              </a:rPr>
              <a:t>Option 1: Public Service Announcement (PSA) </a:t>
            </a:r>
          </a:p>
          <a:p>
            <a:endParaRPr lang="en-US" sz="1100" dirty="0">
              <a:latin typeface="Arial" charset="0"/>
            </a:endParaRPr>
          </a:p>
          <a:p>
            <a:r>
              <a:rPr lang="en-US" sz="1100" b="1" dirty="0">
                <a:latin typeface="Arial" charset="0"/>
              </a:rPr>
              <a:t>Divide </a:t>
            </a:r>
            <a:r>
              <a:rPr lang="en-US" sz="1100" dirty="0">
                <a:latin typeface="Arial" charset="0"/>
              </a:rPr>
              <a:t>the participants into small groups (about four to six participants each). </a:t>
            </a:r>
          </a:p>
          <a:p>
            <a:endParaRPr lang="en-US" sz="1100" dirty="0">
              <a:latin typeface="Arial" charset="0"/>
            </a:endParaRPr>
          </a:p>
          <a:p>
            <a:r>
              <a:rPr lang="en-US" sz="1100" b="1" dirty="0">
                <a:latin typeface="Arial" charset="0"/>
              </a:rPr>
              <a:t>Give </a:t>
            </a:r>
            <a:r>
              <a:rPr lang="en-US" sz="1100" dirty="0">
                <a:latin typeface="Arial" charset="0"/>
              </a:rPr>
              <a:t>the following task instructions: </a:t>
            </a:r>
          </a:p>
          <a:p>
            <a:pPr marL="177914" indent="-177914">
              <a:buFont typeface="Arial" panose="020B0604020202020204" pitchFamily="34" charset="0"/>
              <a:buChar char="•"/>
            </a:pPr>
            <a:r>
              <a:rPr lang="en-US" sz="1100" dirty="0">
                <a:latin typeface="Arial" charset="0"/>
              </a:rPr>
              <a:t>Develop a 60-second PSA that communicates the contributions the CCP makes. </a:t>
            </a:r>
          </a:p>
          <a:p>
            <a:pPr marL="177914" indent="-177914">
              <a:buFont typeface="Arial" panose="020B0604020202020204" pitchFamily="34" charset="0"/>
              <a:buChar char="•"/>
            </a:pPr>
            <a:r>
              <a:rPr lang="en-US" sz="1100" dirty="0">
                <a:latin typeface="Arial" charset="0"/>
              </a:rPr>
              <a:t>Be prepared to deliver your PSA to a live audience! </a:t>
            </a:r>
          </a:p>
          <a:p>
            <a:endParaRPr lang="en-US" sz="1100" dirty="0">
              <a:latin typeface="Arial" charset="0"/>
            </a:endParaRPr>
          </a:p>
          <a:p>
            <a:r>
              <a:rPr lang="en-US" sz="1100" b="1" dirty="0">
                <a:latin typeface="Arial" charset="0"/>
              </a:rPr>
              <a:t>Have </a:t>
            </a:r>
            <a:r>
              <a:rPr lang="en-US" sz="1100" dirty="0">
                <a:latin typeface="Arial" charset="0"/>
              </a:rPr>
              <a:t>each group present their PSA. Lead the group in enthusiastic applause after each PSA is presented. </a:t>
            </a:r>
          </a:p>
          <a:p>
            <a:endParaRPr lang="en-US" sz="1100" dirty="0">
              <a:latin typeface="Arial" charset="0"/>
            </a:endParaRPr>
          </a:p>
          <a:p>
            <a:r>
              <a:rPr lang="en-US" sz="1100" dirty="0">
                <a:latin typeface="Arial" charset="0"/>
              </a:rPr>
              <a:t>After all PSAs have been “aired,” </a:t>
            </a:r>
            <a:r>
              <a:rPr lang="en-US" sz="1100" b="1" dirty="0">
                <a:latin typeface="Arial" charset="0"/>
              </a:rPr>
              <a:t>ask </a:t>
            </a:r>
            <a:r>
              <a:rPr lang="en-US" sz="1100" dirty="0">
                <a:latin typeface="Arial" charset="0"/>
              </a:rPr>
              <a:t>the group: </a:t>
            </a:r>
          </a:p>
          <a:p>
            <a:pPr marL="177914" indent="-177914">
              <a:buFont typeface="Arial" panose="020B0604020202020204" pitchFamily="34" charset="0"/>
              <a:buChar char="•"/>
            </a:pPr>
            <a:r>
              <a:rPr lang="en-US" sz="1100" dirty="0">
                <a:latin typeface="Arial" charset="0"/>
              </a:rPr>
              <a:t>What common themes stand out for you? </a:t>
            </a:r>
          </a:p>
          <a:p>
            <a:pPr marL="177914" indent="-177914">
              <a:buFont typeface="Arial" panose="020B0604020202020204" pitchFamily="34" charset="0"/>
              <a:buChar char="•"/>
            </a:pPr>
            <a:r>
              <a:rPr lang="en-US" sz="1100" dirty="0">
                <a:latin typeface="Arial" charset="0"/>
              </a:rPr>
              <a:t>What does this say to you about your shared vision for the program? </a:t>
            </a:r>
          </a:p>
          <a:p>
            <a:r>
              <a:rPr lang="en-US" sz="1100" dirty="0">
                <a:latin typeface="Arial" charset="0"/>
              </a:rPr>
              <a:t>	</a:t>
            </a:r>
          </a:p>
          <a:p>
            <a:pPr lvl="1" eaLnBrk="1" hangingPunct="1"/>
            <a:endParaRPr lang="en-US" dirty="0"/>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p:txBody>
          <a:bodyPr/>
          <a:lstStyle>
            <a:lvl1pPr defTabSz="957110" eaLnBrk="0" hangingPunct="0">
              <a:defRPr b="1">
                <a:solidFill>
                  <a:schemeClr val="tx1"/>
                </a:solidFill>
                <a:latin typeface="Arial" charset="0"/>
              </a:defRPr>
            </a:lvl1pPr>
            <a:lvl2pPr marL="770959" indent="-296523" defTabSz="957110" eaLnBrk="0" hangingPunct="0">
              <a:defRPr b="1">
                <a:solidFill>
                  <a:schemeClr val="tx1"/>
                </a:solidFill>
                <a:latin typeface="Arial" charset="0"/>
              </a:defRPr>
            </a:lvl2pPr>
            <a:lvl3pPr marL="1186091" indent="-237218" defTabSz="957110" eaLnBrk="0" hangingPunct="0">
              <a:defRPr b="1">
                <a:solidFill>
                  <a:schemeClr val="tx1"/>
                </a:solidFill>
                <a:latin typeface="Arial" charset="0"/>
              </a:defRPr>
            </a:lvl3pPr>
            <a:lvl4pPr marL="1660528" indent="-237218" defTabSz="957110" eaLnBrk="0" hangingPunct="0">
              <a:defRPr b="1">
                <a:solidFill>
                  <a:schemeClr val="tx1"/>
                </a:solidFill>
                <a:latin typeface="Arial" charset="0"/>
              </a:defRPr>
            </a:lvl4pPr>
            <a:lvl5pPr marL="2134964" indent="-237218" defTabSz="957110" eaLnBrk="0" hangingPunct="0">
              <a:defRPr b="1">
                <a:solidFill>
                  <a:schemeClr val="tx1"/>
                </a:solidFill>
                <a:latin typeface="Arial" charset="0"/>
              </a:defRPr>
            </a:lvl5pPr>
            <a:lvl6pPr marL="2609400" indent="-237218" defTabSz="957110" eaLnBrk="0" fontAlgn="base" hangingPunct="0">
              <a:spcBef>
                <a:spcPct val="0"/>
              </a:spcBef>
              <a:spcAft>
                <a:spcPct val="0"/>
              </a:spcAft>
              <a:defRPr b="1">
                <a:solidFill>
                  <a:schemeClr val="tx1"/>
                </a:solidFill>
                <a:latin typeface="Arial" charset="0"/>
              </a:defRPr>
            </a:lvl6pPr>
            <a:lvl7pPr marL="3083837" indent="-237218" defTabSz="957110" eaLnBrk="0" fontAlgn="base" hangingPunct="0">
              <a:spcBef>
                <a:spcPct val="0"/>
              </a:spcBef>
              <a:spcAft>
                <a:spcPct val="0"/>
              </a:spcAft>
              <a:defRPr b="1">
                <a:solidFill>
                  <a:schemeClr val="tx1"/>
                </a:solidFill>
                <a:latin typeface="Arial" charset="0"/>
              </a:defRPr>
            </a:lvl7pPr>
            <a:lvl8pPr marL="3558273" indent="-237218" defTabSz="957110" eaLnBrk="0" fontAlgn="base" hangingPunct="0">
              <a:spcBef>
                <a:spcPct val="0"/>
              </a:spcBef>
              <a:spcAft>
                <a:spcPct val="0"/>
              </a:spcAft>
              <a:defRPr b="1">
                <a:solidFill>
                  <a:schemeClr val="tx1"/>
                </a:solidFill>
                <a:latin typeface="Arial" charset="0"/>
              </a:defRPr>
            </a:lvl8pPr>
            <a:lvl9pPr marL="4032710" indent="-237218" defTabSz="957110" eaLnBrk="0" fontAlgn="base" hangingPunct="0">
              <a:spcBef>
                <a:spcPct val="0"/>
              </a:spcBef>
              <a:spcAft>
                <a:spcPct val="0"/>
              </a:spcAft>
              <a:defRPr b="1">
                <a:solidFill>
                  <a:schemeClr val="tx1"/>
                </a:solidFill>
                <a:latin typeface="Arial" charset="0"/>
              </a:defRPr>
            </a:lvl9pPr>
          </a:lstStyle>
          <a:p>
            <a:pPr eaLnBrk="1" hangingPunct="1">
              <a:defRPr/>
            </a:pPr>
            <a:fld id="{F39F1AD6-FA27-43BF-8FB9-7ABA042049DE}" type="slidenum">
              <a:rPr lang="en-US" b="0" smtClean="0"/>
              <a:pPr eaLnBrk="1" hangingPunct="1">
                <a:defRPr/>
              </a:pPr>
              <a:t>91</a:t>
            </a:fld>
            <a:endParaRPr lang="en-US" b="0" dirty="0"/>
          </a:p>
        </p:txBody>
      </p:sp>
      <p:sp>
        <p:nvSpPr>
          <p:cNvPr id="176131" name="Rectangle 2"/>
          <p:cNvSpPr>
            <a:spLocks noGrp="1" noRot="1" noChangeAspect="1" noChangeArrowheads="1" noTextEdit="1"/>
          </p:cNvSpPr>
          <p:nvPr>
            <p:ph type="sldImg"/>
          </p:nvPr>
        </p:nvSpPr>
        <p:spPr>
          <a:xfrm>
            <a:off x="958850" y="719138"/>
            <a:ext cx="5297488" cy="2979737"/>
          </a:xfrm>
          <a:ln/>
        </p:spPr>
      </p:sp>
      <p:sp>
        <p:nvSpPr>
          <p:cNvPr id="176132" name="Rectangle 3"/>
          <p:cNvSpPr>
            <a:spLocks noGrp="1" noChangeArrowheads="1"/>
          </p:cNvSpPr>
          <p:nvPr>
            <p:ph type="body" idx="1"/>
          </p:nvPr>
        </p:nvSpPr>
        <p:spPr>
          <a:noFill/>
        </p:spPr>
        <p:txBody>
          <a:bodyPr/>
          <a:lstStyle/>
          <a:p>
            <a:r>
              <a:rPr lang="en-US" sz="1100" b="1" dirty="0">
                <a:latin typeface="Arial" charset="0"/>
              </a:rPr>
              <a:t>Option 2: CCP Billboard </a:t>
            </a:r>
          </a:p>
          <a:p>
            <a:endParaRPr lang="en-US" sz="1100" dirty="0">
              <a:latin typeface="Arial" charset="0"/>
            </a:endParaRPr>
          </a:p>
          <a:p>
            <a:r>
              <a:rPr lang="en-US" sz="1100" b="1" dirty="0">
                <a:latin typeface="Arial" charset="0"/>
              </a:rPr>
              <a:t>Divide </a:t>
            </a:r>
            <a:r>
              <a:rPr lang="en-US" sz="1100" dirty="0">
                <a:latin typeface="Arial" charset="0"/>
              </a:rPr>
              <a:t>the participants into small groups (about four to six participants each). </a:t>
            </a:r>
          </a:p>
          <a:p>
            <a:endParaRPr lang="en-US" sz="1100" dirty="0">
              <a:latin typeface="Arial" charset="0"/>
            </a:endParaRPr>
          </a:p>
          <a:p>
            <a:r>
              <a:rPr lang="en-US" sz="1100" b="1" dirty="0">
                <a:latin typeface="Arial" charset="0"/>
              </a:rPr>
              <a:t>Give </a:t>
            </a:r>
            <a:r>
              <a:rPr lang="en-US" sz="1100" dirty="0">
                <a:latin typeface="Arial" charset="0"/>
              </a:rPr>
              <a:t>the following task instructions: </a:t>
            </a:r>
          </a:p>
          <a:p>
            <a:pPr marL="177914" indent="-177914">
              <a:buFont typeface="Arial" panose="020B0604020202020204" pitchFamily="34" charset="0"/>
              <a:buChar char="•"/>
            </a:pPr>
            <a:r>
              <a:rPr lang="en-US" sz="1100" dirty="0">
                <a:latin typeface="Arial" charset="0"/>
              </a:rPr>
              <a:t>Design a billboard advertising the CCP. </a:t>
            </a:r>
          </a:p>
          <a:p>
            <a:pPr marL="177914" indent="-177914">
              <a:buFont typeface="Arial" panose="020B0604020202020204" pitchFamily="34" charset="0"/>
              <a:buChar char="•"/>
            </a:pPr>
            <a:r>
              <a:rPr lang="en-US" sz="1100" dirty="0">
                <a:latin typeface="Arial" charset="0"/>
              </a:rPr>
              <a:t>Start by determining the three key messages you want to convey about the program. </a:t>
            </a:r>
          </a:p>
          <a:p>
            <a:pPr marL="177914" indent="-177914">
              <a:buFont typeface="Arial" panose="020B0604020202020204" pitchFamily="34" charset="0"/>
              <a:buChar char="•"/>
            </a:pPr>
            <a:r>
              <a:rPr lang="en-US" sz="1100" dirty="0">
                <a:latin typeface="Arial" charset="0"/>
              </a:rPr>
              <a:t>Be prepared to present your billboard to the Selection Committee for approval! </a:t>
            </a:r>
          </a:p>
          <a:p>
            <a:endParaRPr lang="en-US" sz="1100" dirty="0">
              <a:latin typeface="Arial" charset="0"/>
            </a:endParaRPr>
          </a:p>
          <a:p>
            <a:r>
              <a:rPr lang="en-US" sz="1100" b="1" dirty="0">
                <a:latin typeface="Arial" charset="0"/>
              </a:rPr>
              <a:t>Have </a:t>
            </a:r>
            <a:r>
              <a:rPr lang="en-US" sz="1100" dirty="0">
                <a:latin typeface="Arial" charset="0"/>
              </a:rPr>
              <a:t>each group present their billboard. Lead the group in enthusiastic applause after each is presented. </a:t>
            </a:r>
          </a:p>
          <a:p>
            <a:r>
              <a:rPr lang="en-US" sz="1100" dirty="0">
                <a:latin typeface="Arial" charset="0"/>
              </a:rPr>
              <a:t>After all the billboards have been presented, ask the whole group these questions: </a:t>
            </a:r>
          </a:p>
          <a:p>
            <a:pPr marL="177914" indent="-177914">
              <a:buFont typeface="Arial" panose="020B0604020202020204" pitchFamily="34" charset="0"/>
              <a:buChar char="•"/>
            </a:pPr>
            <a:r>
              <a:rPr lang="en-US" sz="1100" dirty="0">
                <a:latin typeface="Arial" charset="0"/>
              </a:rPr>
              <a:t>What common themes do you see across the billboards? </a:t>
            </a:r>
          </a:p>
          <a:p>
            <a:pPr marL="177914" indent="-177914">
              <a:buFont typeface="Arial" panose="020B0604020202020204" pitchFamily="34" charset="0"/>
              <a:buChar char="•"/>
            </a:pPr>
            <a:r>
              <a:rPr lang="en-US" sz="1100" dirty="0">
                <a:latin typeface="Arial" charset="0"/>
              </a:rPr>
              <a:t>What does this say to you about your shared vision for the program? </a:t>
            </a:r>
          </a:p>
          <a:p>
            <a:r>
              <a:rPr lang="en-US" sz="1100" dirty="0">
                <a:latin typeface="Arial" charset="0"/>
              </a:rPr>
              <a:t>	</a:t>
            </a:r>
          </a:p>
          <a:p>
            <a:pPr lvl="1" eaLnBrk="1" hangingPunct="1"/>
            <a:endParaRPr lang="en-US" dirty="0"/>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3"/>
          <p:cNvSpPr>
            <a:spLocks noGrp="1" noChangeArrowheads="1"/>
          </p:cNvSpPr>
          <p:nvPr>
            <p:ph type="dt" sz="quarter" idx="1"/>
          </p:nvPr>
        </p:nvSpPr>
        <p:spPr>
          <a:noFill/>
        </p:spPr>
        <p:txBody>
          <a:bodyPr/>
          <a:lstStyle>
            <a:lvl1pPr defTabSz="975835" eaLnBrk="0" hangingPunct="0">
              <a:defRPr sz="2600">
                <a:solidFill>
                  <a:schemeClr val="tx1"/>
                </a:solidFill>
                <a:latin typeface="Arial" charset="0"/>
              </a:defRPr>
            </a:lvl1pPr>
            <a:lvl2pPr marL="772742" indent="-297209" defTabSz="975835" eaLnBrk="0" hangingPunct="0">
              <a:defRPr sz="2600">
                <a:solidFill>
                  <a:schemeClr val="tx1"/>
                </a:solidFill>
                <a:latin typeface="Arial" charset="0"/>
              </a:defRPr>
            </a:lvl2pPr>
            <a:lvl3pPr marL="1188834" indent="-237767" defTabSz="975835" eaLnBrk="0" hangingPunct="0">
              <a:defRPr sz="2600">
                <a:solidFill>
                  <a:schemeClr val="tx1"/>
                </a:solidFill>
                <a:latin typeface="Arial" charset="0"/>
              </a:defRPr>
            </a:lvl3pPr>
            <a:lvl4pPr marL="1664368" indent="-237767" defTabSz="975835" eaLnBrk="0" hangingPunct="0">
              <a:defRPr sz="2600">
                <a:solidFill>
                  <a:schemeClr val="tx1"/>
                </a:solidFill>
                <a:latin typeface="Arial" charset="0"/>
              </a:defRPr>
            </a:lvl4pPr>
            <a:lvl5pPr marL="2139902" indent="-237767" defTabSz="975835" eaLnBrk="0" hangingPunct="0">
              <a:defRPr sz="2600">
                <a:solidFill>
                  <a:schemeClr val="tx1"/>
                </a:solidFill>
                <a:latin typeface="Arial" charset="0"/>
              </a:defRPr>
            </a:lvl5pPr>
            <a:lvl6pPr marL="2615435" indent="-237767" defTabSz="975835" eaLnBrk="0" fontAlgn="base" hangingPunct="0">
              <a:spcBef>
                <a:spcPct val="0"/>
              </a:spcBef>
              <a:spcAft>
                <a:spcPct val="0"/>
              </a:spcAft>
              <a:defRPr sz="2600">
                <a:solidFill>
                  <a:schemeClr val="tx1"/>
                </a:solidFill>
                <a:latin typeface="Arial" charset="0"/>
              </a:defRPr>
            </a:lvl6pPr>
            <a:lvl7pPr marL="3090969" indent="-237767" defTabSz="975835" eaLnBrk="0" fontAlgn="base" hangingPunct="0">
              <a:spcBef>
                <a:spcPct val="0"/>
              </a:spcBef>
              <a:spcAft>
                <a:spcPct val="0"/>
              </a:spcAft>
              <a:defRPr sz="2600">
                <a:solidFill>
                  <a:schemeClr val="tx1"/>
                </a:solidFill>
                <a:latin typeface="Arial" charset="0"/>
              </a:defRPr>
            </a:lvl7pPr>
            <a:lvl8pPr marL="3566503" indent="-237767" defTabSz="975835" eaLnBrk="0" fontAlgn="base" hangingPunct="0">
              <a:spcBef>
                <a:spcPct val="0"/>
              </a:spcBef>
              <a:spcAft>
                <a:spcPct val="0"/>
              </a:spcAft>
              <a:defRPr sz="2600">
                <a:solidFill>
                  <a:schemeClr val="tx1"/>
                </a:solidFill>
                <a:latin typeface="Arial" charset="0"/>
              </a:defRPr>
            </a:lvl8pPr>
            <a:lvl9pPr marL="4042037" indent="-237767" defTabSz="975835" eaLnBrk="0" fontAlgn="base" hangingPunct="0">
              <a:spcBef>
                <a:spcPct val="0"/>
              </a:spcBef>
              <a:spcAft>
                <a:spcPct val="0"/>
              </a:spcAft>
              <a:defRPr sz="2600">
                <a:solidFill>
                  <a:schemeClr val="tx1"/>
                </a:solidFill>
                <a:latin typeface="Arial" charset="0"/>
              </a:defRPr>
            </a:lvl9pPr>
          </a:lstStyle>
          <a:p>
            <a:pPr marL="0" marR="0" lvl="0" indent="0" algn="r" defTabSz="975835" rtl="0" eaLnBrk="1" fontAlgn="base" latinLnBrk="0" hangingPunct="1">
              <a:lnSpc>
                <a:spcPct val="100000"/>
              </a:lnSpc>
              <a:spcBef>
                <a:spcPct val="0"/>
              </a:spcBef>
              <a:spcAft>
                <a:spcPct val="0"/>
              </a:spcAft>
              <a:buClrTx/>
              <a:buSzTx/>
              <a:buFontTx/>
              <a:buNone/>
              <a:tabLst/>
              <a:defRPr/>
            </a:pPr>
            <a:fld id="{470D2475-A98F-46EE-A962-10E0813C26EE}" type="datetime1">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75835" rtl="0" eaLnBrk="1" fontAlgn="base" latinLnBrk="0" hangingPunct="1">
                <a:lnSpc>
                  <a:spcPct val="100000"/>
                </a:lnSpc>
                <a:spcBef>
                  <a:spcPct val="0"/>
                </a:spcBef>
                <a:spcAft>
                  <a:spcPct val="0"/>
                </a:spcAft>
                <a:buClrTx/>
                <a:buSzTx/>
                <a:buFontTx/>
                <a:buNone/>
                <a:tabLst/>
                <a:defRPr/>
              </a:pPr>
              <a:t>8/24/2022</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219139" name="Rectangle 3"/>
          <p:cNvSpPr txBox="1">
            <a:spLocks noGrp="1" noChangeArrowheads="1"/>
          </p:cNvSpPr>
          <p:nvPr/>
        </p:nvSpPr>
        <p:spPr bwMode="auto">
          <a:xfrm>
            <a:off x="5437516" y="1"/>
            <a:ext cx="4162048" cy="365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621" tIns="48812" rIns="97621" bIns="48812"/>
          <a:lstStyle>
            <a:lvl1pPr defTabSz="938213" eaLnBrk="0" hangingPunct="0">
              <a:defRPr sz="2500">
                <a:solidFill>
                  <a:schemeClr val="tx1"/>
                </a:solidFill>
                <a:latin typeface="Arial" charset="0"/>
              </a:defRPr>
            </a:lvl1pPr>
            <a:lvl2pPr marL="742950" indent="-285750" defTabSz="938213" eaLnBrk="0" hangingPunct="0">
              <a:defRPr sz="2500">
                <a:solidFill>
                  <a:schemeClr val="tx1"/>
                </a:solidFill>
                <a:latin typeface="Arial" charset="0"/>
              </a:defRPr>
            </a:lvl2pPr>
            <a:lvl3pPr marL="1143000" indent="-228600" defTabSz="938213" eaLnBrk="0" hangingPunct="0">
              <a:defRPr sz="2500">
                <a:solidFill>
                  <a:schemeClr val="tx1"/>
                </a:solidFill>
                <a:latin typeface="Arial" charset="0"/>
              </a:defRPr>
            </a:lvl3pPr>
            <a:lvl4pPr marL="1600200" indent="-228600" defTabSz="938213" eaLnBrk="0" hangingPunct="0">
              <a:defRPr sz="2500">
                <a:solidFill>
                  <a:schemeClr val="tx1"/>
                </a:solidFill>
                <a:latin typeface="Arial" charset="0"/>
              </a:defRPr>
            </a:lvl4pPr>
            <a:lvl5pPr marL="2057400" indent="-228600" defTabSz="938213" eaLnBrk="0" hangingPunct="0">
              <a:defRPr sz="2500">
                <a:solidFill>
                  <a:schemeClr val="tx1"/>
                </a:solidFill>
                <a:latin typeface="Arial" charset="0"/>
              </a:defRPr>
            </a:lvl5pPr>
            <a:lvl6pPr marL="2514600" indent="-228600" defTabSz="938213" eaLnBrk="0" fontAlgn="base" hangingPunct="0">
              <a:spcBef>
                <a:spcPct val="0"/>
              </a:spcBef>
              <a:spcAft>
                <a:spcPct val="0"/>
              </a:spcAft>
              <a:defRPr sz="2500">
                <a:solidFill>
                  <a:schemeClr val="tx1"/>
                </a:solidFill>
                <a:latin typeface="Arial" charset="0"/>
              </a:defRPr>
            </a:lvl6pPr>
            <a:lvl7pPr marL="2971800" indent="-228600" defTabSz="938213" eaLnBrk="0" fontAlgn="base" hangingPunct="0">
              <a:spcBef>
                <a:spcPct val="0"/>
              </a:spcBef>
              <a:spcAft>
                <a:spcPct val="0"/>
              </a:spcAft>
              <a:defRPr sz="2500">
                <a:solidFill>
                  <a:schemeClr val="tx1"/>
                </a:solidFill>
                <a:latin typeface="Arial" charset="0"/>
              </a:defRPr>
            </a:lvl7pPr>
            <a:lvl8pPr marL="3429000" indent="-228600" defTabSz="938213" eaLnBrk="0" fontAlgn="base" hangingPunct="0">
              <a:spcBef>
                <a:spcPct val="0"/>
              </a:spcBef>
              <a:spcAft>
                <a:spcPct val="0"/>
              </a:spcAft>
              <a:defRPr sz="2500">
                <a:solidFill>
                  <a:schemeClr val="tx1"/>
                </a:solidFill>
                <a:latin typeface="Arial" charset="0"/>
              </a:defRPr>
            </a:lvl8pPr>
            <a:lvl9pPr marL="3886200" indent="-228600" defTabSz="938213" eaLnBrk="0" fontAlgn="base" hangingPunct="0">
              <a:spcBef>
                <a:spcPct val="0"/>
              </a:spcBef>
              <a:spcAft>
                <a:spcPct val="0"/>
              </a:spcAft>
              <a:defRPr sz="2500">
                <a:solidFill>
                  <a:schemeClr val="tx1"/>
                </a:solidFill>
                <a:latin typeface="Arial" charset="0"/>
              </a:defRPr>
            </a:lvl9pPr>
          </a:lstStyle>
          <a:p>
            <a:pPr marL="0" marR="0" lvl="0" indent="0" algn="r" defTabSz="975835" rtl="0" eaLnBrk="1" fontAlgn="base" latinLnBrk="0" hangingPunct="1">
              <a:lnSpc>
                <a:spcPct val="100000"/>
              </a:lnSpc>
              <a:spcBef>
                <a:spcPct val="0"/>
              </a:spcBef>
              <a:spcAft>
                <a:spcPct val="0"/>
              </a:spcAft>
              <a:buClrTx/>
              <a:buSzTx/>
              <a:buFontTx/>
              <a:buNone/>
              <a:tabLst/>
              <a:defRPr/>
            </a:pPr>
            <a:fld id="{B9A6CC20-BAF6-4AED-B9CB-7BCA464039EF}" type="datetime1">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75835" rtl="0" eaLnBrk="1" fontAlgn="base" latinLnBrk="0" hangingPunct="1">
                <a:lnSpc>
                  <a:spcPct val="100000"/>
                </a:lnSpc>
                <a:spcBef>
                  <a:spcPct val="0"/>
                </a:spcBef>
                <a:spcAft>
                  <a:spcPct val="0"/>
                </a:spcAft>
                <a:buClrTx/>
                <a:buSzTx/>
                <a:buFontTx/>
                <a:buNone/>
                <a:tabLst/>
                <a:defRPr/>
              </a:pPr>
              <a:t>8/24/2022</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219140" name="Rectangle 7"/>
          <p:cNvSpPr>
            <a:spLocks noGrp="1" noChangeArrowheads="1"/>
          </p:cNvSpPr>
          <p:nvPr>
            <p:ph type="sldNum" sz="quarter" idx="5"/>
          </p:nvPr>
        </p:nvSpPr>
        <p:spPr>
          <a:noFill/>
        </p:spPr>
        <p:txBody>
          <a:bodyPr/>
          <a:lstStyle>
            <a:lvl1pPr defTabSz="975835" eaLnBrk="0" hangingPunct="0">
              <a:defRPr sz="2600">
                <a:solidFill>
                  <a:schemeClr val="tx1"/>
                </a:solidFill>
                <a:latin typeface="Arial" charset="0"/>
              </a:defRPr>
            </a:lvl1pPr>
            <a:lvl2pPr marL="772742" indent="-297209" defTabSz="975835" eaLnBrk="0" hangingPunct="0">
              <a:defRPr sz="2600">
                <a:solidFill>
                  <a:schemeClr val="tx1"/>
                </a:solidFill>
                <a:latin typeface="Arial" charset="0"/>
              </a:defRPr>
            </a:lvl2pPr>
            <a:lvl3pPr marL="1188834" indent="-237767" defTabSz="975835" eaLnBrk="0" hangingPunct="0">
              <a:defRPr sz="2600">
                <a:solidFill>
                  <a:schemeClr val="tx1"/>
                </a:solidFill>
                <a:latin typeface="Arial" charset="0"/>
              </a:defRPr>
            </a:lvl3pPr>
            <a:lvl4pPr marL="1664368" indent="-237767" defTabSz="975835" eaLnBrk="0" hangingPunct="0">
              <a:defRPr sz="2600">
                <a:solidFill>
                  <a:schemeClr val="tx1"/>
                </a:solidFill>
                <a:latin typeface="Arial" charset="0"/>
              </a:defRPr>
            </a:lvl4pPr>
            <a:lvl5pPr marL="2139902" indent="-237767" defTabSz="975835" eaLnBrk="0" hangingPunct="0">
              <a:defRPr sz="2600">
                <a:solidFill>
                  <a:schemeClr val="tx1"/>
                </a:solidFill>
                <a:latin typeface="Arial" charset="0"/>
              </a:defRPr>
            </a:lvl5pPr>
            <a:lvl6pPr marL="2615435" indent="-237767" defTabSz="975835" eaLnBrk="0" fontAlgn="base" hangingPunct="0">
              <a:spcBef>
                <a:spcPct val="0"/>
              </a:spcBef>
              <a:spcAft>
                <a:spcPct val="0"/>
              </a:spcAft>
              <a:defRPr sz="2600">
                <a:solidFill>
                  <a:schemeClr val="tx1"/>
                </a:solidFill>
                <a:latin typeface="Arial" charset="0"/>
              </a:defRPr>
            </a:lvl6pPr>
            <a:lvl7pPr marL="3090969" indent="-237767" defTabSz="975835" eaLnBrk="0" fontAlgn="base" hangingPunct="0">
              <a:spcBef>
                <a:spcPct val="0"/>
              </a:spcBef>
              <a:spcAft>
                <a:spcPct val="0"/>
              </a:spcAft>
              <a:defRPr sz="2600">
                <a:solidFill>
                  <a:schemeClr val="tx1"/>
                </a:solidFill>
                <a:latin typeface="Arial" charset="0"/>
              </a:defRPr>
            </a:lvl7pPr>
            <a:lvl8pPr marL="3566503" indent="-237767" defTabSz="975835" eaLnBrk="0" fontAlgn="base" hangingPunct="0">
              <a:spcBef>
                <a:spcPct val="0"/>
              </a:spcBef>
              <a:spcAft>
                <a:spcPct val="0"/>
              </a:spcAft>
              <a:defRPr sz="2600">
                <a:solidFill>
                  <a:schemeClr val="tx1"/>
                </a:solidFill>
                <a:latin typeface="Arial" charset="0"/>
              </a:defRPr>
            </a:lvl8pPr>
            <a:lvl9pPr marL="4042037" indent="-237767" defTabSz="975835" eaLnBrk="0" fontAlgn="base" hangingPunct="0">
              <a:spcBef>
                <a:spcPct val="0"/>
              </a:spcBef>
              <a:spcAft>
                <a:spcPct val="0"/>
              </a:spcAft>
              <a:defRPr sz="2600">
                <a:solidFill>
                  <a:schemeClr val="tx1"/>
                </a:solidFill>
                <a:latin typeface="Arial" charset="0"/>
              </a:defRPr>
            </a:lvl9pPr>
          </a:lstStyle>
          <a:p>
            <a:pPr marL="0" marR="0" lvl="0" indent="0" algn="l" defTabSz="975835" rtl="0" eaLnBrk="1" fontAlgn="base" latinLnBrk="0" hangingPunct="1">
              <a:lnSpc>
                <a:spcPct val="100000"/>
              </a:lnSpc>
              <a:spcBef>
                <a:spcPct val="0"/>
              </a:spcBef>
              <a:spcAft>
                <a:spcPct val="0"/>
              </a:spcAft>
              <a:buClrTx/>
              <a:buSzTx/>
              <a:buFontTx/>
              <a:buNone/>
              <a:tabLst/>
              <a:defRPr/>
            </a:pPr>
            <a:endParaRPr kumimoji="0" lang="en-US" sz="900" b="0"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l" defTabSz="975835" rtl="0" eaLnBrk="1" fontAlgn="base" latinLnBrk="0" hangingPunct="1">
              <a:lnSpc>
                <a:spcPct val="100000"/>
              </a:lnSpc>
              <a:spcBef>
                <a:spcPct val="0"/>
              </a:spcBef>
              <a:spcAft>
                <a:spcPct val="0"/>
              </a:spcAft>
              <a:buClrTx/>
              <a:buSzTx/>
              <a:buFontTx/>
              <a:buNone/>
              <a:tabLst/>
              <a:defRPr/>
            </a:pPr>
            <a:endParaRPr kumimoji="0" lang="en-US" sz="900" b="0"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l" defTabSz="975835" rtl="0" eaLnBrk="1" fontAlgn="base" latinLnBrk="0" hangingPunct="1">
              <a:lnSpc>
                <a:spcPct val="100000"/>
              </a:lnSpc>
              <a:spcBef>
                <a:spcPct val="0"/>
              </a:spcBef>
              <a:spcAft>
                <a:spcPct val="0"/>
              </a:spcAft>
              <a:buClrTx/>
              <a:buSzTx/>
              <a:buFontTx/>
              <a:buNone/>
              <a:tabLst/>
              <a:defRPr/>
            </a:pPr>
            <a:endParaRPr kumimoji="0" lang="en-US" sz="900" b="0"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l" defTabSz="975835" rtl="0" eaLnBrk="1" fontAlgn="base" latinLnBrk="0" hangingPunct="1">
              <a:lnSpc>
                <a:spcPct val="100000"/>
              </a:lnSpc>
              <a:spcBef>
                <a:spcPct val="0"/>
              </a:spcBef>
              <a:spcAft>
                <a:spcPct val="0"/>
              </a:spcAft>
              <a:buClrTx/>
              <a:buSzTx/>
              <a:buFontTx/>
              <a:buNone/>
              <a:tabLst/>
              <a:defRPr/>
            </a:pPr>
            <a:endParaRPr kumimoji="0" lang="en-US" sz="900" b="0"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l" defTabSz="975835" rtl="0" eaLnBrk="1" fontAlgn="base" latinLnBrk="0" hangingPunct="1">
              <a:lnSpc>
                <a:spcPct val="100000"/>
              </a:lnSpc>
              <a:spcBef>
                <a:spcPct val="0"/>
              </a:spcBef>
              <a:spcAft>
                <a:spcPct val="0"/>
              </a:spcAft>
              <a:buClrTx/>
              <a:buSzTx/>
              <a:buFontTx/>
              <a:buNone/>
              <a:tabLst/>
              <a:defRPr/>
            </a:pPr>
            <a:endParaRPr kumimoji="0" lang="en-US" sz="900" b="0"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l" defTabSz="975835" rtl="0" eaLnBrk="1" fontAlgn="base" latinLnBrk="0" hangingPunct="1">
              <a:lnSpc>
                <a:spcPct val="100000"/>
              </a:lnSpc>
              <a:spcBef>
                <a:spcPct val="0"/>
              </a:spcBef>
              <a:spcAft>
                <a:spcPct val="0"/>
              </a:spcAft>
              <a:buClrTx/>
              <a:buSzTx/>
              <a:buFontTx/>
              <a:buNone/>
              <a:tabLst/>
              <a:defRPr/>
            </a:pPr>
            <a:endParaRPr kumimoji="0" lang="en-US" sz="900" b="0"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l" defTabSz="975835" rtl="0" eaLnBrk="1" fontAlgn="base" latinLnBrk="0" hangingPunct="1">
              <a:lnSpc>
                <a:spcPct val="100000"/>
              </a:lnSpc>
              <a:spcBef>
                <a:spcPct val="0"/>
              </a:spcBef>
              <a:spcAft>
                <a:spcPct val="0"/>
              </a:spcAft>
              <a:buClrTx/>
              <a:buSzTx/>
              <a:buFontTx/>
              <a:buNone/>
              <a:tabLst/>
              <a:defRPr/>
            </a:pPr>
            <a:endParaRPr kumimoji="0" lang="en-US" sz="900" b="0"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l" defTabSz="975835"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charset="0"/>
                <a:ea typeface="+mn-ea"/>
                <a:cs typeface="+mn-cs"/>
              </a:rPr>
              <a:t>CCP Trainer’s Toolkit </a:t>
            </a:r>
            <a:endParaRPr kumimoji="0" lang="en-US" sz="900" b="1"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l" defTabSz="975835" rtl="0" eaLnBrk="1" fontAlgn="base" latinLnBrk="0" hangingPunct="1">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srgbClr val="000000"/>
                </a:solidFill>
                <a:effectLst/>
                <a:uLnTx/>
                <a:uFillTx/>
                <a:latin typeface="Arial" charset="0"/>
                <a:ea typeface="+mn-ea"/>
                <a:cs typeface="+mn-cs"/>
              </a:rPr>
              <a:t>Core Content Training</a:t>
            </a:r>
          </a:p>
          <a:p>
            <a:pPr marL="0" marR="0" lvl="0" indent="0" algn="r" defTabSz="975835" rtl="0" eaLnBrk="1" fontAlgn="base" latinLnBrk="0" hangingPunct="1">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srgbClr val="000000"/>
                </a:solidFill>
                <a:effectLst/>
                <a:uLnTx/>
                <a:uFillTx/>
                <a:latin typeface="Arial" charset="0"/>
                <a:ea typeface="+mn-ea"/>
                <a:cs typeface="+mn-cs"/>
              </a:rPr>
              <a:t>  </a:t>
            </a:r>
            <a:fld id="{3BA4E2FA-1615-4B05-821F-B68A0E7F4671}" type="slidenum">
              <a:rPr kumimoji="0" lang="en-US" sz="11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75835" rtl="0" eaLnBrk="1" fontAlgn="base" latinLnBrk="0" hangingPunct="1">
                <a:lnSpc>
                  <a:spcPct val="100000"/>
                </a:lnSpc>
                <a:spcBef>
                  <a:spcPct val="0"/>
                </a:spcBef>
                <a:spcAft>
                  <a:spcPct val="0"/>
                </a:spcAft>
                <a:buClrTx/>
                <a:buSzTx/>
                <a:buFontTx/>
                <a:buNone/>
                <a:tabLst/>
                <a:defRPr/>
              </a:pPr>
              <a:t>92</a:t>
            </a:fld>
            <a:endParaRPr kumimoji="0" lang="en-US" sz="11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219141" name="Rectangle 2"/>
          <p:cNvSpPr>
            <a:spLocks noGrp="1" noRot="1" noChangeAspect="1" noChangeArrowheads="1" noTextEdit="1"/>
          </p:cNvSpPr>
          <p:nvPr>
            <p:ph type="sldImg"/>
          </p:nvPr>
        </p:nvSpPr>
        <p:spPr>
          <a:xfrm>
            <a:off x="2665413" y="549275"/>
            <a:ext cx="4060825" cy="2284413"/>
          </a:xfrm>
          <a:ln/>
        </p:spPr>
      </p:sp>
      <p:sp>
        <p:nvSpPr>
          <p:cNvPr id="219142" name="Rectangle 3"/>
          <p:cNvSpPr>
            <a:spLocks noGrp="1" noChangeArrowheads="1"/>
          </p:cNvSpPr>
          <p:nvPr>
            <p:ph type="body" idx="1"/>
          </p:nvPr>
        </p:nvSpPr>
        <p:spPr>
          <a:xfrm>
            <a:off x="641827" y="3112425"/>
            <a:ext cx="8532036" cy="3656765"/>
          </a:xfrm>
          <a:noFill/>
        </p:spPr>
        <p:txBody>
          <a:bodyPr/>
          <a:lstStyle/>
          <a:p>
            <a:r>
              <a:rPr lang="en-US" sz="1200" b="1" i="0" u="none" strike="noStrike" kern="1200" baseline="0" dirty="0">
                <a:solidFill>
                  <a:schemeClr val="tx1"/>
                </a:solidFill>
                <a:latin typeface="Arial" charset="0"/>
                <a:ea typeface="+mn-ea"/>
                <a:cs typeface="+mn-cs"/>
              </a:rPr>
              <a:t>Thank </a:t>
            </a:r>
            <a:r>
              <a:rPr lang="en-US" sz="1200" b="0" i="0" u="none" strike="noStrike" kern="1200" baseline="0" dirty="0">
                <a:solidFill>
                  <a:schemeClr val="tx1"/>
                </a:solidFill>
                <a:latin typeface="Arial" charset="0"/>
                <a:ea typeface="+mn-ea"/>
                <a:cs typeface="+mn-cs"/>
              </a:rPr>
              <a:t>participants for their effort and creativity. </a:t>
            </a:r>
          </a:p>
          <a:p>
            <a:endParaRPr lang="en-US" sz="1200" b="0" i="0" u="none" strike="noStrike" kern="1200" baseline="0" dirty="0">
              <a:solidFill>
                <a:schemeClr val="tx1"/>
              </a:solidFill>
              <a:latin typeface="Arial" charset="0"/>
              <a:ea typeface="+mn-ea"/>
              <a:cs typeface="+mn-cs"/>
            </a:endParaRPr>
          </a:p>
          <a:p>
            <a:r>
              <a:rPr lang="en-US" sz="1200" b="1" i="0" u="none" strike="noStrike" kern="1200" baseline="0" dirty="0">
                <a:solidFill>
                  <a:schemeClr val="tx1"/>
                </a:solidFill>
                <a:latin typeface="Arial" charset="0"/>
                <a:ea typeface="+mn-ea"/>
                <a:cs typeface="+mn-cs"/>
              </a:rPr>
              <a:t>Invite </a:t>
            </a:r>
            <a:r>
              <a:rPr lang="en-US" sz="1200" b="0" i="0" u="none" strike="noStrike" kern="1200" baseline="0" dirty="0">
                <a:solidFill>
                  <a:schemeClr val="tx1"/>
                </a:solidFill>
                <a:latin typeface="Arial" charset="0"/>
                <a:ea typeface="+mn-ea"/>
                <a:cs typeface="+mn-cs"/>
              </a:rPr>
              <a:t>the program leadership to make any closing remarks. </a:t>
            </a:r>
          </a:p>
          <a:p>
            <a:endParaRPr lang="en-US" sz="1200" b="0" i="0" u="none" strike="noStrike" kern="1200" baseline="0" dirty="0">
              <a:solidFill>
                <a:schemeClr val="tx1"/>
              </a:solidFill>
              <a:latin typeface="Arial" charset="0"/>
              <a:ea typeface="+mn-ea"/>
              <a:cs typeface="+mn-cs"/>
            </a:endParaRPr>
          </a:p>
          <a:p>
            <a:r>
              <a:rPr lang="en-US" sz="1200" b="0" i="0" u="none" strike="noStrike" kern="1200" baseline="0" dirty="0">
                <a:solidFill>
                  <a:schemeClr val="tx1"/>
                </a:solidFill>
                <a:latin typeface="Arial" charset="0"/>
                <a:ea typeface="+mn-ea"/>
                <a:cs typeface="+mn-cs"/>
              </a:rPr>
              <a:t>Bring this session to a close, and </a:t>
            </a:r>
            <a:r>
              <a:rPr lang="en-US" sz="1200" b="1" i="0" u="none" strike="noStrike" kern="1200" baseline="0" dirty="0">
                <a:solidFill>
                  <a:schemeClr val="tx1"/>
                </a:solidFill>
                <a:latin typeface="Arial" charset="0"/>
                <a:ea typeface="+mn-ea"/>
                <a:cs typeface="+mn-cs"/>
              </a:rPr>
              <a:t>transition </a:t>
            </a:r>
            <a:r>
              <a:rPr lang="en-US" sz="1200" b="0" i="0" u="none" strike="noStrike" kern="1200" baseline="0" dirty="0">
                <a:solidFill>
                  <a:schemeClr val="tx1"/>
                </a:solidFill>
                <a:latin typeface="Arial" charset="0"/>
                <a:ea typeface="+mn-ea"/>
                <a:cs typeface="+mn-cs"/>
              </a:rPr>
              <a:t>to the final section on applying your learning and course evaluation. </a:t>
            </a:r>
            <a:endParaRPr lang="en-US" b="0" dirty="0"/>
          </a:p>
        </p:txBody>
      </p:sp>
    </p:spTree>
    <p:extLst>
      <p:ext uri="{BB962C8B-B14F-4D97-AF65-F5344CB8AC3E}">
        <p14:creationId xmlns:p14="http://schemas.microsoft.com/office/powerpoint/2010/main" val="39066729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10"/>
          </p:nvPr>
        </p:nvSpPr>
        <p:spPr>
          <a:xfrm>
            <a:off x="612406" y="0"/>
            <a:ext cx="11356848" cy="1060704"/>
          </a:xfrm>
        </p:spPr>
        <p:txBody>
          <a:bodyPr anchor="ctr" anchorCtr="0">
            <a:normAutofit/>
          </a:bodyPr>
          <a:lstStyle>
            <a:lvl1pPr algn="l">
              <a:defRPr sz="3200" b="1">
                <a:solidFill>
                  <a:schemeClr val="bg1"/>
                </a:solidFill>
                <a:latin typeface="Arial" panose="020B0604020202020204" pitchFamily="34" charset="0"/>
                <a:ea typeface="Yu Gothic Medium" panose="020B0500000000000000" pitchFamily="34" charset="-128"/>
                <a:cs typeface="Arial" panose="020B0604020202020204" pitchFamily="34" charset="0"/>
              </a:defRPr>
            </a:lvl1pPr>
          </a:lstStyle>
          <a:p>
            <a:pPr lvl="0"/>
            <a:r>
              <a:rPr lang="en-US" dirty="0"/>
              <a:t>Click to edit Master text styles</a:t>
            </a:r>
          </a:p>
        </p:txBody>
      </p:sp>
      <p:sp>
        <p:nvSpPr>
          <p:cNvPr id="3" name="Rectangle 10">
            <a:extLst>
              <a:ext uri="{FF2B5EF4-FFF2-40B4-BE49-F238E27FC236}">
                <a16:creationId xmlns:a16="http://schemas.microsoft.com/office/drawing/2014/main" id="{7AB6217F-583E-48D8-99FA-22B1E75FA38F}"/>
              </a:ext>
            </a:extLst>
          </p:cNvPr>
          <p:cNvSpPr>
            <a:spLocks noGrp="1" noChangeArrowheads="1"/>
          </p:cNvSpPr>
          <p:nvPr>
            <p:ph type="sldNum" sz="quarter" idx="11"/>
          </p:nvPr>
        </p:nvSpPr>
        <p:spPr>
          <a:xfrm>
            <a:off x="1809750" y="6471140"/>
            <a:ext cx="8572499" cy="386860"/>
          </a:xfrm>
          <a:prstGeom prst="rect">
            <a:avLst/>
          </a:prstGeom>
          <a:ln/>
        </p:spPr>
        <p:txBody>
          <a:bodyPr/>
          <a:lstStyle>
            <a:lvl1pPr algn="ctr">
              <a:defRPr/>
            </a:lvl1pPr>
          </a:lstStyle>
          <a:p>
            <a:pPr>
              <a:defRPr/>
            </a:pPr>
            <a:fld id="{63EE0A7D-A07C-4746-BE93-ADC59869F7B2}" type="slidenum">
              <a:rPr lang="en-US" smtClean="0"/>
              <a:pPr>
                <a:defRPr/>
              </a:pPr>
              <a:t>‹#›</a:t>
            </a:fld>
            <a:endParaRPr lang="en-US" dirty="0"/>
          </a:p>
        </p:txBody>
      </p:sp>
      <p:cxnSp>
        <p:nvCxnSpPr>
          <p:cNvPr id="4" name="Straight Connector 3">
            <a:extLst>
              <a:ext uri="{FF2B5EF4-FFF2-40B4-BE49-F238E27FC236}">
                <a16:creationId xmlns:a16="http://schemas.microsoft.com/office/drawing/2014/main" id="{87CFD721-7073-4CD2-BC50-602CCC56A9CE}"/>
              </a:ext>
            </a:extLst>
          </p:cNvPr>
          <p:cNvCxnSpPr/>
          <p:nvPr userDrawn="1"/>
        </p:nvCxnSpPr>
        <p:spPr>
          <a:xfrm>
            <a:off x="0" y="6806046"/>
            <a:ext cx="12192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72774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ext Placeholder 7">
            <a:extLst>
              <a:ext uri="{FF2B5EF4-FFF2-40B4-BE49-F238E27FC236}">
                <a16:creationId xmlns:a16="http://schemas.microsoft.com/office/drawing/2014/main" id="{BEC11B68-078B-4359-8750-831284B4D10F}"/>
              </a:ext>
            </a:extLst>
          </p:cNvPr>
          <p:cNvSpPr>
            <a:spLocks noGrp="1"/>
          </p:cNvSpPr>
          <p:nvPr>
            <p:ph type="body" sz="quarter" idx="10"/>
          </p:nvPr>
        </p:nvSpPr>
        <p:spPr>
          <a:xfrm>
            <a:off x="612406" y="0"/>
            <a:ext cx="11356848" cy="1060704"/>
          </a:xfrm>
        </p:spPr>
        <p:txBody>
          <a:bodyPr anchor="ctr" anchorCtr="0">
            <a:normAutofit/>
          </a:bodyPr>
          <a:lstStyle>
            <a:lvl1pPr algn="l">
              <a:defRPr sz="3200" b="1">
                <a:solidFill>
                  <a:schemeClr val="bg1"/>
                </a:solidFill>
                <a:latin typeface="Arial" panose="020B0604020202020204" pitchFamily="34" charset="0"/>
                <a:ea typeface="Yu Gothic Medium" panose="020B0500000000000000" pitchFamily="34" charset="-128"/>
                <a:cs typeface="Arial" panose="020B0604020202020204" pitchFamily="34" charset="0"/>
              </a:defRPr>
            </a:lvl1pPr>
          </a:lstStyle>
          <a:p>
            <a:pPr lvl="0"/>
            <a:r>
              <a:rPr lang="en-US" dirty="0"/>
              <a:t>Click to edit Master text styles</a:t>
            </a:r>
          </a:p>
        </p:txBody>
      </p:sp>
      <p:sp>
        <p:nvSpPr>
          <p:cNvPr id="3" name="Rectangle 10">
            <a:extLst>
              <a:ext uri="{FF2B5EF4-FFF2-40B4-BE49-F238E27FC236}">
                <a16:creationId xmlns:a16="http://schemas.microsoft.com/office/drawing/2014/main" id="{EA3490C6-148A-4E71-AA68-EA271084FE15}"/>
              </a:ext>
            </a:extLst>
          </p:cNvPr>
          <p:cNvSpPr>
            <a:spLocks noGrp="1" noChangeArrowheads="1"/>
          </p:cNvSpPr>
          <p:nvPr>
            <p:ph type="sldNum" sz="quarter" idx="11"/>
          </p:nvPr>
        </p:nvSpPr>
        <p:spPr>
          <a:xfrm>
            <a:off x="1809750" y="6471140"/>
            <a:ext cx="8572499" cy="386860"/>
          </a:xfrm>
          <a:prstGeom prst="rect">
            <a:avLst/>
          </a:prstGeom>
          <a:ln/>
        </p:spPr>
        <p:txBody>
          <a:bodyPr/>
          <a:lstStyle>
            <a:lvl1pPr algn="ctr">
              <a:defRPr/>
            </a:lvl1pPr>
          </a:lstStyle>
          <a:p>
            <a:pPr>
              <a:defRPr/>
            </a:pPr>
            <a:fld id="{63EE0A7D-A07C-4746-BE93-ADC59869F7B2}" type="slidenum">
              <a:rPr lang="en-US" smtClean="0"/>
              <a:pPr>
                <a:defRPr/>
              </a:pPr>
              <a:t>‹#›</a:t>
            </a:fld>
            <a:endParaRPr lang="en-US" dirty="0"/>
          </a:p>
        </p:txBody>
      </p:sp>
      <p:cxnSp>
        <p:nvCxnSpPr>
          <p:cNvPr id="4" name="Straight Connector 3">
            <a:extLst>
              <a:ext uri="{FF2B5EF4-FFF2-40B4-BE49-F238E27FC236}">
                <a16:creationId xmlns:a16="http://schemas.microsoft.com/office/drawing/2014/main" id="{A84CB03F-97A2-43F7-8743-C5BBF94327B8}"/>
              </a:ext>
            </a:extLst>
          </p:cNvPr>
          <p:cNvCxnSpPr/>
          <p:nvPr userDrawn="1"/>
        </p:nvCxnSpPr>
        <p:spPr>
          <a:xfrm>
            <a:off x="0" y="6806046"/>
            <a:ext cx="12192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389232CF-FFB0-4BC0-ACEA-1EC36EFA8190}"/>
              </a:ext>
            </a:extLst>
          </p:cNvPr>
          <p:cNvCxnSpPr/>
          <p:nvPr userDrawn="1"/>
        </p:nvCxnSpPr>
        <p:spPr>
          <a:xfrm>
            <a:off x="0" y="-45720"/>
            <a:ext cx="0" cy="6949440"/>
          </a:xfrm>
          <a:prstGeom prst="line">
            <a:avLst/>
          </a:prstGeom>
          <a:ln w="111125">
            <a:solidFill>
              <a:srgbClr val="CF343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86822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ext Placeholder 7">
            <a:extLst>
              <a:ext uri="{FF2B5EF4-FFF2-40B4-BE49-F238E27FC236}">
                <a16:creationId xmlns:a16="http://schemas.microsoft.com/office/drawing/2014/main" id="{684F2F43-1936-43E1-B1C7-BAE52FED4C49}"/>
              </a:ext>
            </a:extLst>
          </p:cNvPr>
          <p:cNvSpPr>
            <a:spLocks noGrp="1"/>
          </p:cNvSpPr>
          <p:nvPr>
            <p:ph type="body" sz="quarter" idx="10"/>
          </p:nvPr>
        </p:nvSpPr>
        <p:spPr>
          <a:xfrm>
            <a:off x="612406" y="0"/>
            <a:ext cx="11356848" cy="1060704"/>
          </a:xfrm>
        </p:spPr>
        <p:txBody>
          <a:bodyPr anchor="ctr" anchorCtr="0">
            <a:normAutofit/>
          </a:bodyPr>
          <a:lstStyle>
            <a:lvl1pPr algn="l">
              <a:defRPr sz="3200" b="1">
                <a:solidFill>
                  <a:schemeClr val="bg1"/>
                </a:solidFill>
                <a:latin typeface="Arial" panose="020B0604020202020204" pitchFamily="34" charset="0"/>
                <a:ea typeface="Yu Gothic Medium" panose="020B0500000000000000" pitchFamily="34" charset="-128"/>
                <a:cs typeface="Arial" panose="020B0604020202020204" pitchFamily="34" charset="0"/>
              </a:defRPr>
            </a:lvl1pPr>
          </a:lstStyle>
          <a:p>
            <a:pPr lvl="0"/>
            <a:r>
              <a:rPr lang="en-US" dirty="0"/>
              <a:t>Click to edit Master text styles</a:t>
            </a:r>
          </a:p>
        </p:txBody>
      </p:sp>
      <p:sp>
        <p:nvSpPr>
          <p:cNvPr id="3" name="Rectangle 10">
            <a:extLst>
              <a:ext uri="{FF2B5EF4-FFF2-40B4-BE49-F238E27FC236}">
                <a16:creationId xmlns:a16="http://schemas.microsoft.com/office/drawing/2014/main" id="{CFA34EDE-8507-4B32-AD87-1529F582E17E}"/>
              </a:ext>
            </a:extLst>
          </p:cNvPr>
          <p:cNvSpPr>
            <a:spLocks noGrp="1" noChangeArrowheads="1"/>
          </p:cNvSpPr>
          <p:nvPr>
            <p:ph type="sldNum" sz="quarter" idx="11"/>
          </p:nvPr>
        </p:nvSpPr>
        <p:spPr>
          <a:xfrm>
            <a:off x="1809750" y="6471140"/>
            <a:ext cx="8572499" cy="386860"/>
          </a:xfrm>
          <a:prstGeom prst="rect">
            <a:avLst/>
          </a:prstGeom>
          <a:ln/>
        </p:spPr>
        <p:txBody>
          <a:bodyPr/>
          <a:lstStyle>
            <a:lvl1pPr algn="ctr">
              <a:defRPr/>
            </a:lvl1pPr>
          </a:lstStyle>
          <a:p>
            <a:pPr>
              <a:defRPr/>
            </a:pPr>
            <a:fld id="{63EE0A7D-A07C-4746-BE93-ADC59869F7B2}" type="slidenum">
              <a:rPr lang="en-US" smtClean="0"/>
              <a:pPr>
                <a:defRPr/>
              </a:pPr>
              <a:t>‹#›</a:t>
            </a:fld>
            <a:endParaRPr lang="en-US" dirty="0"/>
          </a:p>
        </p:txBody>
      </p:sp>
      <p:cxnSp>
        <p:nvCxnSpPr>
          <p:cNvPr id="4" name="Straight Connector 3">
            <a:extLst>
              <a:ext uri="{FF2B5EF4-FFF2-40B4-BE49-F238E27FC236}">
                <a16:creationId xmlns:a16="http://schemas.microsoft.com/office/drawing/2014/main" id="{06A2888E-019B-42AA-8A0D-3B0851EB6AE5}"/>
              </a:ext>
            </a:extLst>
          </p:cNvPr>
          <p:cNvCxnSpPr/>
          <p:nvPr userDrawn="1"/>
        </p:nvCxnSpPr>
        <p:spPr>
          <a:xfrm>
            <a:off x="0" y="6806046"/>
            <a:ext cx="12192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12830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ext Placeholder 7">
            <a:extLst>
              <a:ext uri="{FF2B5EF4-FFF2-40B4-BE49-F238E27FC236}">
                <a16:creationId xmlns:a16="http://schemas.microsoft.com/office/drawing/2014/main" id="{050DF961-4B26-41B8-86DA-27691163B57C}"/>
              </a:ext>
            </a:extLst>
          </p:cNvPr>
          <p:cNvSpPr>
            <a:spLocks noGrp="1"/>
          </p:cNvSpPr>
          <p:nvPr>
            <p:ph type="body" sz="quarter" idx="10"/>
          </p:nvPr>
        </p:nvSpPr>
        <p:spPr>
          <a:xfrm>
            <a:off x="612406" y="0"/>
            <a:ext cx="11356848" cy="1060704"/>
          </a:xfrm>
        </p:spPr>
        <p:txBody>
          <a:bodyPr anchor="ctr" anchorCtr="0">
            <a:normAutofit/>
          </a:bodyPr>
          <a:lstStyle>
            <a:lvl1pPr algn="l">
              <a:defRPr sz="3200" b="1">
                <a:solidFill>
                  <a:schemeClr val="bg1"/>
                </a:solidFill>
                <a:latin typeface="Arial" panose="020B0604020202020204" pitchFamily="34" charset="0"/>
                <a:ea typeface="Yu Gothic Medium" panose="020B0500000000000000" pitchFamily="34" charset="-128"/>
                <a:cs typeface="Arial" panose="020B0604020202020204" pitchFamily="34" charset="0"/>
              </a:defRPr>
            </a:lvl1pPr>
          </a:lstStyle>
          <a:p>
            <a:pPr lvl="0"/>
            <a:r>
              <a:rPr lang="en-US" dirty="0"/>
              <a:t>Click to edit Master text styles</a:t>
            </a:r>
          </a:p>
        </p:txBody>
      </p:sp>
      <p:sp>
        <p:nvSpPr>
          <p:cNvPr id="3" name="Rectangle 10">
            <a:extLst>
              <a:ext uri="{FF2B5EF4-FFF2-40B4-BE49-F238E27FC236}">
                <a16:creationId xmlns:a16="http://schemas.microsoft.com/office/drawing/2014/main" id="{AD7DD64E-FBFF-452E-9FA8-A9CB47BCCFD2}"/>
              </a:ext>
            </a:extLst>
          </p:cNvPr>
          <p:cNvSpPr>
            <a:spLocks noGrp="1" noChangeArrowheads="1"/>
          </p:cNvSpPr>
          <p:nvPr>
            <p:ph type="sldNum" sz="quarter" idx="11"/>
          </p:nvPr>
        </p:nvSpPr>
        <p:spPr>
          <a:xfrm>
            <a:off x="1809750" y="6471140"/>
            <a:ext cx="8572499" cy="386860"/>
          </a:xfrm>
          <a:prstGeom prst="rect">
            <a:avLst/>
          </a:prstGeom>
          <a:ln/>
        </p:spPr>
        <p:txBody>
          <a:bodyPr/>
          <a:lstStyle>
            <a:lvl1pPr algn="ctr">
              <a:defRPr/>
            </a:lvl1pPr>
          </a:lstStyle>
          <a:p>
            <a:pPr>
              <a:defRPr/>
            </a:pPr>
            <a:fld id="{63EE0A7D-A07C-4746-BE93-ADC59869F7B2}" type="slidenum">
              <a:rPr lang="en-US" smtClean="0"/>
              <a:pPr>
                <a:defRPr/>
              </a:pPr>
              <a:t>‹#›</a:t>
            </a:fld>
            <a:endParaRPr lang="en-US" dirty="0"/>
          </a:p>
        </p:txBody>
      </p:sp>
      <p:cxnSp>
        <p:nvCxnSpPr>
          <p:cNvPr id="4" name="Straight Connector 3">
            <a:extLst>
              <a:ext uri="{FF2B5EF4-FFF2-40B4-BE49-F238E27FC236}">
                <a16:creationId xmlns:a16="http://schemas.microsoft.com/office/drawing/2014/main" id="{FB67F138-DE9E-4FE4-8B1C-2ABDC84A475D}"/>
              </a:ext>
            </a:extLst>
          </p:cNvPr>
          <p:cNvCxnSpPr/>
          <p:nvPr userDrawn="1"/>
        </p:nvCxnSpPr>
        <p:spPr>
          <a:xfrm>
            <a:off x="0" y="6806046"/>
            <a:ext cx="12192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69738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ext Placeholder 7">
            <a:extLst>
              <a:ext uri="{FF2B5EF4-FFF2-40B4-BE49-F238E27FC236}">
                <a16:creationId xmlns:a16="http://schemas.microsoft.com/office/drawing/2014/main" id="{267A32BF-C488-422C-AB53-A6F88C1A284F}"/>
              </a:ext>
            </a:extLst>
          </p:cNvPr>
          <p:cNvSpPr>
            <a:spLocks noGrp="1"/>
          </p:cNvSpPr>
          <p:nvPr>
            <p:ph type="body" sz="quarter" idx="10"/>
          </p:nvPr>
        </p:nvSpPr>
        <p:spPr>
          <a:xfrm>
            <a:off x="612406" y="0"/>
            <a:ext cx="11356848" cy="1060704"/>
          </a:xfrm>
        </p:spPr>
        <p:txBody>
          <a:bodyPr anchor="ctr" anchorCtr="0">
            <a:normAutofit/>
          </a:bodyPr>
          <a:lstStyle>
            <a:lvl1pPr algn="l">
              <a:defRPr sz="3200" b="1">
                <a:solidFill>
                  <a:schemeClr val="bg1"/>
                </a:solidFill>
                <a:latin typeface="Arial" panose="020B0604020202020204" pitchFamily="34" charset="0"/>
                <a:ea typeface="Yu Gothic Medium" panose="020B0500000000000000" pitchFamily="34" charset="-128"/>
                <a:cs typeface="Arial" panose="020B0604020202020204" pitchFamily="34" charset="0"/>
              </a:defRPr>
            </a:lvl1pPr>
          </a:lstStyle>
          <a:p>
            <a:pPr lvl="0"/>
            <a:r>
              <a:rPr lang="en-US" dirty="0"/>
              <a:t>Click to edit Master text styles</a:t>
            </a:r>
          </a:p>
        </p:txBody>
      </p:sp>
      <p:sp>
        <p:nvSpPr>
          <p:cNvPr id="3" name="Rectangle 10">
            <a:extLst>
              <a:ext uri="{FF2B5EF4-FFF2-40B4-BE49-F238E27FC236}">
                <a16:creationId xmlns:a16="http://schemas.microsoft.com/office/drawing/2014/main" id="{C4B36152-B147-4EE4-8FFE-7966C08295C1}"/>
              </a:ext>
            </a:extLst>
          </p:cNvPr>
          <p:cNvSpPr>
            <a:spLocks noGrp="1" noChangeArrowheads="1"/>
          </p:cNvSpPr>
          <p:nvPr>
            <p:ph type="sldNum" sz="quarter" idx="11"/>
          </p:nvPr>
        </p:nvSpPr>
        <p:spPr>
          <a:xfrm>
            <a:off x="1809750" y="6471140"/>
            <a:ext cx="8572499" cy="386860"/>
          </a:xfrm>
          <a:prstGeom prst="rect">
            <a:avLst/>
          </a:prstGeom>
          <a:ln/>
        </p:spPr>
        <p:txBody>
          <a:bodyPr/>
          <a:lstStyle>
            <a:lvl1pPr algn="ctr">
              <a:defRPr/>
            </a:lvl1pPr>
          </a:lstStyle>
          <a:p>
            <a:pPr>
              <a:defRPr/>
            </a:pPr>
            <a:fld id="{63EE0A7D-A07C-4746-BE93-ADC59869F7B2}" type="slidenum">
              <a:rPr lang="en-US" smtClean="0"/>
              <a:pPr>
                <a:defRPr/>
              </a:pPr>
              <a:t>‹#›</a:t>
            </a:fld>
            <a:endParaRPr lang="en-US" dirty="0"/>
          </a:p>
        </p:txBody>
      </p:sp>
      <p:cxnSp>
        <p:nvCxnSpPr>
          <p:cNvPr id="4" name="Straight Connector 3">
            <a:extLst>
              <a:ext uri="{FF2B5EF4-FFF2-40B4-BE49-F238E27FC236}">
                <a16:creationId xmlns:a16="http://schemas.microsoft.com/office/drawing/2014/main" id="{BE52BE35-2477-4E54-99E8-F5DC38F1A8D0}"/>
              </a:ext>
            </a:extLst>
          </p:cNvPr>
          <p:cNvCxnSpPr/>
          <p:nvPr userDrawn="1"/>
        </p:nvCxnSpPr>
        <p:spPr>
          <a:xfrm>
            <a:off x="0" y="6806046"/>
            <a:ext cx="12192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27345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ext Placeholder 7">
            <a:extLst>
              <a:ext uri="{FF2B5EF4-FFF2-40B4-BE49-F238E27FC236}">
                <a16:creationId xmlns:a16="http://schemas.microsoft.com/office/drawing/2014/main" id="{24AD3AB9-AC0A-4EA5-B645-C85DBB8437C7}"/>
              </a:ext>
            </a:extLst>
          </p:cNvPr>
          <p:cNvSpPr>
            <a:spLocks noGrp="1"/>
          </p:cNvSpPr>
          <p:nvPr>
            <p:ph type="body" sz="quarter" idx="10"/>
          </p:nvPr>
        </p:nvSpPr>
        <p:spPr>
          <a:xfrm>
            <a:off x="612406" y="0"/>
            <a:ext cx="11356848" cy="1060704"/>
          </a:xfrm>
        </p:spPr>
        <p:txBody>
          <a:bodyPr anchor="ctr" anchorCtr="0">
            <a:normAutofit/>
          </a:bodyPr>
          <a:lstStyle>
            <a:lvl1pPr algn="l">
              <a:defRPr sz="3200" b="1">
                <a:solidFill>
                  <a:schemeClr val="bg1"/>
                </a:solidFill>
                <a:latin typeface="Arial" panose="020B0604020202020204" pitchFamily="34" charset="0"/>
                <a:ea typeface="Yu Gothic Medium" panose="020B0500000000000000" pitchFamily="34" charset="-128"/>
                <a:cs typeface="Arial" panose="020B0604020202020204" pitchFamily="34" charset="0"/>
              </a:defRPr>
            </a:lvl1pPr>
          </a:lstStyle>
          <a:p>
            <a:pPr lvl="0"/>
            <a:r>
              <a:rPr lang="en-US" dirty="0"/>
              <a:t>Click to edit Master text styles</a:t>
            </a:r>
          </a:p>
        </p:txBody>
      </p:sp>
      <p:sp>
        <p:nvSpPr>
          <p:cNvPr id="3" name="Rectangle 10">
            <a:extLst>
              <a:ext uri="{FF2B5EF4-FFF2-40B4-BE49-F238E27FC236}">
                <a16:creationId xmlns:a16="http://schemas.microsoft.com/office/drawing/2014/main" id="{BE705B8D-DE36-451F-B113-575B15405AD3}"/>
              </a:ext>
            </a:extLst>
          </p:cNvPr>
          <p:cNvSpPr>
            <a:spLocks noGrp="1" noChangeArrowheads="1"/>
          </p:cNvSpPr>
          <p:nvPr>
            <p:ph type="sldNum" sz="quarter" idx="11"/>
          </p:nvPr>
        </p:nvSpPr>
        <p:spPr>
          <a:xfrm>
            <a:off x="1809750" y="6471140"/>
            <a:ext cx="8572499" cy="386860"/>
          </a:xfrm>
          <a:prstGeom prst="rect">
            <a:avLst/>
          </a:prstGeom>
          <a:ln/>
        </p:spPr>
        <p:txBody>
          <a:bodyPr/>
          <a:lstStyle>
            <a:lvl1pPr algn="ctr">
              <a:defRPr/>
            </a:lvl1pPr>
          </a:lstStyle>
          <a:p>
            <a:pPr>
              <a:defRPr/>
            </a:pPr>
            <a:fld id="{63EE0A7D-A07C-4746-BE93-ADC59869F7B2}" type="slidenum">
              <a:rPr lang="en-US" smtClean="0"/>
              <a:pPr>
                <a:defRPr/>
              </a:pPr>
              <a:t>‹#›</a:t>
            </a:fld>
            <a:endParaRPr lang="en-US" dirty="0"/>
          </a:p>
        </p:txBody>
      </p:sp>
      <p:cxnSp>
        <p:nvCxnSpPr>
          <p:cNvPr id="4" name="Straight Connector 3">
            <a:extLst>
              <a:ext uri="{FF2B5EF4-FFF2-40B4-BE49-F238E27FC236}">
                <a16:creationId xmlns:a16="http://schemas.microsoft.com/office/drawing/2014/main" id="{4A4FDDA8-DBAE-4614-BEDD-25791140C4FE}"/>
              </a:ext>
            </a:extLst>
          </p:cNvPr>
          <p:cNvCxnSpPr/>
          <p:nvPr userDrawn="1"/>
        </p:nvCxnSpPr>
        <p:spPr>
          <a:xfrm>
            <a:off x="0" y="6806046"/>
            <a:ext cx="12192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43053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ext Placeholder 7">
            <a:extLst>
              <a:ext uri="{FF2B5EF4-FFF2-40B4-BE49-F238E27FC236}">
                <a16:creationId xmlns:a16="http://schemas.microsoft.com/office/drawing/2014/main" id="{CBF4BE52-CB6A-461F-B811-F4982CC8AE16}"/>
              </a:ext>
            </a:extLst>
          </p:cNvPr>
          <p:cNvSpPr>
            <a:spLocks noGrp="1"/>
          </p:cNvSpPr>
          <p:nvPr>
            <p:ph type="body" sz="quarter" idx="10"/>
          </p:nvPr>
        </p:nvSpPr>
        <p:spPr>
          <a:xfrm>
            <a:off x="612406" y="0"/>
            <a:ext cx="11356848" cy="1060704"/>
          </a:xfrm>
        </p:spPr>
        <p:txBody>
          <a:bodyPr anchor="ctr" anchorCtr="0">
            <a:normAutofit/>
          </a:bodyPr>
          <a:lstStyle>
            <a:lvl1pPr algn="l">
              <a:defRPr sz="3200" b="1">
                <a:solidFill>
                  <a:schemeClr val="bg1"/>
                </a:solidFill>
                <a:latin typeface="Arial" panose="020B0604020202020204" pitchFamily="34" charset="0"/>
                <a:ea typeface="Yu Gothic Medium" panose="020B0500000000000000" pitchFamily="34" charset="-128"/>
                <a:cs typeface="Arial" panose="020B0604020202020204" pitchFamily="34" charset="0"/>
              </a:defRPr>
            </a:lvl1pPr>
          </a:lstStyle>
          <a:p>
            <a:pPr lvl="0"/>
            <a:r>
              <a:rPr lang="en-US" dirty="0"/>
              <a:t>Click to edit Master text styles</a:t>
            </a:r>
          </a:p>
        </p:txBody>
      </p:sp>
      <p:sp>
        <p:nvSpPr>
          <p:cNvPr id="3" name="Rectangle 10">
            <a:extLst>
              <a:ext uri="{FF2B5EF4-FFF2-40B4-BE49-F238E27FC236}">
                <a16:creationId xmlns:a16="http://schemas.microsoft.com/office/drawing/2014/main" id="{239B80B7-BF9B-463A-8270-F4EBF05A083F}"/>
              </a:ext>
            </a:extLst>
          </p:cNvPr>
          <p:cNvSpPr>
            <a:spLocks noGrp="1" noChangeArrowheads="1"/>
          </p:cNvSpPr>
          <p:nvPr>
            <p:ph type="sldNum" sz="quarter" idx="11"/>
          </p:nvPr>
        </p:nvSpPr>
        <p:spPr>
          <a:xfrm>
            <a:off x="1809750" y="6471140"/>
            <a:ext cx="8572499" cy="386860"/>
          </a:xfrm>
          <a:prstGeom prst="rect">
            <a:avLst/>
          </a:prstGeom>
          <a:ln/>
        </p:spPr>
        <p:txBody>
          <a:bodyPr/>
          <a:lstStyle>
            <a:lvl1pPr algn="ctr">
              <a:defRPr/>
            </a:lvl1pPr>
          </a:lstStyle>
          <a:p>
            <a:pPr>
              <a:defRPr/>
            </a:pPr>
            <a:fld id="{63EE0A7D-A07C-4746-BE93-ADC59869F7B2}" type="slidenum">
              <a:rPr lang="en-US" smtClean="0"/>
              <a:pPr>
                <a:defRPr/>
              </a:pPr>
              <a:t>‹#›</a:t>
            </a:fld>
            <a:endParaRPr lang="en-US" dirty="0"/>
          </a:p>
        </p:txBody>
      </p:sp>
      <p:cxnSp>
        <p:nvCxnSpPr>
          <p:cNvPr id="4" name="Straight Connector 3">
            <a:extLst>
              <a:ext uri="{FF2B5EF4-FFF2-40B4-BE49-F238E27FC236}">
                <a16:creationId xmlns:a16="http://schemas.microsoft.com/office/drawing/2014/main" id="{282401BA-FDB8-449A-B5F8-5E657EE2C0B5}"/>
              </a:ext>
            </a:extLst>
          </p:cNvPr>
          <p:cNvCxnSpPr/>
          <p:nvPr userDrawn="1"/>
        </p:nvCxnSpPr>
        <p:spPr>
          <a:xfrm>
            <a:off x="0" y="6806046"/>
            <a:ext cx="12192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05157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ext Placeholder 7">
            <a:extLst>
              <a:ext uri="{FF2B5EF4-FFF2-40B4-BE49-F238E27FC236}">
                <a16:creationId xmlns:a16="http://schemas.microsoft.com/office/drawing/2014/main" id="{90EAD220-5BAB-4DA3-92B3-57944C5A4A79}"/>
              </a:ext>
            </a:extLst>
          </p:cNvPr>
          <p:cNvSpPr>
            <a:spLocks noGrp="1"/>
          </p:cNvSpPr>
          <p:nvPr>
            <p:ph type="body" sz="quarter" idx="10"/>
          </p:nvPr>
        </p:nvSpPr>
        <p:spPr>
          <a:xfrm>
            <a:off x="612406" y="0"/>
            <a:ext cx="11356848" cy="1060704"/>
          </a:xfrm>
        </p:spPr>
        <p:txBody>
          <a:bodyPr anchor="ctr" anchorCtr="0">
            <a:normAutofit/>
          </a:bodyPr>
          <a:lstStyle>
            <a:lvl1pPr algn="l">
              <a:defRPr sz="3200" b="1">
                <a:solidFill>
                  <a:schemeClr val="bg1"/>
                </a:solidFill>
                <a:latin typeface="Arial" panose="020B0604020202020204" pitchFamily="34" charset="0"/>
                <a:ea typeface="Yu Gothic Medium" panose="020B0500000000000000" pitchFamily="34" charset="-128"/>
                <a:cs typeface="Arial" panose="020B0604020202020204" pitchFamily="34" charset="0"/>
              </a:defRPr>
            </a:lvl1pPr>
          </a:lstStyle>
          <a:p>
            <a:pPr lvl="0"/>
            <a:r>
              <a:rPr lang="en-US" dirty="0"/>
              <a:t>Click to edit Master text styles</a:t>
            </a:r>
          </a:p>
        </p:txBody>
      </p:sp>
      <p:sp>
        <p:nvSpPr>
          <p:cNvPr id="3" name="Rectangle 10">
            <a:extLst>
              <a:ext uri="{FF2B5EF4-FFF2-40B4-BE49-F238E27FC236}">
                <a16:creationId xmlns:a16="http://schemas.microsoft.com/office/drawing/2014/main" id="{6A8A9578-3F11-4002-8798-EF2F572CB0CE}"/>
              </a:ext>
            </a:extLst>
          </p:cNvPr>
          <p:cNvSpPr>
            <a:spLocks noGrp="1" noChangeArrowheads="1"/>
          </p:cNvSpPr>
          <p:nvPr>
            <p:ph type="sldNum" sz="quarter" idx="11"/>
          </p:nvPr>
        </p:nvSpPr>
        <p:spPr>
          <a:xfrm>
            <a:off x="1809750" y="6471140"/>
            <a:ext cx="8572499" cy="386860"/>
          </a:xfrm>
          <a:prstGeom prst="rect">
            <a:avLst/>
          </a:prstGeom>
          <a:ln/>
        </p:spPr>
        <p:txBody>
          <a:bodyPr/>
          <a:lstStyle>
            <a:lvl1pPr algn="ctr">
              <a:defRPr/>
            </a:lvl1pPr>
          </a:lstStyle>
          <a:p>
            <a:pPr>
              <a:defRPr/>
            </a:pPr>
            <a:fld id="{63EE0A7D-A07C-4746-BE93-ADC59869F7B2}" type="slidenum">
              <a:rPr lang="en-US" smtClean="0"/>
              <a:pPr>
                <a:defRPr/>
              </a:pPr>
              <a:t>‹#›</a:t>
            </a:fld>
            <a:endParaRPr lang="en-US" dirty="0"/>
          </a:p>
        </p:txBody>
      </p:sp>
      <p:cxnSp>
        <p:nvCxnSpPr>
          <p:cNvPr id="4" name="Straight Connector 3">
            <a:extLst>
              <a:ext uri="{FF2B5EF4-FFF2-40B4-BE49-F238E27FC236}">
                <a16:creationId xmlns:a16="http://schemas.microsoft.com/office/drawing/2014/main" id="{D0B0263D-DB10-46E8-87C1-9615A11C869C}"/>
              </a:ext>
            </a:extLst>
          </p:cNvPr>
          <p:cNvCxnSpPr/>
          <p:nvPr userDrawn="1"/>
        </p:nvCxnSpPr>
        <p:spPr>
          <a:xfrm>
            <a:off x="0" y="6806046"/>
            <a:ext cx="12192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7320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ext Placeholder 7">
            <a:extLst>
              <a:ext uri="{FF2B5EF4-FFF2-40B4-BE49-F238E27FC236}">
                <a16:creationId xmlns:a16="http://schemas.microsoft.com/office/drawing/2014/main" id="{4668D54C-505E-4768-B06C-5979EA3481FD}"/>
              </a:ext>
            </a:extLst>
          </p:cNvPr>
          <p:cNvSpPr>
            <a:spLocks noGrp="1"/>
          </p:cNvSpPr>
          <p:nvPr>
            <p:ph type="body" sz="quarter" idx="10"/>
          </p:nvPr>
        </p:nvSpPr>
        <p:spPr>
          <a:xfrm>
            <a:off x="612406" y="0"/>
            <a:ext cx="11356848" cy="1060704"/>
          </a:xfrm>
        </p:spPr>
        <p:txBody>
          <a:bodyPr anchor="ctr" anchorCtr="0">
            <a:normAutofit/>
          </a:bodyPr>
          <a:lstStyle>
            <a:lvl1pPr algn="l">
              <a:defRPr sz="3200" b="1">
                <a:solidFill>
                  <a:schemeClr val="bg1"/>
                </a:solidFill>
                <a:latin typeface="Arial" panose="020B0604020202020204" pitchFamily="34" charset="0"/>
                <a:ea typeface="Yu Gothic Medium" panose="020B0500000000000000" pitchFamily="34" charset="-128"/>
                <a:cs typeface="Arial" panose="020B0604020202020204" pitchFamily="34" charset="0"/>
              </a:defRPr>
            </a:lvl1pPr>
          </a:lstStyle>
          <a:p>
            <a:pPr lvl="0"/>
            <a:r>
              <a:rPr lang="en-US" dirty="0"/>
              <a:t>Click to edit Master text styles</a:t>
            </a:r>
          </a:p>
        </p:txBody>
      </p:sp>
      <p:sp>
        <p:nvSpPr>
          <p:cNvPr id="3" name="Rectangle 10">
            <a:extLst>
              <a:ext uri="{FF2B5EF4-FFF2-40B4-BE49-F238E27FC236}">
                <a16:creationId xmlns:a16="http://schemas.microsoft.com/office/drawing/2014/main" id="{54EC3E75-65F8-4F06-A19E-A91273FEE953}"/>
              </a:ext>
            </a:extLst>
          </p:cNvPr>
          <p:cNvSpPr>
            <a:spLocks noGrp="1" noChangeArrowheads="1"/>
          </p:cNvSpPr>
          <p:nvPr>
            <p:ph type="sldNum" sz="quarter" idx="11"/>
          </p:nvPr>
        </p:nvSpPr>
        <p:spPr>
          <a:xfrm>
            <a:off x="1809750" y="6471140"/>
            <a:ext cx="8572499" cy="386860"/>
          </a:xfrm>
          <a:prstGeom prst="rect">
            <a:avLst/>
          </a:prstGeom>
          <a:ln/>
        </p:spPr>
        <p:txBody>
          <a:bodyPr/>
          <a:lstStyle>
            <a:lvl1pPr algn="ctr">
              <a:defRPr/>
            </a:lvl1pPr>
          </a:lstStyle>
          <a:p>
            <a:pPr>
              <a:defRPr/>
            </a:pPr>
            <a:fld id="{63EE0A7D-A07C-4746-BE93-ADC59869F7B2}" type="slidenum">
              <a:rPr lang="en-US" smtClean="0"/>
              <a:pPr>
                <a:defRPr/>
              </a:pPr>
              <a:t>‹#›</a:t>
            </a:fld>
            <a:endParaRPr lang="en-US" dirty="0"/>
          </a:p>
        </p:txBody>
      </p:sp>
      <p:cxnSp>
        <p:nvCxnSpPr>
          <p:cNvPr id="4" name="Straight Connector 3">
            <a:extLst>
              <a:ext uri="{FF2B5EF4-FFF2-40B4-BE49-F238E27FC236}">
                <a16:creationId xmlns:a16="http://schemas.microsoft.com/office/drawing/2014/main" id="{5CBA5A1C-D120-49A2-AAF6-EBE93DE763B2}"/>
              </a:ext>
            </a:extLst>
          </p:cNvPr>
          <p:cNvCxnSpPr/>
          <p:nvPr userDrawn="1"/>
        </p:nvCxnSpPr>
        <p:spPr>
          <a:xfrm>
            <a:off x="0" y="6806046"/>
            <a:ext cx="12192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98191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ext Placeholder 7">
            <a:extLst>
              <a:ext uri="{FF2B5EF4-FFF2-40B4-BE49-F238E27FC236}">
                <a16:creationId xmlns:a16="http://schemas.microsoft.com/office/drawing/2014/main" id="{24B167C7-0C06-411D-B82C-073E31415837}"/>
              </a:ext>
            </a:extLst>
          </p:cNvPr>
          <p:cNvSpPr>
            <a:spLocks noGrp="1"/>
          </p:cNvSpPr>
          <p:nvPr>
            <p:ph type="body" sz="quarter" idx="10"/>
          </p:nvPr>
        </p:nvSpPr>
        <p:spPr>
          <a:xfrm>
            <a:off x="612406" y="0"/>
            <a:ext cx="11356848" cy="1060704"/>
          </a:xfrm>
        </p:spPr>
        <p:txBody>
          <a:bodyPr anchor="ctr" anchorCtr="0">
            <a:normAutofit/>
          </a:bodyPr>
          <a:lstStyle>
            <a:lvl1pPr algn="l">
              <a:defRPr sz="3200" b="1">
                <a:solidFill>
                  <a:schemeClr val="bg1"/>
                </a:solidFill>
                <a:latin typeface="Arial" panose="020B0604020202020204" pitchFamily="34" charset="0"/>
                <a:ea typeface="Yu Gothic Medium" panose="020B0500000000000000" pitchFamily="34" charset="-128"/>
                <a:cs typeface="Arial" panose="020B0604020202020204" pitchFamily="34" charset="0"/>
              </a:defRPr>
            </a:lvl1pPr>
          </a:lstStyle>
          <a:p>
            <a:pPr lvl="0"/>
            <a:r>
              <a:rPr lang="en-US" dirty="0"/>
              <a:t>Click to edit Master text styles</a:t>
            </a:r>
          </a:p>
        </p:txBody>
      </p:sp>
      <p:sp>
        <p:nvSpPr>
          <p:cNvPr id="3" name="Rectangle 10">
            <a:extLst>
              <a:ext uri="{FF2B5EF4-FFF2-40B4-BE49-F238E27FC236}">
                <a16:creationId xmlns:a16="http://schemas.microsoft.com/office/drawing/2014/main" id="{D715E683-F68C-4B02-89B3-EF43C200287B}"/>
              </a:ext>
            </a:extLst>
          </p:cNvPr>
          <p:cNvSpPr>
            <a:spLocks noGrp="1" noChangeArrowheads="1"/>
          </p:cNvSpPr>
          <p:nvPr>
            <p:ph type="sldNum" sz="quarter" idx="11"/>
          </p:nvPr>
        </p:nvSpPr>
        <p:spPr>
          <a:xfrm>
            <a:off x="1809750" y="6471140"/>
            <a:ext cx="8572499" cy="386860"/>
          </a:xfrm>
          <a:prstGeom prst="rect">
            <a:avLst/>
          </a:prstGeom>
          <a:ln/>
        </p:spPr>
        <p:txBody>
          <a:bodyPr/>
          <a:lstStyle>
            <a:lvl1pPr algn="ctr">
              <a:defRPr/>
            </a:lvl1pPr>
          </a:lstStyle>
          <a:p>
            <a:pPr>
              <a:defRPr/>
            </a:pPr>
            <a:fld id="{63EE0A7D-A07C-4746-BE93-ADC59869F7B2}" type="slidenum">
              <a:rPr lang="en-US" smtClean="0"/>
              <a:pPr>
                <a:defRPr/>
              </a:pPr>
              <a:t>‹#›</a:t>
            </a:fld>
            <a:endParaRPr lang="en-US" dirty="0"/>
          </a:p>
        </p:txBody>
      </p:sp>
      <p:cxnSp>
        <p:nvCxnSpPr>
          <p:cNvPr id="4" name="Straight Connector 3">
            <a:extLst>
              <a:ext uri="{FF2B5EF4-FFF2-40B4-BE49-F238E27FC236}">
                <a16:creationId xmlns:a16="http://schemas.microsoft.com/office/drawing/2014/main" id="{766293AB-F93F-4504-B6DD-C7D778B54ABE}"/>
              </a:ext>
            </a:extLst>
          </p:cNvPr>
          <p:cNvCxnSpPr/>
          <p:nvPr userDrawn="1"/>
        </p:nvCxnSpPr>
        <p:spPr>
          <a:xfrm>
            <a:off x="0" y="6806046"/>
            <a:ext cx="12192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11173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tical Title and Tex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ext Placeholder 7">
            <a:extLst>
              <a:ext uri="{FF2B5EF4-FFF2-40B4-BE49-F238E27FC236}">
                <a16:creationId xmlns:a16="http://schemas.microsoft.com/office/drawing/2014/main" id="{B7B13068-8FE0-4158-926E-965B68ECCB3B}"/>
              </a:ext>
            </a:extLst>
          </p:cNvPr>
          <p:cNvSpPr>
            <a:spLocks noGrp="1"/>
          </p:cNvSpPr>
          <p:nvPr>
            <p:ph type="body" sz="quarter" idx="10"/>
          </p:nvPr>
        </p:nvSpPr>
        <p:spPr>
          <a:xfrm>
            <a:off x="612406" y="0"/>
            <a:ext cx="11356848" cy="1060704"/>
          </a:xfrm>
        </p:spPr>
        <p:txBody>
          <a:bodyPr anchor="ctr" anchorCtr="0">
            <a:normAutofit/>
          </a:bodyPr>
          <a:lstStyle>
            <a:lvl1pPr algn="l">
              <a:defRPr sz="3200" b="1">
                <a:solidFill>
                  <a:schemeClr val="bg1"/>
                </a:solidFill>
                <a:latin typeface="Arial" panose="020B0604020202020204" pitchFamily="34" charset="0"/>
                <a:ea typeface="Yu Gothic Medium" panose="020B0500000000000000" pitchFamily="34" charset="-128"/>
                <a:cs typeface="Arial" panose="020B0604020202020204" pitchFamily="34" charset="0"/>
              </a:defRPr>
            </a:lvl1pPr>
          </a:lstStyle>
          <a:p>
            <a:pPr lvl="0"/>
            <a:r>
              <a:rPr lang="en-US" dirty="0"/>
              <a:t>Click to edit Master text styles</a:t>
            </a:r>
          </a:p>
        </p:txBody>
      </p:sp>
      <p:sp>
        <p:nvSpPr>
          <p:cNvPr id="3" name="Rectangle 10">
            <a:extLst>
              <a:ext uri="{FF2B5EF4-FFF2-40B4-BE49-F238E27FC236}">
                <a16:creationId xmlns:a16="http://schemas.microsoft.com/office/drawing/2014/main" id="{20745CD8-A373-438D-B13B-D0682B47E87A}"/>
              </a:ext>
            </a:extLst>
          </p:cNvPr>
          <p:cNvSpPr>
            <a:spLocks noGrp="1" noChangeArrowheads="1"/>
          </p:cNvSpPr>
          <p:nvPr>
            <p:ph type="sldNum" sz="quarter" idx="11"/>
          </p:nvPr>
        </p:nvSpPr>
        <p:spPr>
          <a:xfrm>
            <a:off x="1809750" y="6471140"/>
            <a:ext cx="8572499" cy="386860"/>
          </a:xfrm>
          <a:prstGeom prst="rect">
            <a:avLst/>
          </a:prstGeom>
          <a:ln/>
        </p:spPr>
        <p:txBody>
          <a:bodyPr/>
          <a:lstStyle>
            <a:lvl1pPr algn="ctr">
              <a:defRPr/>
            </a:lvl1pPr>
          </a:lstStyle>
          <a:p>
            <a:pPr>
              <a:defRPr/>
            </a:pPr>
            <a:fld id="{63EE0A7D-A07C-4746-BE93-ADC59869F7B2}" type="slidenum">
              <a:rPr lang="en-US" smtClean="0"/>
              <a:pPr>
                <a:defRPr/>
              </a:pPr>
              <a:t>‹#›</a:t>
            </a:fld>
            <a:endParaRPr lang="en-US" dirty="0"/>
          </a:p>
        </p:txBody>
      </p:sp>
      <p:cxnSp>
        <p:nvCxnSpPr>
          <p:cNvPr id="4" name="Straight Connector 3">
            <a:extLst>
              <a:ext uri="{FF2B5EF4-FFF2-40B4-BE49-F238E27FC236}">
                <a16:creationId xmlns:a16="http://schemas.microsoft.com/office/drawing/2014/main" id="{67D3B077-3293-4C7F-B9D2-4B7AFA3C0420}"/>
              </a:ext>
            </a:extLst>
          </p:cNvPr>
          <p:cNvCxnSpPr/>
          <p:nvPr userDrawn="1"/>
        </p:nvCxnSpPr>
        <p:spPr>
          <a:xfrm>
            <a:off x="0" y="6806046"/>
            <a:ext cx="12192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04530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ext Placeholder 7">
            <a:extLst>
              <a:ext uri="{FF2B5EF4-FFF2-40B4-BE49-F238E27FC236}">
                <a16:creationId xmlns:a16="http://schemas.microsoft.com/office/drawing/2014/main" id="{A37BF54F-B052-4AAE-8A66-FAECCC4EF238}"/>
              </a:ext>
            </a:extLst>
          </p:cNvPr>
          <p:cNvSpPr>
            <a:spLocks noGrp="1"/>
          </p:cNvSpPr>
          <p:nvPr>
            <p:ph type="body" sz="quarter" idx="10"/>
          </p:nvPr>
        </p:nvSpPr>
        <p:spPr>
          <a:xfrm>
            <a:off x="612406" y="0"/>
            <a:ext cx="11356848" cy="1060704"/>
          </a:xfrm>
        </p:spPr>
        <p:txBody>
          <a:bodyPr anchor="ctr" anchorCtr="0">
            <a:normAutofit/>
          </a:bodyPr>
          <a:lstStyle>
            <a:lvl1pPr algn="l">
              <a:defRPr sz="3200" b="1">
                <a:solidFill>
                  <a:schemeClr val="bg1"/>
                </a:solidFill>
                <a:latin typeface="Arial" panose="020B0604020202020204" pitchFamily="34" charset="0"/>
                <a:ea typeface="Yu Gothic Medium" panose="020B0500000000000000" pitchFamily="34" charset="-128"/>
                <a:cs typeface="Arial" panose="020B0604020202020204" pitchFamily="34" charset="0"/>
              </a:defRPr>
            </a:lvl1pPr>
          </a:lstStyle>
          <a:p>
            <a:pPr lvl="0"/>
            <a:r>
              <a:rPr lang="en-US" dirty="0"/>
              <a:t>Click to edit Master text styles</a:t>
            </a:r>
          </a:p>
        </p:txBody>
      </p:sp>
      <p:sp>
        <p:nvSpPr>
          <p:cNvPr id="3" name="Rectangle 10">
            <a:extLst>
              <a:ext uri="{FF2B5EF4-FFF2-40B4-BE49-F238E27FC236}">
                <a16:creationId xmlns:a16="http://schemas.microsoft.com/office/drawing/2014/main" id="{D194CE73-205D-4BE2-9DC5-33477290E5C5}"/>
              </a:ext>
            </a:extLst>
          </p:cNvPr>
          <p:cNvSpPr>
            <a:spLocks noGrp="1" noChangeArrowheads="1"/>
          </p:cNvSpPr>
          <p:nvPr>
            <p:ph type="sldNum" sz="quarter" idx="11"/>
          </p:nvPr>
        </p:nvSpPr>
        <p:spPr>
          <a:xfrm>
            <a:off x="1809750" y="6471140"/>
            <a:ext cx="8572499" cy="386860"/>
          </a:xfrm>
          <a:prstGeom prst="rect">
            <a:avLst/>
          </a:prstGeom>
          <a:ln/>
        </p:spPr>
        <p:txBody>
          <a:bodyPr/>
          <a:lstStyle>
            <a:lvl1pPr algn="ctr">
              <a:defRPr/>
            </a:lvl1pPr>
          </a:lstStyle>
          <a:p>
            <a:pPr>
              <a:defRPr/>
            </a:pPr>
            <a:fld id="{63EE0A7D-A07C-4746-BE93-ADC59869F7B2}" type="slidenum">
              <a:rPr lang="en-US" smtClean="0"/>
              <a:pPr>
                <a:defRPr/>
              </a:pPr>
              <a:t>‹#›</a:t>
            </a:fld>
            <a:endParaRPr lang="en-US" dirty="0"/>
          </a:p>
        </p:txBody>
      </p:sp>
      <p:cxnSp>
        <p:nvCxnSpPr>
          <p:cNvPr id="4" name="Straight Connector 3">
            <a:extLst>
              <a:ext uri="{FF2B5EF4-FFF2-40B4-BE49-F238E27FC236}">
                <a16:creationId xmlns:a16="http://schemas.microsoft.com/office/drawing/2014/main" id="{476C5AC6-BD17-40A1-936A-881A93C02765}"/>
              </a:ext>
            </a:extLst>
          </p:cNvPr>
          <p:cNvCxnSpPr/>
          <p:nvPr userDrawn="1"/>
        </p:nvCxnSpPr>
        <p:spPr>
          <a:xfrm>
            <a:off x="0" y="6806046"/>
            <a:ext cx="12192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87084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7"/>
          <p:cNvSpPr>
            <a:spLocks noGrp="1" noChangeArrowheads="1"/>
          </p:cNvSpPr>
          <p:nvPr>
            <p:ph type="sldNum" sz="quarter" idx="10"/>
          </p:nvPr>
        </p:nvSpPr>
        <p:spPr>
          <a:xfrm>
            <a:off x="9839326" y="6305550"/>
            <a:ext cx="2251074" cy="476250"/>
          </a:xfrm>
          <a:prstGeom prst="rect">
            <a:avLst/>
          </a:prstGeom>
          <a:ln/>
        </p:spPr>
        <p:txBody>
          <a:bodyPr/>
          <a:lstStyle>
            <a:lvl1pPr>
              <a:defRPr/>
            </a:lvl1pPr>
          </a:lstStyle>
          <a:p>
            <a:pPr>
              <a:defRPr/>
            </a:pPr>
            <a:fld id="{C1CB114E-15CD-4BDC-92E4-5B4833460D4D}" type="slidenum">
              <a:rPr lang="en-US"/>
              <a:pPr>
                <a:defRPr/>
              </a:pPr>
              <a:t>‹#›</a:t>
            </a:fld>
            <a:endParaRPr lang="en-US" dirty="0"/>
          </a:p>
        </p:txBody>
      </p:sp>
    </p:spTree>
    <p:extLst>
      <p:ext uri="{BB962C8B-B14F-4D97-AF65-F5344CB8AC3E}">
        <p14:creationId xmlns:p14="http://schemas.microsoft.com/office/powerpoint/2010/main" val="14151426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12800" y="2033452"/>
            <a:ext cx="10566400" cy="40386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4" name="Rectangle 7"/>
          <p:cNvSpPr>
            <a:spLocks noGrp="1" noChangeArrowheads="1"/>
          </p:cNvSpPr>
          <p:nvPr>
            <p:ph type="sldNum" sz="quarter" idx="10"/>
          </p:nvPr>
        </p:nvSpPr>
        <p:spPr>
          <a:xfrm>
            <a:off x="9839326" y="6305550"/>
            <a:ext cx="2251074" cy="476250"/>
          </a:xfrm>
          <a:prstGeom prst="rect">
            <a:avLst/>
          </a:prstGeom>
          <a:ln/>
        </p:spPr>
        <p:txBody>
          <a:bodyPr/>
          <a:lstStyle>
            <a:lvl1pPr>
              <a:defRPr/>
            </a:lvl1pPr>
          </a:lstStyle>
          <a:p>
            <a:pPr>
              <a:defRPr/>
            </a:pPr>
            <a:fld id="{6D3BAC4A-E518-4C90-86C0-D286C019A9E9}" type="slidenum">
              <a:rPr lang="en-US"/>
              <a:pPr>
                <a:defRPr/>
              </a:pPr>
              <a:t>‹#›</a:t>
            </a:fld>
            <a:endParaRPr lang="en-US" dirty="0"/>
          </a:p>
        </p:txBody>
      </p:sp>
    </p:spTree>
    <p:extLst>
      <p:ext uri="{BB962C8B-B14F-4D97-AF65-F5344CB8AC3E}">
        <p14:creationId xmlns:p14="http://schemas.microsoft.com/office/powerpoint/2010/main" val="15043988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7"/>
          <p:cNvSpPr>
            <a:spLocks noGrp="1" noChangeArrowheads="1"/>
          </p:cNvSpPr>
          <p:nvPr>
            <p:ph type="sldNum" sz="quarter" idx="10"/>
          </p:nvPr>
        </p:nvSpPr>
        <p:spPr>
          <a:xfrm>
            <a:off x="9839326" y="6305550"/>
            <a:ext cx="2251074" cy="476250"/>
          </a:xfrm>
          <a:prstGeom prst="rect">
            <a:avLst/>
          </a:prstGeom>
          <a:ln/>
        </p:spPr>
        <p:txBody>
          <a:bodyPr/>
          <a:lstStyle>
            <a:lvl1pPr>
              <a:defRPr/>
            </a:lvl1pPr>
          </a:lstStyle>
          <a:p>
            <a:pPr>
              <a:defRPr/>
            </a:pPr>
            <a:fld id="{ECD6DC13-E1A3-473F-83C9-CE755B08E2DC}" type="slidenum">
              <a:rPr lang="en-US"/>
              <a:pPr>
                <a:defRPr/>
              </a:pPr>
              <a:t>‹#›</a:t>
            </a:fld>
            <a:endParaRPr lang="en-US" dirty="0"/>
          </a:p>
        </p:txBody>
      </p:sp>
    </p:spTree>
    <p:extLst>
      <p:ext uri="{BB962C8B-B14F-4D97-AF65-F5344CB8AC3E}">
        <p14:creationId xmlns:p14="http://schemas.microsoft.com/office/powerpoint/2010/main" val="31608714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Content Placeholder 2"/>
          <p:cNvSpPr>
            <a:spLocks noGrp="1"/>
          </p:cNvSpPr>
          <p:nvPr>
            <p:ph sz="half" idx="1"/>
          </p:nvPr>
        </p:nvSpPr>
        <p:spPr>
          <a:xfrm>
            <a:off x="812800" y="1981200"/>
            <a:ext cx="5181600" cy="4038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181600" cy="4038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
          <p:cNvSpPr>
            <a:spLocks noGrp="1" noChangeArrowheads="1"/>
          </p:cNvSpPr>
          <p:nvPr>
            <p:ph type="sldNum" sz="quarter" idx="10"/>
          </p:nvPr>
        </p:nvSpPr>
        <p:spPr>
          <a:xfrm>
            <a:off x="9839326" y="6305550"/>
            <a:ext cx="2251074" cy="476250"/>
          </a:xfrm>
          <a:prstGeom prst="rect">
            <a:avLst/>
          </a:prstGeom>
          <a:ln/>
        </p:spPr>
        <p:txBody>
          <a:bodyPr/>
          <a:lstStyle>
            <a:lvl1pPr>
              <a:defRPr/>
            </a:lvl1pPr>
          </a:lstStyle>
          <a:p>
            <a:pPr>
              <a:defRPr/>
            </a:pPr>
            <a:fld id="{D72C6EB4-600E-4463-8A67-7D7618B401D3}" type="slidenum">
              <a:rPr lang="en-US"/>
              <a:pPr>
                <a:defRPr/>
              </a:pPr>
              <a:t>‹#›</a:t>
            </a:fld>
            <a:endParaRPr lang="en-US" dirty="0"/>
          </a:p>
        </p:txBody>
      </p:sp>
    </p:spTree>
    <p:extLst>
      <p:ext uri="{BB962C8B-B14F-4D97-AF65-F5344CB8AC3E}">
        <p14:creationId xmlns:p14="http://schemas.microsoft.com/office/powerpoint/2010/main" val="31199335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solidFill>
                  <a:schemeClr val="bg1"/>
                </a:solidFill>
              </a:defRPr>
            </a:lvl1pPr>
          </a:lstStyle>
          <a:p>
            <a:r>
              <a:rPr lang="en-US" dirty="0"/>
              <a:t>Click to edit Master title style</a:t>
            </a:r>
          </a:p>
        </p:txBody>
      </p:sp>
      <p:sp>
        <p:nvSpPr>
          <p:cNvPr id="3" name="Text Placeholder 2"/>
          <p:cNvSpPr>
            <a:spLocks noGrp="1"/>
          </p:cNvSpPr>
          <p:nvPr>
            <p:ph type="body" idx="1"/>
          </p:nvPr>
        </p:nvSpPr>
        <p:spPr>
          <a:xfrm>
            <a:off x="609600" y="1676399"/>
            <a:ext cx="5386917" cy="4984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676399"/>
            <a:ext cx="5389033" cy="4984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7"/>
          <p:cNvSpPr>
            <a:spLocks noGrp="1" noChangeArrowheads="1"/>
          </p:cNvSpPr>
          <p:nvPr>
            <p:ph type="sldNum" sz="quarter" idx="10"/>
          </p:nvPr>
        </p:nvSpPr>
        <p:spPr>
          <a:xfrm>
            <a:off x="9839326" y="6305550"/>
            <a:ext cx="2251074" cy="476250"/>
          </a:xfrm>
          <a:prstGeom prst="rect">
            <a:avLst/>
          </a:prstGeom>
          <a:ln/>
        </p:spPr>
        <p:txBody>
          <a:bodyPr/>
          <a:lstStyle>
            <a:lvl1pPr>
              <a:defRPr/>
            </a:lvl1pPr>
          </a:lstStyle>
          <a:p>
            <a:pPr>
              <a:defRPr/>
            </a:pPr>
            <a:fld id="{62A6F92A-DB69-4835-921F-E6746507977F}" type="slidenum">
              <a:rPr lang="en-US"/>
              <a:pPr>
                <a:defRPr/>
              </a:pPr>
              <a:t>‹#›</a:t>
            </a:fld>
            <a:endParaRPr lang="en-US" dirty="0"/>
          </a:p>
        </p:txBody>
      </p:sp>
    </p:spTree>
    <p:extLst>
      <p:ext uri="{BB962C8B-B14F-4D97-AF65-F5344CB8AC3E}">
        <p14:creationId xmlns:p14="http://schemas.microsoft.com/office/powerpoint/2010/main" val="10754033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Rectangle 7"/>
          <p:cNvSpPr>
            <a:spLocks noGrp="1" noChangeArrowheads="1"/>
          </p:cNvSpPr>
          <p:nvPr>
            <p:ph type="sldNum" sz="quarter" idx="10"/>
          </p:nvPr>
        </p:nvSpPr>
        <p:spPr>
          <a:xfrm>
            <a:off x="9839326" y="6305550"/>
            <a:ext cx="2251074" cy="476250"/>
          </a:xfrm>
          <a:prstGeom prst="rect">
            <a:avLst/>
          </a:prstGeom>
          <a:ln/>
        </p:spPr>
        <p:txBody>
          <a:bodyPr/>
          <a:lstStyle>
            <a:lvl1pPr>
              <a:defRPr/>
            </a:lvl1pPr>
          </a:lstStyle>
          <a:p>
            <a:pPr>
              <a:defRPr/>
            </a:pPr>
            <a:fld id="{7FFBAF71-8C91-4CD0-A983-63D40E3C386B}" type="slidenum">
              <a:rPr lang="en-US"/>
              <a:pPr>
                <a:defRPr/>
              </a:pPr>
              <a:t>‹#›</a:t>
            </a:fld>
            <a:endParaRPr lang="en-US" dirty="0"/>
          </a:p>
        </p:txBody>
      </p:sp>
    </p:spTree>
    <p:extLst>
      <p:ext uri="{BB962C8B-B14F-4D97-AF65-F5344CB8AC3E}">
        <p14:creationId xmlns:p14="http://schemas.microsoft.com/office/powerpoint/2010/main" val="36193521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7"/>
          <p:cNvSpPr>
            <a:spLocks noGrp="1" noChangeArrowheads="1"/>
          </p:cNvSpPr>
          <p:nvPr>
            <p:ph type="sldNum" sz="quarter" idx="10"/>
          </p:nvPr>
        </p:nvSpPr>
        <p:spPr>
          <a:xfrm>
            <a:off x="9010650" y="6305550"/>
            <a:ext cx="3079749" cy="476250"/>
          </a:xfrm>
          <a:prstGeom prst="rect">
            <a:avLst/>
          </a:prstGeom>
          <a:ln/>
        </p:spPr>
        <p:txBody>
          <a:bodyPr/>
          <a:lstStyle>
            <a:lvl1pPr>
              <a:defRPr/>
            </a:lvl1pPr>
          </a:lstStyle>
          <a:p>
            <a:pPr>
              <a:defRPr/>
            </a:pPr>
            <a:fld id="{71654080-8CC4-4982-9697-47280E098CD8}" type="slidenum">
              <a:rPr lang="en-US"/>
              <a:pPr>
                <a:defRPr/>
              </a:pPr>
              <a:t>‹#›</a:t>
            </a:fld>
            <a:endParaRPr lang="en-US" dirty="0"/>
          </a:p>
        </p:txBody>
      </p:sp>
    </p:spTree>
    <p:extLst>
      <p:ext uri="{BB962C8B-B14F-4D97-AF65-F5344CB8AC3E}">
        <p14:creationId xmlns:p14="http://schemas.microsoft.com/office/powerpoint/2010/main" val="16537104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022350"/>
          </a:xfrm>
        </p:spPr>
        <p:txBody>
          <a:bodyPr anchor="b"/>
          <a:lstStyle>
            <a:lvl1pPr algn="l">
              <a:defRPr sz="2000" b="1">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solidFill>
                  <a:schemeClr val="bg1"/>
                </a:solidFill>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601" y="1295401"/>
            <a:ext cx="4011084" cy="4830764"/>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7"/>
          <p:cNvSpPr>
            <a:spLocks noGrp="1" noChangeArrowheads="1"/>
          </p:cNvSpPr>
          <p:nvPr>
            <p:ph type="sldNum" sz="quarter" idx="10"/>
          </p:nvPr>
        </p:nvSpPr>
        <p:spPr>
          <a:xfrm>
            <a:off x="9839326" y="6305550"/>
            <a:ext cx="2251074" cy="476250"/>
          </a:xfrm>
          <a:prstGeom prst="rect">
            <a:avLst/>
          </a:prstGeom>
          <a:ln/>
        </p:spPr>
        <p:txBody>
          <a:bodyPr/>
          <a:lstStyle>
            <a:lvl1pPr>
              <a:defRPr/>
            </a:lvl1pPr>
          </a:lstStyle>
          <a:p>
            <a:pPr>
              <a:defRPr/>
            </a:pPr>
            <a:fld id="{BD46D485-76B4-4D5A-AE48-32CE894D81C2}" type="slidenum">
              <a:rPr lang="en-US"/>
              <a:pPr>
                <a:defRPr/>
              </a:pPr>
              <a:t>‹#›</a:t>
            </a:fld>
            <a:endParaRPr lang="en-US" dirty="0"/>
          </a:p>
        </p:txBody>
      </p:sp>
    </p:spTree>
    <p:extLst>
      <p:ext uri="{BB962C8B-B14F-4D97-AF65-F5344CB8AC3E}">
        <p14:creationId xmlns:p14="http://schemas.microsoft.com/office/powerpoint/2010/main" val="10106677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7"/>
          <p:cNvSpPr>
            <a:spLocks noGrp="1" noChangeArrowheads="1"/>
          </p:cNvSpPr>
          <p:nvPr>
            <p:ph type="sldNum" sz="quarter" idx="10"/>
          </p:nvPr>
        </p:nvSpPr>
        <p:spPr>
          <a:xfrm>
            <a:off x="9839326" y="6305550"/>
            <a:ext cx="2251074" cy="476250"/>
          </a:xfrm>
          <a:prstGeom prst="rect">
            <a:avLst/>
          </a:prstGeom>
          <a:ln/>
        </p:spPr>
        <p:txBody>
          <a:bodyPr/>
          <a:lstStyle>
            <a:lvl1pPr>
              <a:defRPr/>
            </a:lvl1pPr>
          </a:lstStyle>
          <a:p>
            <a:pPr>
              <a:defRPr/>
            </a:pPr>
            <a:fld id="{102104DD-8BA9-4F7A-8B59-6054964B7AD8}" type="slidenum">
              <a:rPr lang="en-US"/>
              <a:pPr>
                <a:defRPr/>
              </a:pPr>
              <a:t>‹#›</a:t>
            </a:fld>
            <a:endParaRPr lang="en-US" dirty="0"/>
          </a:p>
        </p:txBody>
      </p:sp>
    </p:spTree>
    <p:extLst>
      <p:ext uri="{BB962C8B-B14F-4D97-AF65-F5344CB8AC3E}">
        <p14:creationId xmlns:p14="http://schemas.microsoft.com/office/powerpoint/2010/main" val="9175793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p:cNvSpPr>
            <a:spLocks noGrp="1" noChangeArrowheads="1"/>
          </p:cNvSpPr>
          <p:nvPr>
            <p:ph type="sldNum" sz="quarter" idx="10"/>
          </p:nvPr>
        </p:nvSpPr>
        <p:spPr>
          <a:xfrm>
            <a:off x="9839326" y="6305550"/>
            <a:ext cx="2251074" cy="476250"/>
          </a:xfrm>
          <a:prstGeom prst="rect">
            <a:avLst/>
          </a:prstGeom>
          <a:ln/>
        </p:spPr>
        <p:txBody>
          <a:bodyPr/>
          <a:lstStyle>
            <a:lvl1pPr>
              <a:defRPr/>
            </a:lvl1pPr>
          </a:lstStyle>
          <a:p>
            <a:pPr>
              <a:defRPr/>
            </a:pPr>
            <a:fld id="{2DD37737-B733-4103-8742-DBB3789EB040}" type="slidenum">
              <a:rPr lang="en-US"/>
              <a:pPr>
                <a:defRPr/>
              </a:pPr>
              <a:t>‹#›</a:t>
            </a:fld>
            <a:endParaRPr lang="en-US" dirty="0"/>
          </a:p>
        </p:txBody>
      </p:sp>
    </p:spTree>
    <p:extLst>
      <p:ext uri="{BB962C8B-B14F-4D97-AF65-F5344CB8AC3E}">
        <p14:creationId xmlns:p14="http://schemas.microsoft.com/office/powerpoint/2010/main" val="8729965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44000" y="533400"/>
            <a:ext cx="30480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0" y="533400"/>
            <a:ext cx="89408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p:cNvSpPr>
            <a:spLocks noGrp="1" noChangeArrowheads="1"/>
          </p:cNvSpPr>
          <p:nvPr>
            <p:ph type="sldNum" sz="quarter" idx="10"/>
          </p:nvPr>
        </p:nvSpPr>
        <p:spPr>
          <a:xfrm>
            <a:off x="9839326" y="6305550"/>
            <a:ext cx="2251074" cy="476250"/>
          </a:xfrm>
          <a:prstGeom prst="rect">
            <a:avLst/>
          </a:prstGeom>
          <a:ln/>
        </p:spPr>
        <p:txBody>
          <a:bodyPr/>
          <a:lstStyle>
            <a:lvl1pPr>
              <a:defRPr/>
            </a:lvl1pPr>
          </a:lstStyle>
          <a:p>
            <a:pPr>
              <a:defRPr/>
            </a:pPr>
            <a:fld id="{ABE531F2-F443-4FE6-BD1B-629406DABB49}" type="slidenum">
              <a:rPr lang="en-US"/>
              <a:pPr>
                <a:defRPr/>
              </a:pPr>
              <a:t>‹#›</a:t>
            </a:fld>
            <a:endParaRPr lang="en-US" dirty="0"/>
          </a:p>
        </p:txBody>
      </p:sp>
    </p:spTree>
    <p:extLst>
      <p:ext uri="{BB962C8B-B14F-4D97-AF65-F5344CB8AC3E}">
        <p14:creationId xmlns:p14="http://schemas.microsoft.com/office/powerpoint/2010/main" val="25096786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solidFill>
                  <a:srgbClr val="083350"/>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
          <p:cNvSpPr>
            <a:spLocks noGrp="1" noChangeArrowheads="1"/>
          </p:cNvSpPr>
          <p:nvPr>
            <p:ph type="sldNum" sz="quarter" idx="10"/>
          </p:nvPr>
        </p:nvSpPr>
        <p:spPr>
          <a:ln/>
        </p:spPr>
        <p:txBody>
          <a:bodyPr/>
          <a:lstStyle>
            <a:lvl1pPr>
              <a:defRPr/>
            </a:lvl1pPr>
          </a:lstStyle>
          <a:p>
            <a:pPr>
              <a:defRPr/>
            </a:pPr>
            <a:fld id="{C76D9EDD-42F6-4001-A25C-1ECAF8AF2CCB}" type="slidenum">
              <a:rPr lang="en-US"/>
              <a:pPr>
                <a:defRPr/>
              </a:pPr>
              <a:t>‹#›</a:t>
            </a:fld>
            <a:endParaRPr lang="en-US" dirty="0"/>
          </a:p>
        </p:txBody>
      </p:sp>
    </p:spTree>
    <p:extLst>
      <p:ext uri="{BB962C8B-B14F-4D97-AF65-F5344CB8AC3E}">
        <p14:creationId xmlns:p14="http://schemas.microsoft.com/office/powerpoint/2010/main" val="23514594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99E096C-8F69-420B-9370-398C12D82549}"/>
              </a:ext>
            </a:extLst>
          </p:cNvPr>
          <p:cNvSpPr/>
          <p:nvPr userDrawn="1"/>
        </p:nvSpPr>
        <p:spPr>
          <a:xfrm>
            <a:off x="0" y="0"/>
            <a:ext cx="12192000" cy="914400"/>
          </a:xfrm>
          <a:prstGeom prst="rect">
            <a:avLst/>
          </a:prstGeom>
          <a:solidFill>
            <a:srgbClr val="1E38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914400" y="2130426"/>
            <a:ext cx="10363200" cy="1470025"/>
          </a:xfrm>
        </p:spPr>
        <p:txBody>
          <a:bodyPr/>
          <a:lstStyle>
            <a:lvl1pPr>
              <a:defRPr>
                <a:solidFill>
                  <a:srgbClr val="083350"/>
                </a:solidFill>
              </a:defRPr>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10"/>
          <p:cNvSpPr>
            <a:spLocks noGrp="1" noChangeArrowheads="1"/>
          </p:cNvSpPr>
          <p:nvPr>
            <p:ph type="sldNum" sz="quarter" idx="10"/>
          </p:nvPr>
        </p:nvSpPr>
        <p:spPr>
          <a:xfrm>
            <a:off x="0" y="6305550"/>
            <a:ext cx="12192000" cy="476250"/>
          </a:xfrm>
          <a:ln/>
        </p:spPr>
        <p:txBody>
          <a:bodyPr/>
          <a:lstStyle>
            <a:lvl1pPr>
              <a:defRPr/>
            </a:lvl1pPr>
          </a:lstStyle>
          <a:p>
            <a:pPr>
              <a:defRPr/>
            </a:pPr>
            <a:fld id="{5A9D8E5F-B714-458B-AD9A-271EF43944B1}" type="slidenum">
              <a:rPr lang="en-US"/>
              <a:pPr>
                <a:defRPr/>
              </a:pPr>
              <a:t>‹#›</a:t>
            </a:fld>
            <a:endParaRPr lang="en-US" dirty="0"/>
          </a:p>
        </p:txBody>
      </p:sp>
    </p:spTree>
    <p:extLst>
      <p:ext uri="{BB962C8B-B14F-4D97-AF65-F5344CB8AC3E}">
        <p14:creationId xmlns:p14="http://schemas.microsoft.com/office/powerpoint/2010/main" val="11260205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
          <p:cNvSpPr>
            <a:spLocks noGrp="1" noChangeArrowheads="1"/>
          </p:cNvSpPr>
          <p:nvPr>
            <p:ph type="sldNum" sz="quarter" idx="10"/>
          </p:nvPr>
        </p:nvSpPr>
        <p:spPr>
          <a:ln/>
        </p:spPr>
        <p:txBody>
          <a:bodyPr/>
          <a:lstStyle>
            <a:lvl1pPr>
              <a:defRPr/>
            </a:lvl1pPr>
          </a:lstStyle>
          <a:p>
            <a:pPr>
              <a:defRPr/>
            </a:pPr>
            <a:fld id="{63EE0A7D-A07C-4746-BE93-ADC59869F7B2}" type="slidenum">
              <a:rPr lang="en-US"/>
              <a:pPr>
                <a:defRPr/>
              </a:pPr>
              <a:t>‹#›</a:t>
            </a:fld>
            <a:endParaRPr lang="en-US" dirty="0"/>
          </a:p>
        </p:txBody>
      </p:sp>
      <p:sp>
        <p:nvSpPr>
          <p:cNvPr id="5" name="Title 4">
            <a:extLst>
              <a:ext uri="{FF2B5EF4-FFF2-40B4-BE49-F238E27FC236}">
                <a16:creationId xmlns:a16="http://schemas.microsoft.com/office/drawing/2014/main" id="{191843E2-61DE-4865-B2F1-7C63BE24D90F}"/>
              </a:ext>
            </a:extLst>
          </p:cNvPr>
          <p:cNvSpPr>
            <a:spLocks noGrp="1" noChangeArrowheads="1"/>
          </p:cNvSpPr>
          <p:nvPr>
            <p:ph type="title"/>
          </p:nvPr>
        </p:nvSpPr>
        <p:spPr bwMode="auto">
          <a:xfrm>
            <a:off x="812800" y="234744"/>
            <a:ext cx="113792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Tree>
    <p:extLst>
      <p:ext uri="{BB962C8B-B14F-4D97-AF65-F5344CB8AC3E}">
        <p14:creationId xmlns:p14="http://schemas.microsoft.com/office/powerpoint/2010/main" val="37716565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12800" y="1752600"/>
            <a:ext cx="51816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752600"/>
            <a:ext cx="51816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
          <p:cNvSpPr>
            <a:spLocks noGrp="1" noChangeArrowheads="1"/>
          </p:cNvSpPr>
          <p:nvPr>
            <p:ph type="sldNum" sz="quarter" idx="10"/>
          </p:nvPr>
        </p:nvSpPr>
        <p:spPr>
          <a:ln/>
        </p:spPr>
        <p:txBody>
          <a:bodyPr/>
          <a:lstStyle>
            <a:lvl1pPr>
              <a:defRPr/>
            </a:lvl1pPr>
          </a:lstStyle>
          <a:p>
            <a:pPr>
              <a:defRPr/>
            </a:pPr>
            <a:fld id="{9141E51B-028E-4A62-9395-11723C852381}" type="slidenum">
              <a:rPr lang="en-US"/>
              <a:pPr>
                <a:defRPr/>
              </a:pPr>
              <a:t>‹#›</a:t>
            </a:fld>
            <a:endParaRPr lang="en-US" dirty="0"/>
          </a:p>
        </p:txBody>
      </p:sp>
      <p:sp>
        <p:nvSpPr>
          <p:cNvPr id="6" name="Rectangle 4">
            <a:extLst>
              <a:ext uri="{FF2B5EF4-FFF2-40B4-BE49-F238E27FC236}">
                <a16:creationId xmlns:a16="http://schemas.microsoft.com/office/drawing/2014/main" id="{30C683BF-2BF1-48AA-AF39-071F54498C04}"/>
              </a:ext>
            </a:extLst>
          </p:cNvPr>
          <p:cNvSpPr>
            <a:spLocks noGrp="1" noChangeArrowheads="1"/>
          </p:cNvSpPr>
          <p:nvPr>
            <p:ph type="title"/>
          </p:nvPr>
        </p:nvSpPr>
        <p:spPr bwMode="auto">
          <a:xfrm>
            <a:off x="812800" y="234744"/>
            <a:ext cx="113792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Tree>
    <p:extLst>
      <p:ext uri="{BB962C8B-B14F-4D97-AF65-F5344CB8AC3E}">
        <p14:creationId xmlns:p14="http://schemas.microsoft.com/office/powerpoint/2010/main" val="425970699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
          <p:cNvSpPr>
            <a:spLocks noGrp="1" noChangeArrowheads="1"/>
          </p:cNvSpPr>
          <p:nvPr>
            <p:ph type="sldNum" sz="quarter" idx="10"/>
          </p:nvPr>
        </p:nvSpPr>
        <p:spPr>
          <a:ln/>
        </p:spPr>
        <p:txBody>
          <a:bodyPr/>
          <a:lstStyle>
            <a:lvl1pPr>
              <a:defRPr/>
            </a:lvl1pPr>
          </a:lstStyle>
          <a:p>
            <a:pPr>
              <a:defRPr/>
            </a:pPr>
            <a:fld id="{08AC990C-30E3-4407-8D5A-1072B8065699}" type="slidenum">
              <a:rPr lang="en-US"/>
              <a:pPr>
                <a:defRPr/>
              </a:pPr>
              <a:t>‹#›</a:t>
            </a:fld>
            <a:endParaRPr lang="en-US" dirty="0"/>
          </a:p>
        </p:txBody>
      </p:sp>
      <p:sp>
        <p:nvSpPr>
          <p:cNvPr id="8" name="Rectangle 4">
            <a:extLst>
              <a:ext uri="{FF2B5EF4-FFF2-40B4-BE49-F238E27FC236}">
                <a16:creationId xmlns:a16="http://schemas.microsoft.com/office/drawing/2014/main" id="{A7682D34-AB0D-4A01-8CF8-F3672EE36F5D}"/>
              </a:ext>
            </a:extLst>
          </p:cNvPr>
          <p:cNvSpPr>
            <a:spLocks noGrp="1" noChangeArrowheads="1"/>
          </p:cNvSpPr>
          <p:nvPr>
            <p:ph type="title"/>
          </p:nvPr>
        </p:nvSpPr>
        <p:spPr bwMode="auto">
          <a:xfrm>
            <a:off x="812800" y="234744"/>
            <a:ext cx="113792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Tree>
    <p:extLst>
      <p:ext uri="{BB962C8B-B14F-4D97-AF65-F5344CB8AC3E}">
        <p14:creationId xmlns:p14="http://schemas.microsoft.com/office/powerpoint/2010/main" val="3610108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Rectangle 10"/>
          <p:cNvSpPr>
            <a:spLocks noGrp="1" noChangeArrowheads="1"/>
          </p:cNvSpPr>
          <p:nvPr>
            <p:ph type="sldNum" sz="quarter" idx="10"/>
          </p:nvPr>
        </p:nvSpPr>
        <p:spPr>
          <a:ln/>
        </p:spPr>
        <p:txBody>
          <a:bodyPr/>
          <a:lstStyle>
            <a:lvl1pPr>
              <a:defRPr/>
            </a:lvl1pPr>
          </a:lstStyle>
          <a:p>
            <a:pPr>
              <a:defRPr/>
            </a:pPr>
            <a:fld id="{C3516BEC-9A46-495F-95CF-13C6CA7932B2}" type="slidenum">
              <a:rPr lang="en-US"/>
              <a:pPr>
                <a:defRPr/>
              </a:pPr>
              <a:t>‹#›</a:t>
            </a:fld>
            <a:endParaRPr lang="en-US" dirty="0"/>
          </a:p>
        </p:txBody>
      </p:sp>
      <p:sp>
        <p:nvSpPr>
          <p:cNvPr id="4" name="Rectangle 4">
            <a:extLst>
              <a:ext uri="{FF2B5EF4-FFF2-40B4-BE49-F238E27FC236}">
                <a16:creationId xmlns:a16="http://schemas.microsoft.com/office/drawing/2014/main" id="{8BF97D98-8545-4257-A5E5-53369B13246D}"/>
              </a:ext>
            </a:extLst>
          </p:cNvPr>
          <p:cNvSpPr>
            <a:spLocks noGrp="1" noChangeArrowheads="1"/>
          </p:cNvSpPr>
          <p:nvPr>
            <p:ph type="title"/>
          </p:nvPr>
        </p:nvSpPr>
        <p:spPr bwMode="auto">
          <a:xfrm>
            <a:off x="812800" y="234744"/>
            <a:ext cx="113792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Tree>
    <p:extLst>
      <p:ext uri="{BB962C8B-B14F-4D97-AF65-F5344CB8AC3E}">
        <p14:creationId xmlns:p14="http://schemas.microsoft.com/office/powerpoint/2010/main" val="30125513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
          <p:cNvSpPr>
            <a:spLocks noGrp="1" noChangeArrowheads="1"/>
          </p:cNvSpPr>
          <p:nvPr>
            <p:ph type="sldNum" sz="quarter" idx="10"/>
          </p:nvPr>
        </p:nvSpPr>
        <p:spPr>
          <a:ln/>
        </p:spPr>
        <p:txBody>
          <a:bodyPr/>
          <a:lstStyle>
            <a:lvl1pPr>
              <a:defRPr/>
            </a:lvl1pPr>
          </a:lstStyle>
          <a:p>
            <a:pPr>
              <a:defRPr/>
            </a:pPr>
            <a:fld id="{5359C251-9061-4F52-8351-75249A7616BA}" type="slidenum">
              <a:rPr lang="en-US"/>
              <a:pPr>
                <a:defRPr/>
              </a:pPr>
              <a:t>‹#›</a:t>
            </a:fld>
            <a:endParaRPr lang="en-US" dirty="0"/>
          </a:p>
        </p:txBody>
      </p:sp>
    </p:spTree>
    <p:extLst>
      <p:ext uri="{BB962C8B-B14F-4D97-AF65-F5344CB8AC3E}">
        <p14:creationId xmlns:p14="http://schemas.microsoft.com/office/powerpoint/2010/main" val="318652238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609600"/>
            <a:ext cx="4011084" cy="825500"/>
          </a:xfrm>
        </p:spPr>
        <p:txBody>
          <a:bodyPr anchor="b"/>
          <a:lstStyle>
            <a:lvl1pPr algn="l">
              <a:defRPr sz="2000" b="1">
                <a:solidFill>
                  <a:srgbClr val="083350"/>
                </a:solidFill>
              </a:defRPr>
            </a:lvl1pPr>
          </a:lstStyle>
          <a:p>
            <a:r>
              <a:rPr lang="en-US" dirty="0"/>
              <a:t>Click to edit Master title style</a:t>
            </a:r>
          </a:p>
        </p:txBody>
      </p:sp>
      <p:sp>
        <p:nvSpPr>
          <p:cNvPr id="3" name="Content Placeholder 2"/>
          <p:cNvSpPr>
            <a:spLocks noGrp="1"/>
          </p:cNvSpPr>
          <p:nvPr>
            <p:ph idx="1"/>
          </p:nvPr>
        </p:nvSpPr>
        <p:spPr>
          <a:xfrm>
            <a:off x="4766733" y="609600"/>
            <a:ext cx="6815667" cy="551656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
          <p:cNvSpPr>
            <a:spLocks noGrp="1" noChangeArrowheads="1"/>
          </p:cNvSpPr>
          <p:nvPr>
            <p:ph type="sldNum" sz="quarter" idx="10"/>
          </p:nvPr>
        </p:nvSpPr>
        <p:spPr>
          <a:ln/>
        </p:spPr>
        <p:txBody>
          <a:bodyPr/>
          <a:lstStyle>
            <a:lvl1pPr>
              <a:defRPr/>
            </a:lvl1pPr>
          </a:lstStyle>
          <a:p>
            <a:pPr>
              <a:defRPr/>
            </a:pPr>
            <a:fld id="{C4DDF52E-AF15-4734-8E6A-CDEB2081A1AE}" type="slidenum">
              <a:rPr lang="en-US"/>
              <a:pPr>
                <a:defRPr/>
              </a:pPr>
              <a:t>‹#›</a:t>
            </a:fld>
            <a:endParaRPr lang="en-US" dirty="0"/>
          </a:p>
        </p:txBody>
      </p:sp>
    </p:spTree>
    <p:extLst>
      <p:ext uri="{BB962C8B-B14F-4D97-AF65-F5344CB8AC3E}">
        <p14:creationId xmlns:p14="http://schemas.microsoft.com/office/powerpoint/2010/main" val="25522694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solidFill>
                  <a:srgbClr val="083350"/>
                </a:solidFill>
              </a:defRPr>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
          <p:cNvSpPr>
            <a:spLocks noGrp="1" noChangeArrowheads="1"/>
          </p:cNvSpPr>
          <p:nvPr>
            <p:ph type="sldNum" sz="quarter" idx="10"/>
          </p:nvPr>
        </p:nvSpPr>
        <p:spPr>
          <a:ln/>
        </p:spPr>
        <p:txBody>
          <a:bodyPr/>
          <a:lstStyle>
            <a:lvl1pPr>
              <a:defRPr/>
            </a:lvl1pPr>
          </a:lstStyle>
          <a:p>
            <a:pPr>
              <a:defRPr/>
            </a:pPr>
            <a:fld id="{083B2ED4-9531-445F-8C12-152FC91C1963}" type="slidenum">
              <a:rPr lang="en-US"/>
              <a:pPr>
                <a:defRPr/>
              </a:pPr>
              <a:t>‹#›</a:t>
            </a:fld>
            <a:endParaRPr lang="en-US" dirty="0"/>
          </a:p>
        </p:txBody>
      </p:sp>
    </p:spTree>
    <p:extLst>
      <p:ext uri="{BB962C8B-B14F-4D97-AF65-F5344CB8AC3E}">
        <p14:creationId xmlns:p14="http://schemas.microsoft.com/office/powerpoint/2010/main" val="1983448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
          <p:cNvSpPr>
            <a:spLocks noGrp="1" noChangeArrowheads="1"/>
          </p:cNvSpPr>
          <p:nvPr>
            <p:ph type="sldNum" sz="quarter" idx="10"/>
          </p:nvPr>
        </p:nvSpPr>
        <p:spPr>
          <a:ln/>
        </p:spPr>
        <p:txBody>
          <a:bodyPr/>
          <a:lstStyle>
            <a:lvl1pPr>
              <a:defRPr/>
            </a:lvl1pPr>
          </a:lstStyle>
          <a:p>
            <a:pPr>
              <a:defRPr/>
            </a:pPr>
            <a:fld id="{96469CA4-CB36-4A78-B092-F7D44B315F95}" type="slidenum">
              <a:rPr lang="en-US"/>
              <a:pPr>
                <a:defRPr/>
              </a:pPr>
              <a:t>‹#›</a:t>
            </a:fld>
            <a:endParaRPr lang="en-US" dirty="0"/>
          </a:p>
        </p:txBody>
      </p:sp>
      <p:sp>
        <p:nvSpPr>
          <p:cNvPr id="5" name="Title 4">
            <a:extLst>
              <a:ext uri="{FF2B5EF4-FFF2-40B4-BE49-F238E27FC236}">
                <a16:creationId xmlns:a16="http://schemas.microsoft.com/office/drawing/2014/main" id="{CE3A0D1E-B3C4-4D27-8824-84596EE29009}"/>
              </a:ext>
            </a:extLst>
          </p:cNvPr>
          <p:cNvSpPr>
            <a:spLocks noGrp="1" noChangeArrowheads="1"/>
          </p:cNvSpPr>
          <p:nvPr>
            <p:ph type="title"/>
          </p:nvPr>
        </p:nvSpPr>
        <p:spPr bwMode="auto">
          <a:xfrm>
            <a:off x="812800" y="234744"/>
            <a:ext cx="113792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Tree>
    <p:extLst>
      <p:ext uri="{BB962C8B-B14F-4D97-AF65-F5344CB8AC3E}">
        <p14:creationId xmlns:p14="http://schemas.microsoft.com/office/powerpoint/2010/main" val="24416288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47200" y="1111346"/>
            <a:ext cx="2844800" cy="5289453"/>
          </a:xfrm>
        </p:spPr>
        <p:txBody>
          <a:bodyPr vert="eaVert"/>
          <a:lstStyle>
            <a:lvl1pPr>
              <a:defRPr>
                <a:solidFill>
                  <a:srgbClr val="083350"/>
                </a:solidFill>
              </a:defRPr>
            </a:lvl1pPr>
          </a:lstStyle>
          <a:p>
            <a:r>
              <a:rPr lang="en-US" dirty="0"/>
              <a:t>Click to edit Master title style</a:t>
            </a:r>
          </a:p>
        </p:txBody>
      </p:sp>
      <p:sp>
        <p:nvSpPr>
          <p:cNvPr id="3" name="Vertical Text Placeholder 2"/>
          <p:cNvSpPr>
            <a:spLocks noGrp="1"/>
          </p:cNvSpPr>
          <p:nvPr>
            <p:ph type="body" orient="vert" idx="1"/>
          </p:nvPr>
        </p:nvSpPr>
        <p:spPr>
          <a:xfrm>
            <a:off x="812800" y="1111348"/>
            <a:ext cx="8331200" cy="528945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
          <p:cNvSpPr>
            <a:spLocks noGrp="1" noChangeArrowheads="1"/>
          </p:cNvSpPr>
          <p:nvPr>
            <p:ph type="sldNum" sz="quarter" idx="10"/>
          </p:nvPr>
        </p:nvSpPr>
        <p:spPr>
          <a:ln/>
        </p:spPr>
        <p:txBody>
          <a:bodyPr/>
          <a:lstStyle>
            <a:lvl1pPr>
              <a:defRPr/>
            </a:lvl1pPr>
          </a:lstStyle>
          <a:p>
            <a:pPr>
              <a:defRPr/>
            </a:pPr>
            <a:fld id="{2269B388-140A-46C0-8DEC-A8DD56FF9455}" type="slidenum">
              <a:rPr lang="en-US"/>
              <a:pPr>
                <a:defRPr/>
              </a:pPr>
              <a:t>‹#›</a:t>
            </a:fld>
            <a:endParaRPr lang="en-US" dirty="0"/>
          </a:p>
        </p:txBody>
      </p:sp>
    </p:spTree>
    <p:extLst>
      <p:ext uri="{BB962C8B-B14F-4D97-AF65-F5344CB8AC3E}">
        <p14:creationId xmlns:p14="http://schemas.microsoft.com/office/powerpoint/2010/main" val="138608032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Text, and Content">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812800" y="1752600"/>
            <a:ext cx="5181600" cy="464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752600"/>
            <a:ext cx="5181600" cy="464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
          <p:cNvSpPr>
            <a:spLocks noGrp="1" noChangeArrowheads="1"/>
          </p:cNvSpPr>
          <p:nvPr>
            <p:ph type="sldNum" sz="quarter" idx="10"/>
          </p:nvPr>
        </p:nvSpPr>
        <p:spPr>
          <a:ln/>
        </p:spPr>
        <p:txBody>
          <a:bodyPr/>
          <a:lstStyle>
            <a:lvl1pPr>
              <a:defRPr/>
            </a:lvl1pPr>
          </a:lstStyle>
          <a:p>
            <a:pPr>
              <a:defRPr/>
            </a:pPr>
            <a:fld id="{3D2FEFF0-6A46-4C48-BB05-2B7F3DA1BD5B}" type="slidenum">
              <a:rPr lang="en-US"/>
              <a:pPr>
                <a:defRPr/>
              </a:pPr>
              <a:t>‹#›</a:t>
            </a:fld>
            <a:endParaRPr lang="en-US" dirty="0"/>
          </a:p>
        </p:txBody>
      </p:sp>
      <p:sp>
        <p:nvSpPr>
          <p:cNvPr id="6" name="Rectangle 4">
            <a:extLst>
              <a:ext uri="{FF2B5EF4-FFF2-40B4-BE49-F238E27FC236}">
                <a16:creationId xmlns:a16="http://schemas.microsoft.com/office/drawing/2014/main" id="{DB161233-54FF-4BBB-8219-C844B78D360D}"/>
              </a:ext>
            </a:extLst>
          </p:cNvPr>
          <p:cNvSpPr>
            <a:spLocks noGrp="1" noChangeArrowheads="1"/>
          </p:cNvSpPr>
          <p:nvPr>
            <p:ph type="title"/>
          </p:nvPr>
        </p:nvSpPr>
        <p:spPr bwMode="auto">
          <a:xfrm>
            <a:off x="812800" y="234744"/>
            <a:ext cx="113792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Tree>
    <p:extLst>
      <p:ext uri="{BB962C8B-B14F-4D97-AF65-F5344CB8AC3E}">
        <p14:creationId xmlns:p14="http://schemas.microsoft.com/office/powerpoint/2010/main" val="133418550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3" name="Table Placeholder 2"/>
          <p:cNvSpPr>
            <a:spLocks noGrp="1"/>
          </p:cNvSpPr>
          <p:nvPr>
            <p:ph type="tbl" idx="1"/>
          </p:nvPr>
        </p:nvSpPr>
        <p:spPr>
          <a:xfrm>
            <a:off x="812800" y="1752600"/>
            <a:ext cx="10566400" cy="4648200"/>
          </a:xfrm>
        </p:spPr>
        <p:txBody>
          <a:bodyPr/>
          <a:lstStyle/>
          <a:p>
            <a:pPr lvl="0"/>
            <a:endParaRPr lang="en-US" noProof="0" dirty="0"/>
          </a:p>
        </p:txBody>
      </p:sp>
      <p:sp>
        <p:nvSpPr>
          <p:cNvPr id="4" name="Rectangle 10"/>
          <p:cNvSpPr>
            <a:spLocks noGrp="1" noChangeArrowheads="1"/>
          </p:cNvSpPr>
          <p:nvPr>
            <p:ph type="sldNum" sz="quarter" idx="10"/>
          </p:nvPr>
        </p:nvSpPr>
        <p:spPr>
          <a:ln/>
        </p:spPr>
        <p:txBody>
          <a:bodyPr/>
          <a:lstStyle>
            <a:lvl1pPr>
              <a:defRPr/>
            </a:lvl1pPr>
          </a:lstStyle>
          <a:p>
            <a:pPr>
              <a:defRPr/>
            </a:pPr>
            <a:fld id="{2ADF7D04-B3C3-4FEF-A71F-3D4FD1948AA7}" type="slidenum">
              <a:rPr lang="en-US"/>
              <a:pPr>
                <a:defRPr/>
              </a:pPr>
              <a:t>‹#›</a:t>
            </a:fld>
            <a:endParaRPr lang="en-US" dirty="0"/>
          </a:p>
        </p:txBody>
      </p:sp>
      <p:sp>
        <p:nvSpPr>
          <p:cNvPr id="6" name="Rectangle 4">
            <a:extLst>
              <a:ext uri="{FF2B5EF4-FFF2-40B4-BE49-F238E27FC236}">
                <a16:creationId xmlns:a16="http://schemas.microsoft.com/office/drawing/2014/main" id="{ECA044D0-8B95-41A3-BB5F-A02EF6141626}"/>
              </a:ext>
            </a:extLst>
          </p:cNvPr>
          <p:cNvSpPr>
            <a:spLocks noGrp="1" noChangeArrowheads="1"/>
          </p:cNvSpPr>
          <p:nvPr>
            <p:ph type="title"/>
          </p:nvPr>
        </p:nvSpPr>
        <p:spPr bwMode="auto">
          <a:xfrm>
            <a:off x="812800" y="234744"/>
            <a:ext cx="113792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Tree>
    <p:extLst>
      <p:ext uri="{BB962C8B-B14F-4D97-AF65-F5344CB8AC3E}">
        <p14:creationId xmlns:p14="http://schemas.microsoft.com/office/powerpoint/2010/main" val="13515164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3.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4.sv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6" Type="http://schemas.openxmlformats.org/officeDocument/2006/relationships/image" Target="../media/image4.svg"/><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image" Target="../media/image3.png"/><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3324225" y="365125"/>
            <a:ext cx="8350250" cy="220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endParaRPr lang="en-US" altLang="en-US" dirty="0"/>
          </a:p>
        </p:txBody>
      </p:sp>
      <p:sp>
        <p:nvSpPr>
          <p:cNvPr id="1027" name="Text Placeholder 2"/>
          <p:cNvSpPr>
            <a:spLocks noGrp="1"/>
          </p:cNvSpPr>
          <p:nvPr>
            <p:ph type="body" idx="1"/>
          </p:nvPr>
        </p:nvSpPr>
        <p:spPr bwMode="auto">
          <a:xfrm>
            <a:off x="3324225" y="2967318"/>
            <a:ext cx="8350250" cy="2124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alt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r" rtl="0" eaLnBrk="1" fontAlgn="base" hangingPunct="1">
        <a:lnSpc>
          <a:spcPct val="90000"/>
        </a:lnSpc>
        <a:spcBef>
          <a:spcPct val="0"/>
        </a:spcBef>
        <a:spcAft>
          <a:spcPct val="0"/>
        </a:spcAft>
        <a:defRPr sz="4000" b="1" kern="1200">
          <a:solidFill>
            <a:schemeClr val="bg1"/>
          </a:solidFill>
          <a:latin typeface="Arial" panose="020B0604020202020204" pitchFamily="34" charset="0"/>
          <a:ea typeface="+mj-ea"/>
          <a:cs typeface="Arial" panose="020B0604020202020204" pitchFamily="34" charset="0"/>
        </a:defRPr>
      </a:lvl1pPr>
      <a:lvl2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2pPr>
      <a:lvl3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3pPr>
      <a:lvl4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4pPr>
      <a:lvl5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5pPr>
      <a:lvl6pPr marL="4572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6pPr>
      <a:lvl7pPr marL="9144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7pPr>
      <a:lvl8pPr marL="13716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8pPr>
      <a:lvl9pPr marL="18288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9pPr>
    </p:titleStyle>
    <p:bodyStyle>
      <a:lvl1pPr algn="r" rtl="0" eaLnBrk="1" fontAlgn="base" hangingPunct="1">
        <a:lnSpc>
          <a:spcPct val="90000"/>
        </a:lnSpc>
        <a:spcBef>
          <a:spcPts val="1000"/>
        </a:spcBef>
        <a:spcAft>
          <a:spcPct val="0"/>
        </a:spcAft>
        <a:buFont typeface="Arial" panose="020B0604020202020204" pitchFamily="34" charset="0"/>
        <a:defRPr sz="3000" b="1" kern="1200">
          <a:solidFill>
            <a:schemeClr val="bg1"/>
          </a:solidFill>
          <a:latin typeface="Arial" panose="020B0604020202020204" pitchFamily="34" charset="0"/>
          <a:ea typeface="+mn-ea"/>
          <a:cs typeface="Arial" panose="020B0604020202020204" pitchFamily="34" charset="0"/>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9" name="Rectangle 5"/>
          <p:cNvSpPr>
            <a:spLocks noGrp="1" noChangeArrowheads="1"/>
          </p:cNvSpPr>
          <p:nvPr>
            <p:ph type="body" idx="1"/>
          </p:nvPr>
        </p:nvSpPr>
        <p:spPr bwMode="auto">
          <a:xfrm>
            <a:off x="812800" y="1981200"/>
            <a:ext cx="1056640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30" name="Rectangle 6"/>
          <p:cNvSpPr>
            <a:spLocks noGrp="1" noChangeArrowheads="1"/>
          </p:cNvSpPr>
          <p:nvPr>
            <p:ph type="title"/>
          </p:nvPr>
        </p:nvSpPr>
        <p:spPr bwMode="auto">
          <a:xfrm>
            <a:off x="0" y="533400"/>
            <a:ext cx="121920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 name="Rectangle 1">
            <a:extLst>
              <a:ext uri="{FF2B5EF4-FFF2-40B4-BE49-F238E27FC236}">
                <a16:creationId xmlns:a16="http://schemas.microsoft.com/office/drawing/2014/main" id="{D7D99CFC-8AB6-4254-8838-8FC68BD6A6D0}"/>
              </a:ext>
            </a:extLst>
          </p:cNvPr>
          <p:cNvSpPr/>
          <p:nvPr userDrawn="1"/>
        </p:nvSpPr>
        <p:spPr bwMode="auto">
          <a:xfrm>
            <a:off x="0" y="0"/>
            <a:ext cx="12192000" cy="1676399"/>
          </a:xfrm>
          <a:prstGeom prst="rect">
            <a:avLst/>
          </a:prstGeom>
          <a:solidFill>
            <a:srgbClr val="0833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marR="0" indent="-228600" algn="l" defTabSz="914400" rtl="0" eaLnBrk="1" fontAlgn="base" latinLnBrk="0" hangingPunct="1">
              <a:lnSpc>
                <a:spcPct val="100000"/>
              </a:lnSpc>
              <a:spcBef>
                <a:spcPct val="20000"/>
              </a:spcBef>
              <a:spcAft>
                <a:spcPct val="0"/>
              </a:spcAft>
              <a:buClrTx/>
              <a:buSzTx/>
              <a:buFontTx/>
              <a:buChar char="•"/>
              <a:tabLst/>
            </a:pPr>
            <a:endParaRPr kumimoji="0" lang="en-US" sz="2500" b="0" i="0" u="none" strike="noStrike" cap="none" normalizeH="0" baseline="0" dirty="0">
              <a:ln>
                <a:noFill/>
              </a:ln>
              <a:solidFill>
                <a:schemeClr val="tx1"/>
              </a:solidFill>
              <a:effectLst/>
              <a:latin typeface="Arial" charset="0"/>
            </a:endParaRPr>
          </a:p>
        </p:txBody>
      </p:sp>
      <p:sp>
        <p:nvSpPr>
          <p:cNvPr id="8" name="Rectangle 10">
            <a:extLst>
              <a:ext uri="{FF2B5EF4-FFF2-40B4-BE49-F238E27FC236}">
                <a16:creationId xmlns:a16="http://schemas.microsoft.com/office/drawing/2014/main" id="{06B33BC0-4DCA-406E-915A-56E76AADFA1B}"/>
              </a:ext>
            </a:extLst>
          </p:cNvPr>
          <p:cNvSpPr>
            <a:spLocks noGrp="1" noChangeArrowheads="1"/>
          </p:cNvSpPr>
          <p:nvPr>
            <p:ph type="sldNum" sz="quarter" idx="4"/>
          </p:nvPr>
        </p:nvSpPr>
        <p:spPr bwMode="auto">
          <a:xfrm>
            <a:off x="0" y="6471140"/>
            <a:ext cx="12192000" cy="3868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800">
                <a:latin typeface="Arial" pitchFamily="34" charset="0"/>
              </a:defRPr>
            </a:lvl1pPr>
          </a:lstStyle>
          <a:p>
            <a:pPr>
              <a:defRPr/>
            </a:pPr>
            <a:fld id="{46B12962-1878-446D-92F4-56165F79EF1A}" type="slidenum">
              <a:rPr lang="en-US" smtClean="0"/>
              <a:pPr>
                <a:defRPr/>
              </a:pPr>
              <a:t>‹#›</a:t>
            </a:fld>
            <a:endParaRPr lang="en-US" dirty="0"/>
          </a:p>
        </p:txBody>
      </p:sp>
      <p:cxnSp>
        <p:nvCxnSpPr>
          <p:cNvPr id="9" name="Straight Connector 8">
            <a:extLst>
              <a:ext uri="{FF2B5EF4-FFF2-40B4-BE49-F238E27FC236}">
                <a16:creationId xmlns:a16="http://schemas.microsoft.com/office/drawing/2014/main" id="{CBA94528-EED8-44EF-8F52-BCC7DB28FBF6}"/>
              </a:ext>
            </a:extLst>
          </p:cNvPr>
          <p:cNvCxnSpPr/>
          <p:nvPr userDrawn="1"/>
        </p:nvCxnSpPr>
        <p:spPr>
          <a:xfrm>
            <a:off x="0" y="-45720"/>
            <a:ext cx="0" cy="6949440"/>
          </a:xfrm>
          <a:prstGeom prst="line">
            <a:avLst/>
          </a:prstGeom>
          <a:ln w="111125">
            <a:solidFill>
              <a:srgbClr val="CF3430"/>
            </a:solidFill>
          </a:ln>
        </p:spPr>
        <p:style>
          <a:lnRef idx="1">
            <a:schemeClr val="accent1"/>
          </a:lnRef>
          <a:fillRef idx="0">
            <a:schemeClr val="accent1"/>
          </a:fillRef>
          <a:effectRef idx="0">
            <a:schemeClr val="accent1"/>
          </a:effectRef>
          <a:fontRef idx="minor">
            <a:schemeClr val="tx1"/>
          </a:fontRef>
        </p:style>
      </p:cxnSp>
      <p:pic>
        <p:nvPicPr>
          <p:cNvPr id="10" name="Graphic 9">
            <a:extLst>
              <a:ext uri="{FF2B5EF4-FFF2-40B4-BE49-F238E27FC236}">
                <a16:creationId xmlns:a16="http://schemas.microsoft.com/office/drawing/2014/main" id="{18AE485C-D26F-4807-94B1-13FF3E5ECAE4}"/>
              </a:ext>
            </a:extLst>
          </p:cNvPr>
          <p:cNvPicPr>
            <a:picLocks noChangeAspect="1"/>
          </p:cNvPicPr>
          <p:nvPr userDrawn="1"/>
        </p:nvPicPr>
        <p:blipFill>
          <a:blip r:embed="rId13">
            <a:extLst>
              <a:ext uri="{96DAC541-7B7A-43D3-8B79-37D633B846F1}">
                <asvg:svgBlip xmlns:asvg="http://schemas.microsoft.com/office/drawing/2016/SVG/main" r:embed="rId14"/>
              </a:ext>
            </a:extLst>
          </a:blip>
          <a:stretch>
            <a:fillRect/>
          </a:stretch>
        </p:blipFill>
        <p:spPr>
          <a:xfrm>
            <a:off x="10423359" y="6257001"/>
            <a:ext cx="1452376" cy="490624"/>
          </a:xfrm>
          <a:prstGeom prst="rect">
            <a:avLst/>
          </a:prstGeom>
        </p:spPr>
      </p:pic>
    </p:spTree>
    <p:extLst>
      <p:ext uri="{BB962C8B-B14F-4D97-AF65-F5344CB8AC3E}">
        <p14:creationId xmlns:p14="http://schemas.microsoft.com/office/powerpoint/2010/main" val="4223013594"/>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hf hdr="0" ftr="0" dt="0"/>
  <p:txStyles>
    <p:titleStyle>
      <a:lvl1pPr algn="ctr" rtl="0" eaLnBrk="0" fontAlgn="base" hangingPunct="0">
        <a:spcBef>
          <a:spcPct val="0"/>
        </a:spcBef>
        <a:spcAft>
          <a:spcPct val="0"/>
        </a:spcAft>
        <a:defRPr sz="3200">
          <a:solidFill>
            <a:schemeClr val="tx1"/>
          </a:solidFill>
          <a:latin typeface="+mj-lt"/>
          <a:ea typeface="+mj-ea"/>
          <a:cs typeface="+mj-cs"/>
        </a:defRPr>
      </a:lvl1pPr>
      <a:lvl2pPr algn="ctr" rtl="0" eaLnBrk="0" fontAlgn="base" hangingPunct="0">
        <a:spcBef>
          <a:spcPct val="0"/>
        </a:spcBef>
        <a:spcAft>
          <a:spcPct val="0"/>
        </a:spcAft>
        <a:defRPr sz="3200">
          <a:solidFill>
            <a:schemeClr val="tx1"/>
          </a:solidFill>
          <a:latin typeface="Arial" charset="0"/>
        </a:defRPr>
      </a:lvl2pPr>
      <a:lvl3pPr algn="ctr" rtl="0" eaLnBrk="0" fontAlgn="base" hangingPunct="0">
        <a:spcBef>
          <a:spcPct val="0"/>
        </a:spcBef>
        <a:spcAft>
          <a:spcPct val="0"/>
        </a:spcAft>
        <a:defRPr sz="3200">
          <a:solidFill>
            <a:schemeClr val="tx1"/>
          </a:solidFill>
          <a:latin typeface="Arial" charset="0"/>
        </a:defRPr>
      </a:lvl3pPr>
      <a:lvl4pPr algn="ctr" rtl="0" eaLnBrk="0" fontAlgn="base" hangingPunct="0">
        <a:spcBef>
          <a:spcPct val="0"/>
        </a:spcBef>
        <a:spcAft>
          <a:spcPct val="0"/>
        </a:spcAft>
        <a:defRPr sz="3200">
          <a:solidFill>
            <a:schemeClr val="tx1"/>
          </a:solidFill>
          <a:latin typeface="Arial" charset="0"/>
        </a:defRPr>
      </a:lvl4pPr>
      <a:lvl5pPr algn="ctr" rtl="0" eaLnBrk="0" fontAlgn="base" hangingPunct="0">
        <a:spcBef>
          <a:spcPct val="0"/>
        </a:spcBef>
        <a:spcAft>
          <a:spcPct val="0"/>
        </a:spcAft>
        <a:defRPr sz="3200">
          <a:solidFill>
            <a:schemeClr val="tx1"/>
          </a:solidFill>
          <a:latin typeface="Arial" charset="0"/>
        </a:defRPr>
      </a:lvl5pPr>
      <a:lvl6pPr marL="457200" algn="ctr" rtl="0" fontAlgn="base">
        <a:spcBef>
          <a:spcPct val="0"/>
        </a:spcBef>
        <a:spcAft>
          <a:spcPct val="0"/>
        </a:spcAft>
        <a:defRPr sz="3200">
          <a:solidFill>
            <a:schemeClr val="tx1"/>
          </a:solidFill>
          <a:latin typeface="Arial" charset="0"/>
        </a:defRPr>
      </a:lvl6pPr>
      <a:lvl7pPr marL="914400" algn="ctr" rtl="0" fontAlgn="base">
        <a:spcBef>
          <a:spcPct val="0"/>
        </a:spcBef>
        <a:spcAft>
          <a:spcPct val="0"/>
        </a:spcAft>
        <a:defRPr sz="3200">
          <a:solidFill>
            <a:schemeClr val="tx1"/>
          </a:solidFill>
          <a:latin typeface="Arial" charset="0"/>
        </a:defRPr>
      </a:lvl7pPr>
      <a:lvl8pPr marL="1371600" algn="ctr" rtl="0" fontAlgn="base">
        <a:spcBef>
          <a:spcPct val="0"/>
        </a:spcBef>
        <a:spcAft>
          <a:spcPct val="0"/>
        </a:spcAft>
        <a:defRPr sz="3200">
          <a:solidFill>
            <a:schemeClr val="tx1"/>
          </a:solidFill>
          <a:latin typeface="Arial" charset="0"/>
        </a:defRPr>
      </a:lvl8pPr>
      <a:lvl9pPr marL="1828800" algn="ctr" rtl="0" fontAlgn="base">
        <a:spcBef>
          <a:spcPct val="0"/>
        </a:spcBef>
        <a:spcAft>
          <a:spcPct val="0"/>
        </a:spcAft>
        <a:defRPr sz="3200">
          <a:solidFill>
            <a:schemeClr val="tx1"/>
          </a:solidFill>
          <a:latin typeface="Arial" charset="0"/>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200">
          <a:solidFill>
            <a:schemeClr val="tx1"/>
          </a:solidFill>
          <a:latin typeface="+mn-lt"/>
        </a:defRPr>
      </a:lvl3pPr>
      <a:lvl4pPr marL="1600200" indent="-228600" algn="l" rtl="0" eaLnBrk="0" fontAlgn="base" hangingPunct="0">
        <a:spcBef>
          <a:spcPct val="20000"/>
        </a:spcBef>
        <a:spcAft>
          <a:spcPct val="0"/>
        </a:spcAft>
        <a:buChar char="–"/>
        <a:defRPr sz="2200">
          <a:solidFill>
            <a:schemeClr val="tx1"/>
          </a:solidFill>
          <a:latin typeface="+mn-lt"/>
        </a:defRPr>
      </a:lvl4pPr>
      <a:lvl5pPr marL="2057400" indent="-228600" algn="l" rtl="0" eaLnBrk="0" fontAlgn="base" hangingPunct="0">
        <a:spcBef>
          <a:spcPct val="20000"/>
        </a:spcBef>
        <a:spcAft>
          <a:spcPct val="0"/>
        </a:spcAft>
        <a:buChar char="»"/>
        <a:defRPr sz="22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1" name="Rectangle 3"/>
          <p:cNvSpPr>
            <a:spLocks noGrp="1" noChangeArrowheads="1"/>
          </p:cNvSpPr>
          <p:nvPr>
            <p:ph type="body" idx="1"/>
          </p:nvPr>
        </p:nvSpPr>
        <p:spPr bwMode="auto">
          <a:xfrm>
            <a:off x="812800" y="1752600"/>
            <a:ext cx="105664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0970" name="Rectangle 10"/>
          <p:cNvSpPr>
            <a:spLocks noGrp="1" noChangeArrowheads="1"/>
          </p:cNvSpPr>
          <p:nvPr>
            <p:ph type="sldNum" sz="quarter" idx="4"/>
          </p:nvPr>
        </p:nvSpPr>
        <p:spPr bwMode="auto">
          <a:xfrm>
            <a:off x="0" y="6471140"/>
            <a:ext cx="12192000" cy="3868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800">
                <a:latin typeface="Arial" pitchFamily="34" charset="0"/>
              </a:defRPr>
            </a:lvl1pPr>
          </a:lstStyle>
          <a:p>
            <a:pPr>
              <a:defRPr/>
            </a:pPr>
            <a:fld id="{46B12962-1878-446D-92F4-56165F79EF1A}" type="slidenum">
              <a:rPr lang="en-US" smtClean="0"/>
              <a:pPr>
                <a:defRPr/>
              </a:pPr>
              <a:t>‹#›</a:t>
            </a:fld>
            <a:endParaRPr lang="en-US" dirty="0"/>
          </a:p>
        </p:txBody>
      </p:sp>
      <p:sp>
        <p:nvSpPr>
          <p:cNvPr id="2" name="Rectangle 1">
            <a:extLst>
              <a:ext uri="{FF2B5EF4-FFF2-40B4-BE49-F238E27FC236}">
                <a16:creationId xmlns:a16="http://schemas.microsoft.com/office/drawing/2014/main" id="{1EEF3D18-20CD-4D4F-820A-95274D895E02}"/>
              </a:ext>
            </a:extLst>
          </p:cNvPr>
          <p:cNvSpPr/>
          <p:nvPr userDrawn="1"/>
        </p:nvSpPr>
        <p:spPr bwMode="auto">
          <a:xfrm>
            <a:off x="0" y="0"/>
            <a:ext cx="2895600" cy="22860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marR="0" indent="-228600" algn="l" defTabSz="914400" rtl="0" eaLnBrk="1" fontAlgn="base" latinLnBrk="0" hangingPunct="1">
              <a:lnSpc>
                <a:spcPct val="100000"/>
              </a:lnSpc>
              <a:spcBef>
                <a:spcPct val="20000"/>
              </a:spcBef>
              <a:spcAft>
                <a:spcPct val="0"/>
              </a:spcAft>
              <a:buClrTx/>
              <a:buSzTx/>
              <a:buFontTx/>
              <a:buChar char="•"/>
              <a:tabLst/>
            </a:pPr>
            <a:endParaRPr kumimoji="0" lang="en-US" sz="2500" b="0" i="0" u="none" strike="noStrike" cap="none" normalizeH="0" baseline="0" dirty="0">
              <a:ln>
                <a:noFill/>
              </a:ln>
              <a:solidFill>
                <a:schemeClr val="tx1"/>
              </a:solidFill>
              <a:effectLst/>
              <a:latin typeface="Arial" charset="0"/>
            </a:endParaRPr>
          </a:p>
        </p:txBody>
      </p:sp>
      <p:sp>
        <p:nvSpPr>
          <p:cNvPr id="3" name="Rectangle 2">
            <a:extLst>
              <a:ext uri="{FF2B5EF4-FFF2-40B4-BE49-F238E27FC236}">
                <a16:creationId xmlns:a16="http://schemas.microsoft.com/office/drawing/2014/main" id="{B5078D5C-C45E-4D30-AAA0-4C87758554E5}"/>
              </a:ext>
            </a:extLst>
          </p:cNvPr>
          <p:cNvSpPr/>
          <p:nvPr userDrawn="1"/>
        </p:nvSpPr>
        <p:spPr bwMode="auto">
          <a:xfrm>
            <a:off x="0" y="-2763"/>
            <a:ext cx="12192000" cy="526638"/>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marR="0" indent="-228600" algn="l" defTabSz="914400" rtl="0" eaLnBrk="1" fontAlgn="base" latinLnBrk="0" hangingPunct="1">
              <a:lnSpc>
                <a:spcPct val="100000"/>
              </a:lnSpc>
              <a:spcBef>
                <a:spcPct val="20000"/>
              </a:spcBef>
              <a:spcAft>
                <a:spcPct val="0"/>
              </a:spcAft>
              <a:buClrTx/>
              <a:buSzTx/>
              <a:buFontTx/>
              <a:buChar char="•"/>
              <a:tabLst/>
            </a:pPr>
            <a:endParaRPr kumimoji="0" lang="en-US" sz="2500" b="0" i="0" u="none" strike="noStrike" cap="none" normalizeH="0" baseline="0" dirty="0">
              <a:ln>
                <a:noFill/>
              </a:ln>
              <a:solidFill>
                <a:schemeClr val="tx1"/>
              </a:solidFill>
              <a:effectLst/>
              <a:latin typeface="Arial" charset="0"/>
            </a:endParaRPr>
          </a:p>
        </p:txBody>
      </p:sp>
      <p:sp>
        <p:nvSpPr>
          <p:cNvPr id="4" name="Rectangle 3">
            <a:extLst>
              <a:ext uri="{FF2B5EF4-FFF2-40B4-BE49-F238E27FC236}">
                <a16:creationId xmlns:a16="http://schemas.microsoft.com/office/drawing/2014/main" id="{EE52FF4F-D31D-4620-846C-B679F78110B4}"/>
              </a:ext>
            </a:extLst>
          </p:cNvPr>
          <p:cNvSpPr/>
          <p:nvPr userDrawn="1"/>
        </p:nvSpPr>
        <p:spPr bwMode="auto">
          <a:xfrm>
            <a:off x="0" y="-2763"/>
            <a:ext cx="12192000" cy="526638"/>
          </a:xfrm>
          <a:prstGeom prst="rect">
            <a:avLst/>
          </a:prstGeom>
          <a:solidFill>
            <a:srgbClr val="0833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marR="0" indent="-228600" algn="l" defTabSz="914400" rtl="0" eaLnBrk="1" fontAlgn="base" latinLnBrk="0" hangingPunct="1">
              <a:lnSpc>
                <a:spcPct val="100000"/>
              </a:lnSpc>
              <a:spcBef>
                <a:spcPct val="20000"/>
              </a:spcBef>
              <a:spcAft>
                <a:spcPct val="0"/>
              </a:spcAft>
              <a:buClrTx/>
              <a:buSzTx/>
              <a:buFontTx/>
              <a:buChar char="•"/>
              <a:tabLst/>
            </a:pPr>
            <a:endParaRPr kumimoji="0" lang="en-US" sz="2500" b="0" i="0" u="none" strike="noStrike" cap="none" normalizeH="0" baseline="0" dirty="0">
              <a:ln>
                <a:noFill/>
              </a:ln>
              <a:solidFill>
                <a:schemeClr val="tx1"/>
              </a:solidFill>
              <a:effectLst/>
              <a:latin typeface="Arial" charset="0"/>
            </a:endParaRPr>
          </a:p>
        </p:txBody>
      </p:sp>
      <p:sp>
        <p:nvSpPr>
          <p:cNvPr id="9" name="Rectangle 8">
            <a:extLst>
              <a:ext uri="{FF2B5EF4-FFF2-40B4-BE49-F238E27FC236}">
                <a16:creationId xmlns:a16="http://schemas.microsoft.com/office/drawing/2014/main" id="{DA405182-38C0-4D10-97D5-43F94CB42868}"/>
              </a:ext>
            </a:extLst>
          </p:cNvPr>
          <p:cNvSpPr/>
          <p:nvPr userDrawn="1"/>
        </p:nvSpPr>
        <p:spPr>
          <a:xfrm>
            <a:off x="0" y="4762"/>
            <a:ext cx="12192000" cy="914400"/>
          </a:xfrm>
          <a:prstGeom prst="rect">
            <a:avLst/>
          </a:prstGeom>
          <a:solidFill>
            <a:srgbClr val="1E38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52" name="Rectangle 4"/>
          <p:cNvSpPr>
            <a:spLocks noGrp="1" noChangeArrowheads="1"/>
          </p:cNvSpPr>
          <p:nvPr>
            <p:ph type="title"/>
          </p:nvPr>
        </p:nvSpPr>
        <p:spPr bwMode="auto">
          <a:xfrm>
            <a:off x="812800" y="234744"/>
            <a:ext cx="113792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cxnSp>
        <p:nvCxnSpPr>
          <p:cNvPr id="10" name="Straight Connector 9">
            <a:extLst>
              <a:ext uri="{FF2B5EF4-FFF2-40B4-BE49-F238E27FC236}">
                <a16:creationId xmlns:a16="http://schemas.microsoft.com/office/drawing/2014/main" id="{570448E8-42DB-4B27-ADDE-C23E13F7BAC6}"/>
              </a:ext>
            </a:extLst>
          </p:cNvPr>
          <p:cNvCxnSpPr/>
          <p:nvPr userDrawn="1"/>
        </p:nvCxnSpPr>
        <p:spPr>
          <a:xfrm>
            <a:off x="0" y="-45720"/>
            <a:ext cx="0" cy="6949440"/>
          </a:xfrm>
          <a:prstGeom prst="line">
            <a:avLst/>
          </a:prstGeom>
          <a:ln w="111125">
            <a:solidFill>
              <a:srgbClr val="CF3430"/>
            </a:solidFill>
          </a:ln>
        </p:spPr>
        <p:style>
          <a:lnRef idx="1">
            <a:schemeClr val="accent1"/>
          </a:lnRef>
          <a:fillRef idx="0">
            <a:schemeClr val="accent1"/>
          </a:fillRef>
          <a:effectRef idx="0">
            <a:schemeClr val="accent1"/>
          </a:effectRef>
          <a:fontRef idx="minor">
            <a:schemeClr val="tx1"/>
          </a:fontRef>
        </p:style>
      </p:cxnSp>
      <p:pic>
        <p:nvPicPr>
          <p:cNvPr id="11" name="Graphic 10">
            <a:extLst>
              <a:ext uri="{FF2B5EF4-FFF2-40B4-BE49-F238E27FC236}">
                <a16:creationId xmlns:a16="http://schemas.microsoft.com/office/drawing/2014/main" id="{52AD08A3-6246-422B-99D7-E13BCCA17614}"/>
              </a:ext>
            </a:extLst>
          </p:cNvPr>
          <p:cNvPicPr>
            <a:picLocks noChangeAspect="1"/>
          </p:cNvPicPr>
          <p:nvPr userDrawn="1"/>
        </p:nvPicPr>
        <p:blipFill>
          <a:blip r:embed="rId15">
            <a:extLst>
              <a:ext uri="{96DAC541-7B7A-43D3-8B79-37D633B846F1}">
                <asvg:svgBlip xmlns:asvg="http://schemas.microsoft.com/office/drawing/2016/SVG/main" r:embed="rId16"/>
              </a:ext>
            </a:extLst>
          </a:blip>
          <a:stretch>
            <a:fillRect/>
          </a:stretch>
        </p:blipFill>
        <p:spPr>
          <a:xfrm>
            <a:off x="10423359" y="6257001"/>
            <a:ext cx="1452376" cy="490624"/>
          </a:xfrm>
          <a:prstGeom prst="rect">
            <a:avLst/>
          </a:prstGeom>
        </p:spPr>
      </p:pic>
    </p:spTree>
    <p:extLst>
      <p:ext uri="{BB962C8B-B14F-4D97-AF65-F5344CB8AC3E}">
        <p14:creationId xmlns:p14="http://schemas.microsoft.com/office/powerpoint/2010/main" val="881286546"/>
      </p:ext>
    </p:extLst>
  </p:cSld>
  <p:clrMap bg1="lt1" tx1="dk1" bg2="lt2" tx2="dk2" accent1="accent1" accent2="accent2" accent3="accent3" accent4="accent4" accent5="accent5" accent6="accent6" hlink="hlink" folHlink="folHlink"/>
  <p:sldLayoutIdLst>
    <p:sldLayoutId id="2147483702" r:id="rId1"/>
    <p:sldLayoutId id="2147483700" r:id="rId2"/>
    <p:sldLayoutId id="2147483701"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Lst>
  <p:hf hdr="0" ftr="0" dt="0"/>
  <p:txStyles>
    <p:titleStyle>
      <a:lvl1pPr algn="l" rtl="0" eaLnBrk="0" fontAlgn="base" hangingPunct="0">
        <a:spcBef>
          <a:spcPct val="0"/>
        </a:spcBef>
        <a:spcAft>
          <a:spcPct val="0"/>
        </a:spcAft>
        <a:defRPr sz="3000" b="1">
          <a:solidFill>
            <a:schemeClr val="bg1"/>
          </a:solidFill>
          <a:latin typeface="+mj-lt"/>
          <a:ea typeface="+mj-ea"/>
          <a:cs typeface="+mj-cs"/>
        </a:defRPr>
      </a:lvl1pPr>
      <a:lvl2pPr algn="l" rtl="0" eaLnBrk="0" fontAlgn="base" hangingPunct="0">
        <a:spcBef>
          <a:spcPct val="0"/>
        </a:spcBef>
        <a:spcAft>
          <a:spcPct val="0"/>
        </a:spcAft>
        <a:defRPr sz="2800">
          <a:solidFill>
            <a:srgbClr val="000066"/>
          </a:solidFill>
          <a:latin typeface="Arial" charset="0"/>
        </a:defRPr>
      </a:lvl2pPr>
      <a:lvl3pPr algn="l" rtl="0" eaLnBrk="0" fontAlgn="base" hangingPunct="0">
        <a:spcBef>
          <a:spcPct val="0"/>
        </a:spcBef>
        <a:spcAft>
          <a:spcPct val="0"/>
        </a:spcAft>
        <a:defRPr sz="2800">
          <a:solidFill>
            <a:srgbClr val="000066"/>
          </a:solidFill>
          <a:latin typeface="Arial" charset="0"/>
        </a:defRPr>
      </a:lvl3pPr>
      <a:lvl4pPr algn="l" rtl="0" eaLnBrk="0" fontAlgn="base" hangingPunct="0">
        <a:spcBef>
          <a:spcPct val="0"/>
        </a:spcBef>
        <a:spcAft>
          <a:spcPct val="0"/>
        </a:spcAft>
        <a:defRPr sz="2800">
          <a:solidFill>
            <a:srgbClr val="000066"/>
          </a:solidFill>
          <a:latin typeface="Arial" charset="0"/>
        </a:defRPr>
      </a:lvl4pPr>
      <a:lvl5pPr algn="l" rtl="0" eaLnBrk="0" fontAlgn="base" hangingPunct="0">
        <a:spcBef>
          <a:spcPct val="0"/>
        </a:spcBef>
        <a:spcAft>
          <a:spcPct val="0"/>
        </a:spcAft>
        <a:defRPr sz="2800">
          <a:solidFill>
            <a:srgbClr val="000066"/>
          </a:solidFill>
          <a:latin typeface="Arial" charset="0"/>
        </a:defRPr>
      </a:lvl5pPr>
      <a:lvl6pPr marL="457200" algn="l" rtl="0" fontAlgn="base">
        <a:spcBef>
          <a:spcPct val="0"/>
        </a:spcBef>
        <a:spcAft>
          <a:spcPct val="0"/>
        </a:spcAft>
        <a:defRPr sz="2800">
          <a:solidFill>
            <a:srgbClr val="000066"/>
          </a:solidFill>
          <a:latin typeface="Arial" charset="0"/>
        </a:defRPr>
      </a:lvl6pPr>
      <a:lvl7pPr marL="914400" algn="l" rtl="0" fontAlgn="base">
        <a:spcBef>
          <a:spcPct val="0"/>
        </a:spcBef>
        <a:spcAft>
          <a:spcPct val="0"/>
        </a:spcAft>
        <a:defRPr sz="2800">
          <a:solidFill>
            <a:srgbClr val="000066"/>
          </a:solidFill>
          <a:latin typeface="Arial" charset="0"/>
        </a:defRPr>
      </a:lvl7pPr>
      <a:lvl8pPr marL="1371600" algn="l" rtl="0" fontAlgn="base">
        <a:spcBef>
          <a:spcPct val="0"/>
        </a:spcBef>
        <a:spcAft>
          <a:spcPct val="0"/>
        </a:spcAft>
        <a:defRPr sz="2800">
          <a:solidFill>
            <a:srgbClr val="000066"/>
          </a:solidFill>
          <a:latin typeface="Arial" charset="0"/>
        </a:defRPr>
      </a:lvl8pPr>
      <a:lvl9pPr marL="1828800" algn="l" rtl="0" fontAlgn="base">
        <a:spcBef>
          <a:spcPct val="0"/>
        </a:spcBef>
        <a:spcAft>
          <a:spcPct val="0"/>
        </a:spcAft>
        <a:defRPr sz="2800">
          <a:solidFill>
            <a:srgbClr val="000066"/>
          </a:solidFill>
          <a:latin typeface="Arial" charset="0"/>
        </a:defRPr>
      </a:lvl9pPr>
    </p:titleStyle>
    <p:bodyStyle>
      <a:lvl1pPr marL="342900" indent="-342900" algn="l" rtl="0" eaLnBrk="0" fontAlgn="base" hangingPunct="0">
        <a:spcBef>
          <a:spcPct val="20000"/>
        </a:spcBef>
        <a:spcAft>
          <a:spcPct val="0"/>
        </a:spcAft>
        <a:tabLst>
          <a:tab pos="1028700" algn="l"/>
        </a:tabLst>
        <a:defRPr sz="2800">
          <a:solidFill>
            <a:schemeClr val="tx1"/>
          </a:solidFill>
          <a:latin typeface="+mn-lt"/>
          <a:ea typeface="+mn-ea"/>
          <a:cs typeface="+mn-cs"/>
        </a:defRPr>
      </a:lvl1pPr>
      <a:lvl2pPr marL="342900" indent="-228600" algn="l" rtl="0" eaLnBrk="0" fontAlgn="base" hangingPunct="0">
        <a:spcBef>
          <a:spcPct val="20000"/>
        </a:spcBef>
        <a:spcAft>
          <a:spcPct val="0"/>
        </a:spcAft>
        <a:buChar char="•"/>
        <a:tabLst>
          <a:tab pos="1028700" algn="l"/>
        </a:tabLst>
        <a:defRPr sz="2400">
          <a:solidFill>
            <a:schemeClr val="tx1"/>
          </a:solidFill>
          <a:latin typeface="+mn-lt"/>
        </a:defRPr>
      </a:lvl2pPr>
      <a:lvl3pPr marL="685800" indent="-228600" algn="l" rtl="0" eaLnBrk="0" fontAlgn="base" hangingPunct="0">
        <a:spcBef>
          <a:spcPct val="20000"/>
        </a:spcBef>
        <a:spcAft>
          <a:spcPct val="0"/>
        </a:spcAft>
        <a:buFont typeface="Arial" charset="0"/>
        <a:buChar char="–"/>
        <a:tabLst>
          <a:tab pos="1028700" algn="l"/>
        </a:tabLst>
        <a:defRPr sz="2200">
          <a:solidFill>
            <a:schemeClr val="tx1"/>
          </a:solidFill>
          <a:latin typeface="+mn-lt"/>
        </a:defRPr>
      </a:lvl3pPr>
      <a:lvl4pPr marL="1028700" indent="-228600" algn="l" rtl="0" eaLnBrk="0" fontAlgn="base" hangingPunct="0">
        <a:spcBef>
          <a:spcPct val="20000"/>
        </a:spcBef>
        <a:spcAft>
          <a:spcPct val="0"/>
        </a:spcAft>
        <a:buFont typeface="Arial" charset="0"/>
        <a:buChar char="○"/>
        <a:tabLst>
          <a:tab pos="1028700" algn="l"/>
        </a:tabLst>
        <a:defRPr sz="2200">
          <a:solidFill>
            <a:schemeClr val="tx1"/>
          </a:solidFill>
          <a:latin typeface="+mn-lt"/>
        </a:defRPr>
      </a:lvl4pPr>
      <a:lvl5pPr marL="2057400" indent="-228600" algn="l" rtl="0" eaLnBrk="0" fontAlgn="base" hangingPunct="0">
        <a:spcBef>
          <a:spcPct val="20000"/>
        </a:spcBef>
        <a:spcAft>
          <a:spcPct val="0"/>
        </a:spcAft>
        <a:buChar char="»"/>
        <a:tabLst>
          <a:tab pos="1028700" algn="l"/>
        </a:tabLst>
        <a:defRPr sz="2200">
          <a:solidFill>
            <a:schemeClr val="tx1"/>
          </a:solidFill>
          <a:latin typeface="+mn-lt"/>
        </a:defRPr>
      </a:lvl5pPr>
      <a:lvl6pPr marL="2514600" indent="-228600" algn="l" rtl="0" fontAlgn="base">
        <a:spcBef>
          <a:spcPct val="20000"/>
        </a:spcBef>
        <a:spcAft>
          <a:spcPct val="0"/>
        </a:spcAft>
        <a:buChar char="»"/>
        <a:tabLst>
          <a:tab pos="1028700" algn="l"/>
        </a:tabLst>
        <a:defRPr>
          <a:solidFill>
            <a:schemeClr val="tx1"/>
          </a:solidFill>
          <a:latin typeface="+mn-lt"/>
        </a:defRPr>
      </a:lvl6pPr>
      <a:lvl7pPr marL="2971800" indent="-228600" algn="l" rtl="0" fontAlgn="base">
        <a:spcBef>
          <a:spcPct val="20000"/>
        </a:spcBef>
        <a:spcAft>
          <a:spcPct val="0"/>
        </a:spcAft>
        <a:buChar char="»"/>
        <a:tabLst>
          <a:tab pos="1028700" algn="l"/>
        </a:tabLst>
        <a:defRPr>
          <a:solidFill>
            <a:schemeClr val="tx1"/>
          </a:solidFill>
          <a:latin typeface="+mn-lt"/>
        </a:defRPr>
      </a:lvl7pPr>
      <a:lvl8pPr marL="3429000" indent="-228600" algn="l" rtl="0" fontAlgn="base">
        <a:spcBef>
          <a:spcPct val="20000"/>
        </a:spcBef>
        <a:spcAft>
          <a:spcPct val="0"/>
        </a:spcAft>
        <a:buChar char="»"/>
        <a:tabLst>
          <a:tab pos="1028700" algn="l"/>
        </a:tabLst>
        <a:defRPr>
          <a:solidFill>
            <a:schemeClr val="tx1"/>
          </a:solidFill>
          <a:latin typeface="+mn-lt"/>
        </a:defRPr>
      </a:lvl8pPr>
      <a:lvl9pPr marL="3886200" indent="-228600" algn="l" rtl="0" fontAlgn="base">
        <a:spcBef>
          <a:spcPct val="20000"/>
        </a:spcBef>
        <a:spcAft>
          <a:spcPct val="0"/>
        </a:spcAft>
        <a:buChar char="»"/>
        <a:tabLst>
          <a:tab pos="1028700" algn="l"/>
        </a:tabLst>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6.xml"/></Relationships>
</file>

<file path=ppt/slides/_rels/slide2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4.xml"/><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5.xml"/><Relationship Id="rId1" Type="http://schemas.openxmlformats.org/officeDocument/2006/relationships/slideLayout" Target="../slideLayouts/slideLayout26.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6.xml"/><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7.xml"/><Relationship Id="rId1" Type="http://schemas.openxmlformats.org/officeDocument/2006/relationships/slideLayout" Target="../slideLayouts/slideLayout26.xml"/></Relationships>
</file>

<file path=ppt/slides/_rels/slide2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8.xml"/><Relationship Id="rId1" Type="http://schemas.openxmlformats.org/officeDocument/2006/relationships/slideLayout" Target="../slideLayouts/slideLayout2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6.xml"/></Relationships>
</file>

<file path=ppt/slides/_rels/slide37.xml.rels><?xml version="1.0" encoding="UTF-8" standalone="yes"?>
<Relationships xmlns="http://schemas.openxmlformats.org/package/2006/relationships"><Relationship Id="rId3" Type="http://schemas.openxmlformats.org/officeDocument/2006/relationships/hyperlink" Target="https://www.apa.org/topics/resilience/building-your-resilience" TargetMode="External"/><Relationship Id="rId2" Type="http://schemas.openxmlformats.org/officeDocument/2006/relationships/notesSlide" Target="../notesSlides/notesSlide37.xml"/><Relationship Id="rId1" Type="http://schemas.openxmlformats.org/officeDocument/2006/relationships/slideLayout" Target="../slideLayouts/slideLayout26.xml"/><Relationship Id="rId4" Type="http://schemas.openxmlformats.org/officeDocument/2006/relationships/image" Target="../media/image14.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6.xml"/></Relationships>
</file>

<file path=ppt/slides/_rels/slide4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4.xml"/><Relationship Id="rId1" Type="http://schemas.openxmlformats.org/officeDocument/2006/relationships/slideLayout" Target="../slideLayouts/slideLayout2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6.xml"/></Relationships>
</file>

<file path=ppt/slides/_rels/slide4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6.xml"/><Relationship Id="rId1" Type="http://schemas.openxmlformats.org/officeDocument/2006/relationships/slideLayout" Target="../slideLayouts/slideLayout2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6.xml"/></Relationships>
</file>

<file path=ppt/slides/_rels/slide5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4.xml"/><Relationship Id="rId1" Type="http://schemas.openxmlformats.org/officeDocument/2006/relationships/slideLayout" Target="../slideLayouts/slideLayout26.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6.xml"/></Relationships>
</file>

<file path=ppt/slides/_rels/slide5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6.xml"/><Relationship Id="rId1" Type="http://schemas.openxmlformats.org/officeDocument/2006/relationships/slideLayout" Target="../slideLayouts/slideLayout26.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6.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6.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6.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6.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6.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6.xml"/></Relationships>
</file>

<file path=ppt/slides/_rels/slide6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3.xml"/><Relationship Id="rId1" Type="http://schemas.openxmlformats.org/officeDocument/2006/relationships/slideLayout" Target="../slideLayouts/slideLayout14.xml"/><Relationship Id="rId4" Type="http://schemas.openxmlformats.org/officeDocument/2006/relationships/hyperlink" Target="https://www.samhsa.gov/dtac/ccp-toolkit/ccp-data-forms-trainings" TargetMode="Externa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6.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6.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6.xml"/></Relationships>
</file>

<file path=ppt/slides/_rels/slide6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7.xml"/><Relationship Id="rId1" Type="http://schemas.openxmlformats.org/officeDocument/2006/relationships/slideLayout" Target="../slideLayouts/slideLayout26.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6.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6.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6.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6.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6.xml"/></Relationships>
</file>

<file path=ppt/slides/_rels/slide73.xml.rels><?xml version="1.0" encoding="UTF-8" standalone="yes"?>
<Relationships xmlns="http://schemas.openxmlformats.org/package/2006/relationships"><Relationship Id="rId3" Type="http://schemas.openxmlformats.org/officeDocument/2006/relationships/hyperlink" Target="https://www.samhsa.gov/dtac/ccp-toolkit/train-your-ccp-staff" TargetMode="External"/><Relationship Id="rId2" Type="http://schemas.openxmlformats.org/officeDocument/2006/relationships/notesSlide" Target="../notesSlides/notesSlide73.xml"/><Relationship Id="rId1" Type="http://schemas.openxmlformats.org/officeDocument/2006/relationships/slideLayout" Target="../slideLayouts/slideLayout26.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6.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7.xml"/></Relationships>
</file>

<file path=ppt/slides/_rels/slide7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6.xml"/><Relationship Id="rId1" Type="http://schemas.openxmlformats.org/officeDocument/2006/relationships/slideLayout" Target="../slideLayouts/slideLayout26.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6.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6.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6.xml"/></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80.xml"/><Relationship Id="rId2" Type="http://schemas.openxmlformats.org/officeDocument/2006/relationships/slideLayout" Target="../slideLayouts/slideLayout14.xml"/><Relationship Id="rId1" Type="http://schemas.openxmlformats.org/officeDocument/2006/relationships/themeOverride" Target="../theme/themeOverride1.xml"/></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81.xml"/><Relationship Id="rId2" Type="http://schemas.openxmlformats.org/officeDocument/2006/relationships/slideLayout" Target="../slideLayouts/slideLayout26.xml"/><Relationship Id="rId1" Type="http://schemas.openxmlformats.org/officeDocument/2006/relationships/themeOverride" Target="../theme/themeOverride2.xml"/></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82.xml"/><Relationship Id="rId2" Type="http://schemas.openxmlformats.org/officeDocument/2006/relationships/slideLayout" Target="../slideLayouts/slideLayout26.xml"/><Relationship Id="rId1" Type="http://schemas.openxmlformats.org/officeDocument/2006/relationships/themeOverride" Target="../theme/themeOverride3.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6.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6.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6.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6.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6.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6.xml"/></Relationships>
</file>

<file path=ppt/slides/_rels/slide8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9.xml"/><Relationship Id="rId1" Type="http://schemas.openxmlformats.org/officeDocument/2006/relationships/slideLayout" Target="../slideLayouts/slideLayout14.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6.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6.xml"/></Relationships>
</file>

<file path=ppt/slides/_rels/slide9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2.xml"/><Relationship Id="rId1" Type="http://schemas.openxmlformats.org/officeDocument/2006/relationships/slideLayout" Target="../slideLayouts/slideLayout26.xml"/><Relationship Id="rId4" Type="http://schemas.openxmlformats.org/officeDocument/2006/relationships/image" Target="../media/image2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1" descr="Substance Abuse and Mental Health Services Administration (SAMHSA)"/>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4537" y="0"/>
            <a:ext cx="122142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7A1BFEA9-1E5B-4E96-893B-75222A578782}"/>
              </a:ext>
            </a:extLst>
          </p:cNvPr>
          <p:cNvSpPr>
            <a:spLocks noGrp="1"/>
          </p:cNvSpPr>
          <p:nvPr>
            <p:ph type="title" idx="4294967295"/>
          </p:nvPr>
        </p:nvSpPr>
        <p:spPr>
          <a:xfrm>
            <a:off x="4041914" y="1063489"/>
            <a:ext cx="7538542" cy="1371599"/>
          </a:xfrm>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Transition to Regular Services </a:t>
            </a:r>
            <a:br>
              <a:rPr kumimoji="0" lang="en-US" sz="40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br>
            <a:r>
              <a:rPr kumimoji="0" lang="en-US" sz="40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Program (RSP) Training</a:t>
            </a:r>
          </a:p>
        </p:txBody>
      </p:sp>
      <p:sp>
        <p:nvSpPr>
          <p:cNvPr id="8" name="Rectangle 2">
            <a:extLst>
              <a:ext uri="{FF2B5EF4-FFF2-40B4-BE49-F238E27FC236}">
                <a16:creationId xmlns:a16="http://schemas.microsoft.com/office/drawing/2014/main" id="{35CB16ED-5556-4236-AAB0-6AE6C0FF4B1D}"/>
              </a:ext>
            </a:extLst>
          </p:cNvPr>
          <p:cNvSpPr txBox="1">
            <a:spLocks noChangeArrowheads="1"/>
          </p:cNvSpPr>
          <p:nvPr/>
        </p:nvSpPr>
        <p:spPr>
          <a:xfrm>
            <a:off x="3429000" y="2971800"/>
            <a:ext cx="8153400" cy="2117774"/>
          </a:xfrm>
          <a:prstGeom prst="rect">
            <a:avLst/>
          </a:prstGeom>
        </p:spPr>
        <p:txBody>
          <a:bodyPr anchor="t"/>
          <a:lstStyle>
            <a:lvl1pPr algn="l" rtl="0" eaLnBrk="1" fontAlgn="base" hangingPunct="1">
              <a:lnSpc>
                <a:spcPct val="90000"/>
              </a:lnSpc>
              <a:spcBef>
                <a:spcPct val="0"/>
              </a:spcBef>
              <a:spcAft>
                <a:spcPct val="0"/>
              </a:spcAft>
              <a:defRPr sz="4400" kern="1200">
                <a:solidFill>
                  <a:schemeClr val="tx1"/>
                </a:solidFill>
                <a:latin typeface="+mj-lt"/>
                <a:ea typeface="+mj-ea"/>
                <a:cs typeface="+mj-cs"/>
              </a:defRPr>
            </a:lvl1pPr>
            <a:lvl2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2pPr>
            <a:lvl3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3pPr>
            <a:lvl4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4pPr>
            <a:lvl5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5pPr>
            <a:lvl6pPr marL="4572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6pPr>
            <a:lvl7pPr marL="9144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7pPr>
            <a:lvl8pPr marL="13716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8pPr>
            <a:lvl9pPr marL="18288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9pPr>
          </a:lstStyle>
          <a:p>
            <a:pPr algn="r">
              <a:lnSpc>
                <a:spcPct val="100000"/>
              </a:lnSpc>
              <a:spcBef>
                <a:spcPct val="400000"/>
              </a:spcBef>
            </a:pPr>
            <a:r>
              <a:rPr lang="en-US" sz="3000" dirty="0">
                <a:solidFill>
                  <a:schemeClr val="bg1"/>
                </a:solidFill>
                <a:latin typeface="Arial" panose="020B0604020202020204" pitchFamily="34" charset="0"/>
                <a:cs typeface="Arial" panose="020B0604020202020204" pitchFamily="34" charset="0"/>
              </a:rPr>
              <a:t>Crisis Counseling Assistance and </a:t>
            </a:r>
            <a:br>
              <a:rPr lang="en-US" sz="3000" dirty="0">
                <a:solidFill>
                  <a:schemeClr val="bg1"/>
                </a:solidFill>
                <a:latin typeface="Arial" panose="020B0604020202020204" pitchFamily="34" charset="0"/>
                <a:cs typeface="Arial" panose="020B0604020202020204" pitchFamily="34" charset="0"/>
              </a:rPr>
            </a:br>
            <a:r>
              <a:rPr lang="en-US" sz="3000" dirty="0">
                <a:solidFill>
                  <a:schemeClr val="bg1"/>
                </a:solidFill>
                <a:latin typeface="Arial" panose="020B0604020202020204" pitchFamily="34" charset="0"/>
                <a:cs typeface="Arial" panose="020B0604020202020204" pitchFamily="34" charset="0"/>
              </a:rPr>
              <a:t>Training Program (CCP)</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a:xfrm>
            <a:off x="812800" y="234744"/>
            <a:ext cx="11379200" cy="685800"/>
          </a:xfrm>
        </p:spPr>
        <p:txBody>
          <a:bodyPr/>
          <a:lstStyle/>
          <a:p>
            <a:pPr eaLnBrk="1" hangingPunct="1"/>
            <a:r>
              <a:rPr lang="en-US" dirty="0">
                <a:solidFill>
                  <a:schemeClr val="bg1"/>
                </a:solidFill>
              </a:rPr>
              <a:t>Introductions</a:t>
            </a:r>
          </a:p>
        </p:txBody>
      </p:sp>
      <p:sp>
        <p:nvSpPr>
          <p:cNvPr id="5124" name="Rectangle 3"/>
          <p:cNvSpPr>
            <a:spLocks noGrp="1" noChangeArrowheads="1"/>
          </p:cNvSpPr>
          <p:nvPr>
            <p:ph idx="1"/>
          </p:nvPr>
        </p:nvSpPr>
        <p:spPr/>
        <p:txBody>
          <a:bodyPr/>
          <a:lstStyle/>
          <a:p>
            <a:pPr marL="0" indent="0" eaLnBrk="1" hangingPunct="1"/>
            <a:r>
              <a:rPr lang="en-US" dirty="0"/>
              <a:t>Please introduce yourself by sharing the following:</a:t>
            </a:r>
          </a:p>
          <a:p>
            <a:pPr marL="347663" lvl="1" indent="-233363" eaLnBrk="1" hangingPunct="1"/>
            <a:r>
              <a:rPr lang="en-US" dirty="0"/>
              <a:t>Your name and pronouns</a:t>
            </a:r>
          </a:p>
          <a:p>
            <a:pPr marL="347663" lvl="1" indent="-233363" eaLnBrk="1" hangingPunct="1"/>
            <a:r>
              <a:rPr lang="en-US" dirty="0"/>
              <a:t>Two things you’re grateful for that begin with your initials</a:t>
            </a:r>
          </a:p>
          <a:p>
            <a:pPr marL="347663" lvl="1" indent="-233363" eaLnBrk="1" hangingPunct="1"/>
            <a:r>
              <a:rPr lang="en-US" dirty="0"/>
              <a:t>Your role or position in the CCP</a:t>
            </a:r>
          </a:p>
        </p:txBody>
      </p:sp>
      <p:sp>
        <p:nvSpPr>
          <p:cNvPr id="5122"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052587C1-A0E4-4E4F-8F7B-66DDD48A2804}" type="slidenum">
              <a:rPr lang="en-US" b="0" smtClean="0"/>
              <a:pPr eaLnBrk="1" hangingPunct="1">
                <a:defRPr/>
              </a:pPr>
              <a:t>2</a:t>
            </a:fld>
            <a:endParaRPr lang="en-US" b="0" dirty="0"/>
          </a:p>
        </p:txBody>
      </p:sp>
    </p:spTree>
    <p:extLst>
      <p:ext uri="{BB962C8B-B14F-4D97-AF65-F5344CB8AC3E}">
        <p14:creationId xmlns:p14="http://schemas.microsoft.com/office/powerpoint/2010/main" val="221480399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a:t>Getting Started Activity</a:t>
            </a:r>
            <a:br>
              <a:rPr lang="en-US" dirty="0"/>
            </a:br>
            <a:endParaRPr lang="en-US" dirty="0"/>
          </a:p>
        </p:txBody>
      </p:sp>
      <p:sp>
        <p:nvSpPr>
          <p:cNvPr id="6146" name="Slide Number Placeholder 2"/>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B74A31D9-4F0A-425B-8C2A-398472DD0CAA}" type="slidenum">
              <a:rPr lang="en-US" b="0" smtClean="0"/>
              <a:pPr eaLnBrk="1" hangingPunct="1">
                <a:defRPr/>
              </a:pPr>
              <a:t>3</a:t>
            </a:fld>
            <a:endParaRPr lang="en-US" b="0" dirty="0"/>
          </a:p>
        </p:txBody>
      </p:sp>
    </p:spTree>
    <p:extLst>
      <p:ext uri="{BB962C8B-B14F-4D97-AF65-F5344CB8AC3E}">
        <p14:creationId xmlns:p14="http://schemas.microsoft.com/office/powerpoint/2010/main" val="236374193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a:t>Getting Started Activity</a:t>
            </a:r>
            <a:br>
              <a:rPr lang="en-US" dirty="0"/>
            </a:br>
            <a:r>
              <a:rPr lang="en-US" sz="2800" dirty="0"/>
              <a:t>Option 1—20 Fun Things (30 minutes)</a:t>
            </a:r>
            <a:endParaRPr lang="en-US" dirty="0"/>
          </a:p>
        </p:txBody>
      </p:sp>
    </p:spTree>
    <p:extLst>
      <p:ext uri="{BB962C8B-B14F-4D97-AF65-F5344CB8AC3E}">
        <p14:creationId xmlns:p14="http://schemas.microsoft.com/office/powerpoint/2010/main" val="3983435984"/>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a:t>Getting Started Activity</a:t>
            </a:r>
            <a:br>
              <a:rPr lang="en-US" dirty="0"/>
            </a:br>
            <a:r>
              <a:rPr lang="en-US" sz="2800" dirty="0"/>
              <a:t>Option 2—Symbols and Statements Activity (30 minutes)</a:t>
            </a:r>
            <a:endParaRPr lang="en-US" dirty="0"/>
          </a:p>
        </p:txBody>
      </p:sp>
    </p:spTree>
    <p:extLst>
      <p:ext uri="{BB962C8B-B14F-4D97-AF65-F5344CB8AC3E}">
        <p14:creationId xmlns:p14="http://schemas.microsoft.com/office/powerpoint/2010/main" val="333434385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C37600A-0751-49F3-935E-B56265921637}"/>
              </a:ext>
            </a:extLst>
          </p:cNvPr>
          <p:cNvSpPr>
            <a:spLocks noGrp="1"/>
          </p:cNvSpPr>
          <p:nvPr>
            <p:ph type="ctrTitle"/>
          </p:nvPr>
        </p:nvSpPr>
        <p:spPr/>
        <p:txBody>
          <a:bodyPr/>
          <a:lstStyle/>
          <a:p>
            <a:pPr algn="ctr"/>
            <a:r>
              <a:rPr lang="en-US" dirty="0"/>
              <a:t>Getting Started Activity</a:t>
            </a:r>
            <a:br>
              <a:rPr lang="en-US" dirty="0"/>
            </a:br>
            <a:r>
              <a:rPr lang="en-US" dirty="0"/>
              <a:t>Option 3—Personal Crest (30 minutes)</a:t>
            </a:r>
          </a:p>
        </p:txBody>
      </p:sp>
    </p:spTree>
    <p:extLst>
      <p:ext uri="{BB962C8B-B14F-4D97-AF65-F5344CB8AC3E}">
        <p14:creationId xmlns:p14="http://schemas.microsoft.com/office/powerpoint/2010/main" val="567204430"/>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a:xfrm>
            <a:off x="812800" y="234744"/>
            <a:ext cx="11379200" cy="685800"/>
          </a:xfrm>
        </p:spPr>
        <p:txBody>
          <a:bodyPr/>
          <a:lstStyle/>
          <a:p>
            <a:pPr eaLnBrk="1" hangingPunct="1"/>
            <a:r>
              <a:rPr lang="en-US" dirty="0">
                <a:solidFill>
                  <a:schemeClr val="bg1"/>
                </a:solidFill>
              </a:rPr>
              <a:t>Objectives</a:t>
            </a:r>
          </a:p>
        </p:txBody>
      </p:sp>
      <p:sp>
        <p:nvSpPr>
          <p:cNvPr id="7172" name="Rectangle 3"/>
          <p:cNvSpPr>
            <a:spLocks noGrp="1" noChangeArrowheads="1"/>
          </p:cNvSpPr>
          <p:nvPr>
            <p:ph idx="1"/>
          </p:nvPr>
        </p:nvSpPr>
        <p:spPr/>
        <p:txBody>
          <a:bodyPr/>
          <a:lstStyle/>
          <a:p>
            <a:pPr marL="0" indent="0" eaLnBrk="1" hangingPunct="1">
              <a:lnSpc>
                <a:spcPct val="90000"/>
              </a:lnSpc>
            </a:pPr>
            <a:r>
              <a:rPr lang="en-US" dirty="0"/>
              <a:t>By the end of this course, you will be able to do the following:</a:t>
            </a:r>
          </a:p>
          <a:p>
            <a:pPr marL="347663" lvl="1" indent="-233363" eaLnBrk="1" hangingPunct="1">
              <a:lnSpc>
                <a:spcPct val="90000"/>
              </a:lnSpc>
            </a:pPr>
            <a:r>
              <a:rPr lang="en-US" dirty="0"/>
              <a:t>Identify issues that occur when transitioning from Immediate Services Program (ISP) to Regular Services Program (RSP).  </a:t>
            </a:r>
          </a:p>
          <a:p>
            <a:pPr marL="347663" lvl="1" indent="-233363" eaLnBrk="1" hangingPunct="1">
              <a:lnSpc>
                <a:spcPct val="90000"/>
              </a:lnSpc>
            </a:pPr>
            <a:r>
              <a:rPr lang="en-US" dirty="0"/>
              <a:t>Define the goals and objectives of the RSP.</a:t>
            </a:r>
          </a:p>
          <a:p>
            <a:pPr marL="347663" lvl="1" indent="-233363" eaLnBrk="1" hangingPunct="1">
              <a:lnSpc>
                <a:spcPct val="90000"/>
              </a:lnSpc>
            </a:pPr>
            <a:r>
              <a:rPr lang="en-US" dirty="0"/>
              <a:t>Identify ongoing and emerging disaster reactions related to the current phase of the disaster.</a:t>
            </a:r>
          </a:p>
          <a:p>
            <a:pPr marL="347663" lvl="1" indent="-233363" eaLnBrk="1" hangingPunct="1">
              <a:lnSpc>
                <a:spcPct val="90000"/>
              </a:lnSpc>
            </a:pPr>
            <a:r>
              <a:rPr lang="en-US" dirty="0"/>
              <a:t>Describe crisis counseling services related to the current phase.</a:t>
            </a:r>
          </a:p>
          <a:p>
            <a:pPr marL="347663" lvl="1" indent="-233363" eaLnBrk="1" hangingPunct="1">
              <a:lnSpc>
                <a:spcPct val="90000"/>
              </a:lnSpc>
            </a:pPr>
            <a:r>
              <a:rPr lang="en-US" dirty="0"/>
              <a:t>Practice crisis counseling skills.</a:t>
            </a:r>
          </a:p>
          <a:p>
            <a:pPr marL="347663" lvl="1" indent="-233363" eaLnBrk="1" hangingPunct="1">
              <a:lnSpc>
                <a:spcPct val="90000"/>
              </a:lnSpc>
            </a:pPr>
            <a:r>
              <a:rPr lang="en-US" dirty="0"/>
              <a:t>Complete data collection forms correctly.</a:t>
            </a:r>
          </a:p>
          <a:p>
            <a:pPr marL="347663" lvl="1" indent="-233363" eaLnBrk="1" hangingPunct="1">
              <a:lnSpc>
                <a:spcPct val="90000"/>
              </a:lnSpc>
            </a:pPr>
            <a:r>
              <a:rPr lang="en-US" dirty="0"/>
              <a:t>Update personal and organizational strategies for managing stress.</a:t>
            </a:r>
          </a:p>
        </p:txBody>
      </p:sp>
      <p:sp>
        <p:nvSpPr>
          <p:cNvPr id="7170"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7DC84FA9-673A-43AB-9634-E268D19F1EC8}" type="slidenum">
              <a:rPr lang="en-US" b="0" smtClean="0"/>
              <a:pPr eaLnBrk="1" hangingPunct="1">
                <a:defRPr/>
              </a:pPr>
              <a:t>7</a:t>
            </a:fld>
            <a:endParaRPr lang="en-US" b="0" dirty="0"/>
          </a:p>
        </p:txBody>
      </p:sp>
    </p:spTree>
    <p:extLst>
      <p:ext uri="{BB962C8B-B14F-4D97-AF65-F5344CB8AC3E}">
        <p14:creationId xmlns:p14="http://schemas.microsoft.com/office/powerpoint/2010/main" val="210351488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a:xfrm>
            <a:off x="812800" y="234744"/>
            <a:ext cx="11379200" cy="685800"/>
          </a:xfrm>
        </p:spPr>
        <p:txBody>
          <a:bodyPr/>
          <a:lstStyle/>
          <a:p>
            <a:pPr eaLnBrk="1" hangingPunct="1"/>
            <a:r>
              <a:rPr lang="en-US" dirty="0">
                <a:solidFill>
                  <a:schemeClr val="bg1"/>
                </a:solidFill>
              </a:rPr>
              <a:t>Guidelines for Working Together</a:t>
            </a:r>
          </a:p>
        </p:txBody>
      </p:sp>
      <p:sp>
        <p:nvSpPr>
          <p:cNvPr id="9220" name="Rectangle 3"/>
          <p:cNvSpPr>
            <a:spLocks noGrp="1" noChangeArrowheads="1"/>
          </p:cNvSpPr>
          <p:nvPr>
            <p:ph idx="1"/>
          </p:nvPr>
        </p:nvSpPr>
        <p:spPr/>
        <p:txBody>
          <a:bodyPr/>
          <a:lstStyle/>
          <a:p>
            <a:pPr lvl="1" eaLnBrk="1" hangingPunct="1">
              <a:tabLst>
                <a:tab pos="1028700" algn="l"/>
              </a:tabLst>
            </a:pPr>
            <a:r>
              <a:rPr lang="en-US" dirty="0"/>
              <a:t>Keep time (start on time, return from breaks on time, end on time).</a:t>
            </a:r>
          </a:p>
          <a:p>
            <a:pPr lvl="1" eaLnBrk="1" hangingPunct="1">
              <a:tabLst>
                <a:tab pos="1028700" algn="l"/>
              </a:tabLst>
            </a:pPr>
            <a:r>
              <a:rPr lang="en-US" dirty="0"/>
              <a:t>Switch mobile phones off or to “vibrate.”</a:t>
            </a:r>
          </a:p>
          <a:p>
            <a:pPr lvl="1" eaLnBrk="1" hangingPunct="1">
              <a:tabLst>
                <a:tab pos="1028700" algn="l"/>
              </a:tabLst>
            </a:pPr>
            <a:r>
              <a:rPr lang="en-US" dirty="0"/>
              <a:t>Participate fully.</a:t>
            </a:r>
          </a:p>
          <a:p>
            <a:pPr lvl="1" eaLnBrk="1" hangingPunct="1">
              <a:tabLst>
                <a:tab pos="1028700" algn="l"/>
              </a:tabLst>
            </a:pPr>
            <a:r>
              <a:rPr lang="en-US" dirty="0"/>
              <a:t>Ask questions freely.</a:t>
            </a:r>
          </a:p>
          <a:p>
            <a:pPr lvl="1" eaLnBrk="1" hangingPunct="1">
              <a:tabLst>
                <a:tab pos="1028700" algn="l"/>
              </a:tabLst>
            </a:pPr>
            <a:r>
              <a:rPr lang="en-US" dirty="0"/>
              <a:t>Balance talking and listening.</a:t>
            </a:r>
          </a:p>
          <a:p>
            <a:pPr lvl="1" eaLnBrk="1" hangingPunct="1">
              <a:tabLst>
                <a:tab pos="1028700" algn="l"/>
              </a:tabLst>
            </a:pPr>
            <a:r>
              <a:rPr lang="en-US" dirty="0"/>
              <a:t>Respect each other’s points of view.</a:t>
            </a:r>
          </a:p>
          <a:p>
            <a:pPr lvl="1" eaLnBrk="1" hangingPunct="1">
              <a:tabLst>
                <a:tab pos="1028700" algn="l"/>
              </a:tabLst>
            </a:pPr>
            <a:r>
              <a:rPr lang="en-US" dirty="0"/>
              <a:t>Use “person-first” language, i.e., “person with a disability.”</a:t>
            </a:r>
          </a:p>
        </p:txBody>
      </p:sp>
      <p:sp>
        <p:nvSpPr>
          <p:cNvPr id="9218"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4D872CE5-5457-4620-BFE1-2026E696FFCA}" type="slidenum">
              <a:rPr lang="en-US" b="0" smtClean="0"/>
              <a:pPr eaLnBrk="1" hangingPunct="1">
                <a:defRPr/>
              </a:pPr>
              <a:t>8</a:t>
            </a:fld>
            <a:endParaRPr lang="en-US" b="0" dirty="0"/>
          </a:p>
        </p:txBody>
      </p:sp>
    </p:spTree>
    <p:extLst>
      <p:ext uri="{BB962C8B-B14F-4D97-AF65-F5344CB8AC3E}">
        <p14:creationId xmlns:p14="http://schemas.microsoft.com/office/powerpoint/2010/main" val="32654576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7" name="Rectangle 65"/>
          <p:cNvSpPr>
            <a:spLocks noGrp="1" noChangeArrowheads="1"/>
          </p:cNvSpPr>
          <p:nvPr>
            <p:ph type="title"/>
          </p:nvPr>
        </p:nvSpPr>
        <p:spPr>
          <a:xfrm>
            <a:off x="812800" y="234744"/>
            <a:ext cx="11379200" cy="685800"/>
          </a:xfrm>
        </p:spPr>
        <p:txBody>
          <a:bodyPr/>
          <a:lstStyle/>
          <a:p>
            <a:pPr eaLnBrk="1" hangingPunct="1"/>
            <a:r>
              <a:rPr lang="en-US" dirty="0">
                <a:solidFill>
                  <a:schemeClr val="bg1"/>
                </a:solidFill>
              </a:rPr>
              <a:t>Course Agenda</a:t>
            </a:r>
          </a:p>
        </p:txBody>
      </p:sp>
      <p:sp>
        <p:nvSpPr>
          <p:cNvPr id="8195" name="Rectangle 63"/>
          <p:cNvSpPr>
            <a:spLocks noGrp="1" noChangeArrowheads="1"/>
          </p:cNvSpPr>
          <p:nvPr>
            <p:ph sz="half" idx="1"/>
          </p:nvPr>
        </p:nvSpPr>
        <p:spPr>
          <a:xfrm>
            <a:off x="1041400" y="1676400"/>
            <a:ext cx="4445000" cy="4946856"/>
          </a:xfrm>
          <a:ln>
            <a:solidFill>
              <a:schemeClr val="tx1"/>
            </a:solidFill>
          </a:ln>
        </p:spPr>
        <p:txBody>
          <a:bodyPr/>
          <a:lstStyle/>
          <a:p>
            <a:pPr marL="0" indent="0" defTabSz="1143000" eaLnBrk="1" hangingPunct="1">
              <a:buNone/>
            </a:pPr>
            <a:r>
              <a:rPr lang="en-US" sz="2400" b="1" dirty="0"/>
              <a:t>Day 1</a:t>
            </a:r>
            <a:endParaRPr lang="en-US" sz="1600" dirty="0"/>
          </a:p>
          <a:p>
            <a:pPr marL="0" indent="0" defTabSz="1143000" eaLnBrk="1" hangingPunct="1">
              <a:spcBef>
                <a:spcPct val="50000"/>
              </a:spcBef>
            </a:pPr>
            <a:r>
              <a:rPr lang="en-US" sz="1800" b="1" dirty="0"/>
              <a:t>AM Sessions</a:t>
            </a:r>
            <a:endParaRPr lang="en-US" sz="1800" dirty="0"/>
          </a:p>
          <a:p>
            <a:pPr marL="0" indent="0" defTabSz="1143000" eaLnBrk="1" hangingPunct="1">
              <a:spcBef>
                <a:spcPct val="50000"/>
              </a:spcBef>
              <a:buNone/>
            </a:pPr>
            <a:r>
              <a:rPr lang="en-US" sz="1600" dirty="0"/>
              <a:t>Welcome and Introductions</a:t>
            </a:r>
          </a:p>
          <a:p>
            <a:pPr marL="0" indent="0" defTabSz="1143000" eaLnBrk="1" hangingPunct="1">
              <a:spcBef>
                <a:spcPct val="50000"/>
              </a:spcBef>
              <a:buNone/>
            </a:pPr>
            <a:r>
              <a:rPr lang="en-US" sz="1600" dirty="0"/>
              <a:t>Getting Started Activity</a:t>
            </a:r>
          </a:p>
          <a:p>
            <a:pPr marL="0" indent="0" defTabSz="1143000" eaLnBrk="1" hangingPunct="1">
              <a:spcBef>
                <a:spcPct val="50000"/>
              </a:spcBef>
              <a:buNone/>
            </a:pPr>
            <a:r>
              <a:rPr lang="en-US" sz="1600" dirty="0"/>
              <a:t>Transition From ISP to RSP</a:t>
            </a:r>
          </a:p>
          <a:p>
            <a:pPr marL="0" indent="0" defTabSz="1143000" eaLnBrk="1" hangingPunct="1">
              <a:spcBef>
                <a:spcPct val="50000"/>
              </a:spcBef>
              <a:buNone/>
            </a:pPr>
            <a:r>
              <a:rPr lang="en-US" sz="1600" dirty="0"/>
              <a:t>Current Disaster Reactions, Strengths, </a:t>
            </a:r>
            <a:br>
              <a:rPr lang="en-US" sz="1600" dirty="0"/>
            </a:br>
            <a:r>
              <a:rPr lang="en-US" sz="1600" dirty="0"/>
              <a:t>and Resilience</a:t>
            </a:r>
          </a:p>
          <a:p>
            <a:pPr marL="0" indent="0" defTabSz="1143000" eaLnBrk="1" hangingPunct="1">
              <a:spcBef>
                <a:spcPct val="50000"/>
              </a:spcBef>
              <a:buNone/>
            </a:pPr>
            <a:r>
              <a:rPr lang="en-US" sz="1800" b="1" dirty="0"/>
              <a:t>PM Sessions</a:t>
            </a:r>
          </a:p>
          <a:p>
            <a:pPr marL="0" indent="0" defTabSz="1143000" eaLnBrk="1" hangingPunct="1">
              <a:spcBef>
                <a:spcPct val="50000"/>
              </a:spcBef>
              <a:buNone/>
            </a:pPr>
            <a:r>
              <a:rPr lang="en-US" sz="1600" dirty="0"/>
              <a:t>Lunch</a:t>
            </a:r>
          </a:p>
          <a:p>
            <a:pPr marL="0" indent="0" defTabSz="1143000" eaLnBrk="1" hangingPunct="1">
              <a:spcBef>
                <a:spcPct val="50000"/>
              </a:spcBef>
              <a:buNone/>
            </a:pPr>
            <a:r>
              <a:rPr lang="en-US" sz="1600" dirty="0"/>
              <a:t>Crisis Counseling Services and Interventions</a:t>
            </a:r>
          </a:p>
          <a:p>
            <a:pPr marL="400050" indent="-114300" defTabSz="1143000" eaLnBrk="1" hangingPunct="1">
              <a:spcBef>
                <a:spcPct val="50000"/>
              </a:spcBef>
              <a:buFont typeface="Arial" panose="020B0604020202020204" pitchFamily="34" charset="0"/>
              <a:buChar char="•"/>
              <a:tabLst>
                <a:tab pos="514350" algn="l"/>
                <a:tab pos="1028700" algn="l"/>
              </a:tabLst>
            </a:pPr>
            <a:r>
              <a:rPr lang="en-US" sz="1600" dirty="0"/>
              <a:t>Individual/Family Crisis Counseling</a:t>
            </a:r>
          </a:p>
          <a:p>
            <a:pPr marL="400050" indent="-114300" defTabSz="1143000" eaLnBrk="1" hangingPunct="1">
              <a:spcBef>
                <a:spcPct val="50000"/>
              </a:spcBef>
              <a:buFont typeface="Arial" panose="020B0604020202020204" pitchFamily="34" charset="0"/>
              <a:buChar char="•"/>
              <a:tabLst>
                <a:tab pos="514350" algn="l"/>
                <a:tab pos="1028700" algn="l"/>
              </a:tabLst>
            </a:pPr>
            <a:r>
              <a:rPr lang="en-US" sz="1600" dirty="0"/>
              <a:t>Group Crisis Counseling</a:t>
            </a:r>
          </a:p>
          <a:p>
            <a:pPr marL="0" indent="0" defTabSz="1143000" eaLnBrk="1" hangingPunct="1">
              <a:spcBef>
                <a:spcPct val="50000"/>
              </a:spcBef>
              <a:buNone/>
            </a:pPr>
            <a:r>
              <a:rPr lang="en-US" sz="1600" dirty="0"/>
              <a:t>Adjourn 	</a:t>
            </a:r>
          </a:p>
        </p:txBody>
      </p:sp>
      <p:sp>
        <p:nvSpPr>
          <p:cNvPr id="8196" name="Rectangle 64"/>
          <p:cNvSpPr>
            <a:spLocks noGrp="1" noChangeArrowheads="1"/>
          </p:cNvSpPr>
          <p:nvPr>
            <p:ph sz="half" idx="2"/>
          </p:nvPr>
        </p:nvSpPr>
        <p:spPr>
          <a:xfrm>
            <a:off x="6426200" y="1676400"/>
            <a:ext cx="4470400" cy="4038884"/>
          </a:xfrm>
          <a:ln>
            <a:solidFill>
              <a:schemeClr val="tx1"/>
            </a:solidFill>
          </a:ln>
        </p:spPr>
        <p:txBody>
          <a:bodyPr/>
          <a:lstStyle/>
          <a:p>
            <a:pPr marL="0" indent="0" eaLnBrk="1" hangingPunct="1">
              <a:tabLst>
                <a:tab pos="1265238" algn="l"/>
              </a:tabLst>
            </a:pPr>
            <a:r>
              <a:rPr lang="en-US" sz="2400" b="1" dirty="0"/>
              <a:t>Day 2</a:t>
            </a:r>
          </a:p>
          <a:p>
            <a:pPr marL="0" indent="0" eaLnBrk="1" hangingPunct="1">
              <a:spcBef>
                <a:spcPct val="50000"/>
              </a:spcBef>
              <a:tabLst>
                <a:tab pos="1265238" algn="l"/>
              </a:tabLst>
            </a:pPr>
            <a:r>
              <a:rPr lang="en-US" sz="1800" b="1" dirty="0"/>
              <a:t>AM Sessions</a:t>
            </a:r>
            <a:endParaRPr lang="en-US" sz="1800" dirty="0"/>
          </a:p>
          <a:p>
            <a:pPr marL="0" indent="0" eaLnBrk="1" hangingPunct="1">
              <a:spcBef>
                <a:spcPct val="50000"/>
              </a:spcBef>
              <a:tabLst>
                <a:tab pos="1265238" algn="l"/>
              </a:tabLst>
            </a:pPr>
            <a:r>
              <a:rPr lang="en-US" sz="1600" dirty="0"/>
              <a:t>Crisis Counseling Services (cont.)</a:t>
            </a:r>
          </a:p>
          <a:p>
            <a:pPr marL="0" indent="0" eaLnBrk="1" hangingPunct="1">
              <a:spcBef>
                <a:spcPct val="50000"/>
              </a:spcBef>
              <a:tabLst>
                <a:tab pos="1265238" algn="l"/>
              </a:tabLst>
            </a:pPr>
            <a:r>
              <a:rPr lang="en-US" sz="1600" dirty="0"/>
              <a:t>Data Collection and 	Program Evaluation</a:t>
            </a:r>
          </a:p>
          <a:p>
            <a:pPr marL="0" indent="0" eaLnBrk="1" hangingPunct="1">
              <a:spcBef>
                <a:spcPct val="50000"/>
              </a:spcBef>
              <a:tabLst>
                <a:tab pos="1265238" algn="l"/>
              </a:tabLst>
            </a:pPr>
            <a:r>
              <a:rPr lang="en-US" sz="1600" dirty="0"/>
              <a:t>Stress Management for Staff</a:t>
            </a:r>
          </a:p>
          <a:p>
            <a:pPr marL="0" indent="0" eaLnBrk="1" hangingPunct="1">
              <a:spcBef>
                <a:spcPct val="50000"/>
              </a:spcBef>
              <a:tabLst>
                <a:tab pos="1265238" algn="l"/>
              </a:tabLst>
            </a:pPr>
            <a:r>
              <a:rPr lang="en-US" sz="1600" dirty="0"/>
              <a:t>Team Building Activity</a:t>
            </a:r>
          </a:p>
          <a:p>
            <a:pPr marL="0" indent="0" eaLnBrk="1" hangingPunct="1">
              <a:spcBef>
                <a:spcPct val="50000"/>
              </a:spcBef>
              <a:tabLst>
                <a:tab pos="1265238" algn="l"/>
              </a:tabLst>
            </a:pPr>
            <a:r>
              <a:rPr lang="en-US" sz="1800" b="1" dirty="0"/>
              <a:t>PM Sessions</a:t>
            </a:r>
            <a:endParaRPr lang="en-US" sz="1800" dirty="0"/>
          </a:p>
          <a:p>
            <a:pPr marL="0" indent="0" eaLnBrk="1" hangingPunct="1">
              <a:spcBef>
                <a:spcPct val="50000"/>
              </a:spcBef>
              <a:tabLst>
                <a:tab pos="1265238" algn="l"/>
              </a:tabLst>
            </a:pPr>
            <a:r>
              <a:rPr lang="en-US" sz="1600" dirty="0"/>
              <a:t>Applying Your Learning</a:t>
            </a:r>
          </a:p>
          <a:p>
            <a:pPr marL="0" indent="0" eaLnBrk="1" hangingPunct="1">
              <a:spcBef>
                <a:spcPct val="50000"/>
              </a:spcBef>
              <a:tabLst>
                <a:tab pos="1265238" algn="l"/>
              </a:tabLst>
            </a:pPr>
            <a:r>
              <a:rPr lang="en-US" sz="1600" dirty="0"/>
              <a:t>Course Evaluation</a:t>
            </a:r>
          </a:p>
          <a:p>
            <a:pPr marL="0" indent="0" eaLnBrk="1" hangingPunct="1">
              <a:spcBef>
                <a:spcPct val="50000"/>
              </a:spcBef>
              <a:tabLst>
                <a:tab pos="1265238" algn="l"/>
              </a:tabLst>
            </a:pPr>
            <a:r>
              <a:rPr lang="en-US" sz="1600" dirty="0"/>
              <a:t>Adjourn</a:t>
            </a:r>
          </a:p>
        </p:txBody>
      </p:sp>
      <p:sp>
        <p:nvSpPr>
          <p:cNvPr id="8194" name="Slide Number Placeholder 4"/>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09A009A8-A411-4860-BC2E-63593075DAFA}" type="slidenum">
              <a:rPr lang="en-US" b="0" smtClean="0"/>
              <a:pPr eaLnBrk="1" hangingPunct="1">
                <a:defRPr/>
              </a:pPr>
              <a:t>9</a:t>
            </a:fld>
            <a:endParaRPr lang="en-US" b="0" dirty="0"/>
          </a:p>
        </p:txBody>
      </p:sp>
    </p:spTree>
    <p:extLst>
      <p:ext uri="{BB962C8B-B14F-4D97-AF65-F5344CB8AC3E}">
        <p14:creationId xmlns:p14="http://schemas.microsoft.com/office/powerpoint/2010/main" val="3620450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p:txBody>
          <a:bodyPr/>
          <a:lstStyle/>
          <a:p>
            <a:pPr eaLnBrk="1" hangingPunct="1"/>
            <a:r>
              <a:rPr lang="en-US" sz="4000" b="1" dirty="0"/>
              <a:t>Section 1</a:t>
            </a:r>
            <a:r>
              <a:rPr lang="en-US" sz="4000" b="1" dirty="0">
                <a:cs typeface="Arial" charset="0"/>
              </a:rPr>
              <a:t>—</a:t>
            </a:r>
            <a:r>
              <a:rPr lang="en-US" sz="4000" b="1" dirty="0"/>
              <a:t>Transition From ISP to RSP</a:t>
            </a:r>
          </a:p>
        </p:txBody>
      </p:sp>
      <p:sp>
        <p:nvSpPr>
          <p:cNvPr id="10244" name="Rectangle 3"/>
          <p:cNvSpPr>
            <a:spLocks noGrp="1" noChangeArrowheads="1"/>
          </p:cNvSpPr>
          <p:nvPr>
            <p:ph idx="1"/>
          </p:nvPr>
        </p:nvSpPr>
        <p:spPr>
          <a:xfrm>
            <a:off x="551543" y="2266950"/>
            <a:ext cx="10566400" cy="4038600"/>
          </a:xfrm>
        </p:spPr>
        <p:txBody>
          <a:bodyPr/>
          <a:lstStyle/>
          <a:p>
            <a:pPr marL="0" indent="0" eaLnBrk="1" hangingPunct="1"/>
            <a:r>
              <a:rPr lang="en-US" sz="3600" dirty="0"/>
              <a:t> CCP Timeline</a:t>
            </a:r>
          </a:p>
          <a:p>
            <a:pPr marL="0" indent="0" eaLnBrk="1" hangingPunct="1"/>
            <a:r>
              <a:rPr lang="en-US" sz="3600" dirty="0"/>
              <a:t> Goals of the RSP</a:t>
            </a:r>
          </a:p>
          <a:p>
            <a:pPr marL="0" indent="0" eaLnBrk="1" hangingPunct="1"/>
            <a:r>
              <a:rPr lang="en-US" sz="3600" dirty="0"/>
              <a:t> Program Management </a:t>
            </a:r>
          </a:p>
          <a:p>
            <a:pPr marL="0" indent="0" eaLnBrk="1" hangingPunct="1"/>
            <a:r>
              <a:rPr lang="en-US" sz="3600" dirty="0"/>
              <a:t> Program Services Issues</a:t>
            </a:r>
          </a:p>
        </p:txBody>
      </p:sp>
      <p:sp>
        <p:nvSpPr>
          <p:cNvPr id="10242"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EDF3FFA3-DDA2-4537-BFED-11FD145F6528}" type="slidenum">
              <a:rPr lang="en-US" b="0" smtClean="0"/>
              <a:pPr eaLnBrk="1" hangingPunct="1">
                <a:defRPr/>
              </a:pPr>
              <a:t>10</a:t>
            </a:fld>
            <a:endParaRPr lang="en-US" b="0" dirty="0"/>
          </a:p>
        </p:txBody>
      </p:sp>
    </p:spTree>
    <p:extLst>
      <p:ext uri="{BB962C8B-B14F-4D97-AF65-F5344CB8AC3E}">
        <p14:creationId xmlns:p14="http://schemas.microsoft.com/office/powerpoint/2010/main" val="14872110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a:xfrm>
            <a:off x="812800" y="234744"/>
            <a:ext cx="11379200" cy="685800"/>
          </a:xfrm>
        </p:spPr>
        <p:txBody>
          <a:bodyPr/>
          <a:lstStyle/>
          <a:p>
            <a:pPr eaLnBrk="1" hangingPunct="1"/>
            <a:r>
              <a:rPr lang="en-US" dirty="0">
                <a:solidFill>
                  <a:schemeClr val="bg1"/>
                </a:solidFill>
              </a:rPr>
              <a:t>Session Objectives</a:t>
            </a:r>
          </a:p>
        </p:txBody>
      </p:sp>
      <p:sp>
        <p:nvSpPr>
          <p:cNvPr id="11268" name="Rectangle 3"/>
          <p:cNvSpPr>
            <a:spLocks noGrp="1" noChangeArrowheads="1"/>
          </p:cNvSpPr>
          <p:nvPr>
            <p:ph idx="1"/>
          </p:nvPr>
        </p:nvSpPr>
        <p:spPr>
          <a:xfrm>
            <a:off x="812800" y="1752600"/>
            <a:ext cx="4445000" cy="4648200"/>
          </a:xfrm>
        </p:spPr>
        <p:txBody>
          <a:bodyPr/>
          <a:lstStyle/>
          <a:p>
            <a:pPr marL="347663" lvl="1" indent="-233363" eaLnBrk="1" hangingPunct="1"/>
            <a:r>
              <a:rPr lang="en-US" dirty="0"/>
              <a:t>Identify ISP-to-RSP transition issues.</a:t>
            </a:r>
          </a:p>
          <a:p>
            <a:pPr marL="347663" lvl="1" indent="-233363" eaLnBrk="1" hangingPunct="1"/>
            <a:r>
              <a:rPr lang="en-US" dirty="0"/>
              <a:t>Define the goals of the RSP.</a:t>
            </a:r>
          </a:p>
        </p:txBody>
      </p:sp>
      <p:pic>
        <p:nvPicPr>
          <p:cNvPr id="5" name="Picture 4" descr="Words on a chalkboard under heading Goals with first initials highlighted to show the acronym S M A R T. Specific, Measurable, Achievable, Relevant, Time-Bound."/>
          <p:cNvPicPr/>
          <p:nvPr/>
        </p:nvPicPr>
        <p:blipFill>
          <a:blip r:embed="rId3" cstate="print">
            <a:extLst>
              <a:ext uri="{28A0092B-C50C-407E-A947-70E740481C1C}">
                <a14:useLocalDpi xmlns:a14="http://schemas.microsoft.com/office/drawing/2010/main" val="0"/>
              </a:ext>
            </a:extLst>
          </a:blip>
          <a:srcRect/>
          <a:stretch/>
        </p:blipFill>
        <p:spPr bwMode="auto">
          <a:xfrm>
            <a:off x="5562600" y="1756469"/>
            <a:ext cx="5803406" cy="3868937"/>
          </a:xfrm>
          <a:prstGeom prst="rect">
            <a:avLst/>
          </a:prstGeom>
          <a:noFill/>
          <a:ln>
            <a:solidFill>
              <a:schemeClr val="tx1"/>
            </a:solidFill>
          </a:ln>
        </p:spPr>
      </p:pic>
      <p:sp>
        <p:nvSpPr>
          <p:cNvPr id="11266"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4C3D13BB-251D-4303-A7AB-532D12506DAA}" type="slidenum">
              <a:rPr lang="en-US" b="0" smtClean="0"/>
              <a:pPr eaLnBrk="1" hangingPunct="1">
                <a:defRPr/>
              </a:pPr>
              <a:t>11</a:t>
            </a:fld>
            <a:endParaRPr lang="en-US" b="0" dirty="0"/>
          </a:p>
        </p:txBody>
      </p:sp>
    </p:spTree>
    <p:extLst>
      <p:ext uri="{BB962C8B-B14F-4D97-AF65-F5344CB8AC3E}">
        <p14:creationId xmlns:p14="http://schemas.microsoft.com/office/powerpoint/2010/main" val="3365636778"/>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a:xfrm>
            <a:off x="812800" y="234744"/>
            <a:ext cx="11379200" cy="685800"/>
          </a:xfrm>
        </p:spPr>
        <p:txBody>
          <a:bodyPr/>
          <a:lstStyle/>
          <a:p>
            <a:pPr eaLnBrk="1" hangingPunct="1">
              <a:lnSpc>
                <a:spcPct val="150000"/>
              </a:lnSpc>
              <a:spcBef>
                <a:spcPct val="30000"/>
              </a:spcBef>
            </a:pPr>
            <a:r>
              <a:rPr lang="en-US" dirty="0">
                <a:solidFill>
                  <a:schemeClr val="bg1"/>
                </a:solidFill>
              </a:rPr>
              <a:t>CCP Timeline</a:t>
            </a:r>
            <a:endParaRPr lang="en-US" sz="2500" dirty="0">
              <a:solidFill>
                <a:schemeClr val="bg1"/>
              </a:solidFill>
            </a:endParaRPr>
          </a:p>
        </p:txBody>
      </p:sp>
      <p:sp>
        <p:nvSpPr>
          <p:cNvPr id="4" name="Content Placeholder 3"/>
          <p:cNvSpPr>
            <a:spLocks noGrp="1"/>
          </p:cNvSpPr>
          <p:nvPr>
            <p:ph idx="1"/>
          </p:nvPr>
        </p:nvSpPr>
        <p:spPr>
          <a:xfrm>
            <a:off x="812800" y="1637594"/>
            <a:ext cx="10566400" cy="4648200"/>
          </a:xfrm>
        </p:spPr>
        <p:txBody>
          <a:bodyPr/>
          <a:lstStyle/>
          <a:p>
            <a:r>
              <a:rPr lang="en-US" dirty="0"/>
              <a:t>Where is your CCP in the typical timeline?</a:t>
            </a:r>
          </a:p>
        </p:txBody>
      </p:sp>
      <p:pic>
        <p:nvPicPr>
          <p:cNvPr id="4098" name="Picture 2" descr="Timeline graphic. Day 0 = Disaster Event; After Day 0 = Presidential Major Disaster Declaration; Day 14 = ISP Application Due; Day 60 = RSP Application Due; After Day 60 (time varies) = ISP extension while RSP application is reviewed; Up to 9 months = RSP (First Anniversary typically falls within this timeframe, depending on length of ISP extension perio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81809" y="2401691"/>
            <a:ext cx="8228382" cy="4130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6"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7B5D5FD3-CB53-4FB9-9B64-15426341A272}" type="slidenum">
              <a:rPr lang="en-US" b="0" smtClean="0"/>
              <a:pPr eaLnBrk="1" hangingPunct="1">
                <a:defRPr/>
              </a:pPr>
              <a:t>12</a:t>
            </a:fld>
            <a:endParaRPr lang="en-US" b="0" dirty="0"/>
          </a:p>
        </p:txBody>
      </p:sp>
    </p:spTree>
    <p:extLst>
      <p:ext uri="{BB962C8B-B14F-4D97-AF65-F5344CB8AC3E}">
        <p14:creationId xmlns:p14="http://schemas.microsoft.com/office/powerpoint/2010/main" val="40553252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a:xfrm>
            <a:off x="812800" y="234744"/>
            <a:ext cx="11379200" cy="685800"/>
          </a:xfrm>
        </p:spPr>
        <p:txBody>
          <a:bodyPr/>
          <a:lstStyle/>
          <a:p>
            <a:pPr eaLnBrk="1" hangingPunct="1"/>
            <a:r>
              <a:rPr lang="en-US" dirty="0">
                <a:solidFill>
                  <a:schemeClr val="bg1"/>
                </a:solidFill>
              </a:rPr>
              <a:t>Goals of the RSP</a:t>
            </a:r>
          </a:p>
        </p:txBody>
      </p:sp>
      <p:sp>
        <p:nvSpPr>
          <p:cNvPr id="13316" name="Rectangle 3"/>
          <p:cNvSpPr>
            <a:spLocks noGrp="1" noChangeArrowheads="1"/>
          </p:cNvSpPr>
          <p:nvPr>
            <p:ph idx="1"/>
          </p:nvPr>
        </p:nvSpPr>
        <p:spPr/>
        <p:txBody>
          <a:bodyPr/>
          <a:lstStyle/>
          <a:p>
            <a:pPr marL="0" indent="0" eaLnBrk="1" hangingPunct="1"/>
            <a:r>
              <a:rPr lang="en-US" dirty="0"/>
              <a:t>During the transition it is important to emphasize the following:</a:t>
            </a:r>
          </a:p>
          <a:p>
            <a:pPr lvl="1" eaLnBrk="1" hangingPunct="1"/>
            <a:r>
              <a:rPr lang="en-US" dirty="0"/>
              <a:t>Reflecting on the ISP</a:t>
            </a:r>
            <a:r>
              <a:rPr lang="en-US" dirty="0">
                <a:cs typeface="Arial" charset="0"/>
              </a:rPr>
              <a:t>—</a:t>
            </a:r>
            <a:r>
              <a:rPr lang="en-US" dirty="0"/>
              <a:t>what stands out for you? </a:t>
            </a:r>
          </a:p>
          <a:p>
            <a:pPr lvl="2" eaLnBrk="1" hangingPunct="1"/>
            <a:r>
              <a:rPr lang="en-US" dirty="0"/>
              <a:t>Successes and accomplishments</a:t>
            </a:r>
          </a:p>
          <a:p>
            <a:pPr lvl="2" eaLnBrk="1" hangingPunct="1"/>
            <a:r>
              <a:rPr lang="en-US" dirty="0"/>
              <a:t>Challenges</a:t>
            </a:r>
          </a:p>
          <a:p>
            <a:pPr lvl="1" eaLnBrk="1" hangingPunct="1"/>
            <a:r>
              <a:rPr lang="en-US" dirty="0"/>
              <a:t>Looking ahead to the RSP:</a:t>
            </a:r>
          </a:p>
          <a:p>
            <a:pPr lvl="2" eaLnBrk="1" hangingPunct="1"/>
            <a:r>
              <a:rPr lang="en-US" dirty="0"/>
              <a:t>What do you need to pay attention to during the transition? </a:t>
            </a:r>
          </a:p>
          <a:p>
            <a:pPr lvl="2" eaLnBrk="1" hangingPunct="1"/>
            <a:r>
              <a:rPr lang="en-US" dirty="0"/>
              <a:t>What lessons learned from the ISP can you bring to the RSP?</a:t>
            </a:r>
          </a:p>
          <a:p>
            <a:pPr lvl="2" eaLnBrk="1" hangingPunct="1"/>
            <a:r>
              <a:rPr lang="en-US" dirty="0"/>
              <a:t>What do you want to see the RSP accomplish?  </a:t>
            </a:r>
          </a:p>
          <a:p>
            <a:pPr lvl="2" eaLnBrk="1" hangingPunct="1"/>
            <a:r>
              <a:rPr lang="en-US" dirty="0"/>
              <a:t>What challenges do you anticipate?</a:t>
            </a:r>
          </a:p>
        </p:txBody>
      </p:sp>
      <p:sp>
        <p:nvSpPr>
          <p:cNvPr id="12290"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6437E46C-47E1-48C0-898E-FF6D6C9B9F22}" type="slidenum">
              <a:rPr lang="en-US" b="0" smtClean="0"/>
              <a:pPr eaLnBrk="1" hangingPunct="1">
                <a:defRPr/>
              </a:pPr>
              <a:t>13</a:t>
            </a:fld>
            <a:endParaRPr lang="en-US" b="0" dirty="0"/>
          </a:p>
        </p:txBody>
      </p:sp>
    </p:spTree>
    <p:extLst>
      <p:ext uri="{BB962C8B-B14F-4D97-AF65-F5344CB8AC3E}">
        <p14:creationId xmlns:p14="http://schemas.microsoft.com/office/powerpoint/2010/main" val="42291494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a:xfrm>
            <a:off x="812800" y="234744"/>
            <a:ext cx="11379200" cy="685800"/>
          </a:xfrm>
        </p:spPr>
        <p:txBody>
          <a:bodyPr/>
          <a:lstStyle/>
          <a:p>
            <a:pPr eaLnBrk="1" hangingPunct="1"/>
            <a:r>
              <a:rPr lang="en-US" dirty="0">
                <a:solidFill>
                  <a:schemeClr val="bg1"/>
                </a:solidFill>
              </a:rPr>
              <a:t>Goals of the RSP (cont.)</a:t>
            </a:r>
          </a:p>
        </p:txBody>
      </p:sp>
      <p:sp>
        <p:nvSpPr>
          <p:cNvPr id="14340" name="Rectangle 3"/>
          <p:cNvSpPr>
            <a:spLocks noGrp="1" noChangeArrowheads="1"/>
          </p:cNvSpPr>
          <p:nvPr>
            <p:ph idx="1"/>
          </p:nvPr>
        </p:nvSpPr>
        <p:spPr/>
        <p:txBody>
          <a:bodyPr/>
          <a:lstStyle/>
          <a:p>
            <a:pPr marL="0" indent="0" eaLnBrk="1" hangingPunct="1"/>
            <a:r>
              <a:rPr lang="en-US" dirty="0"/>
              <a:t>During the transition it is important to emphasize:</a:t>
            </a:r>
          </a:p>
          <a:p>
            <a:pPr lvl="1" eaLnBrk="1" hangingPunct="1"/>
            <a:r>
              <a:rPr lang="en-US" dirty="0"/>
              <a:t>Ongoing needs assessment</a:t>
            </a:r>
          </a:p>
          <a:p>
            <a:pPr lvl="1" eaLnBrk="1" hangingPunct="1"/>
            <a:r>
              <a:rPr lang="en-US" dirty="0"/>
              <a:t>Continued focus on individual and family services</a:t>
            </a:r>
          </a:p>
          <a:p>
            <a:pPr lvl="1" eaLnBrk="1" hangingPunct="1"/>
            <a:r>
              <a:rPr lang="en-US" dirty="0"/>
              <a:t>Fostering of individual and community resilience</a:t>
            </a:r>
          </a:p>
          <a:p>
            <a:pPr lvl="1" eaLnBrk="1" hangingPunct="1"/>
            <a:r>
              <a:rPr lang="en-US" dirty="0"/>
              <a:t>Continued identification of special populations</a:t>
            </a:r>
          </a:p>
          <a:p>
            <a:pPr lvl="1" eaLnBrk="1" hangingPunct="1"/>
            <a:r>
              <a:rPr lang="en-US" dirty="0"/>
              <a:t>Services of lower intensity and higher volume</a:t>
            </a:r>
          </a:p>
        </p:txBody>
      </p:sp>
      <p:sp>
        <p:nvSpPr>
          <p:cNvPr id="13314"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FAEECAFB-C5AA-4D1B-9BC8-0C972F3E6EEA}" type="slidenum">
              <a:rPr lang="en-US" b="0" smtClean="0"/>
              <a:pPr eaLnBrk="1" hangingPunct="1">
                <a:defRPr/>
              </a:pPr>
              <a:t>14</a:t>
            </a:fld>
            <a:endParaRPr lang="en-US" b="0" dirty="0"/>
          </a:p>
        </p:txBody>
      </p:sp>
    </p:spTree>
    <p:extLst>
      <p:ext uri="{BB962C8B-B14F-4D97-AF65-F5344CB8AC3E}">
        <p14:creationId xmlns:p14="http://schemas.microsoft.com/office/powerpoint/2010/main" val="35278703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noChangeArrowheads="1"/>
          </p:cNvSpPr>
          <p:nvPr>
            <p:ph type="title"/>
          </p:nvPr>
        </p:nvSpPr>
        <p:spPr>
          <a:xfrm>
            <a:off x="812800" y="234744"/>
            <a:ext cx="11379200" cy="685800"/>
          </a:xfrm>
        </p:spPr>
        <p:txBody>
          <a:bodyPr/>
          <a:lstStyle/>
          <a:p>
            <a:pPr eaLnBrk="1" hangingPunct="1"/>
            <a:r>
              <a:rPr lang="en-US" dirty="0">
                <a:solidFill>
                  <a:schemeClr val="bg1"/>
                </a:solidFill>
              </a:rPr>
              <a:t>Goals of the RSP (cont.)</a:t>
            </a:r>
          </a:p>
        </p:txBody>
      </p:sp>
      <p:sp>
        <p:nvSpPr>
          <p:cNvPr id="15364" name="Rectangle 3"/>
          <p:cNvSpPr>
            <a:spLocks noGrp="1" noChangeArrowheads="1"/>
          </p:cNvSpPr>
          <p:nvPr>
            <p:ph idx="1"/>
          </p:nvPr>
        </p:nvSpPr>
        <p:spPr/>
        <p:txBody>
          <a:bodyPr/>
          <a:lstStyle/>
          <a:p>
            <a:pPr marL="0" indent="0" eaLnBrk="1" hangingPunct="1"/>
            <a:r>
              <a:rPr lang="en-US" dirty="0"/>
              <a:t>Focus on:</a:t>
            </a:r>
          </a:p>
          <a:p>
            <a:pPr lvl="1" eaLnBrk="1" hangingPunct="1"/>
            <a:r>
              <a:rPr lang="en-US" dirty="0"/>
              <a:t>Group crisis counseling, public education, and media messaging </a:t>
            </a:r>
          </a:p>
          <a:p>
            <a:pPr lvl="1" eaLnBrk="1" hangingPunct="1"/>
            <a:r>
              <a:rPr lang="en-US" dirty="0"/>
              <a:t>Targeted outreach to special populations</a:t>
            </a:r>
          </a:p>
          <a:p>
            <a:pPr lvl="1" eaLnBrk="1" hangingPunct="1"/>
            <a:r>
              <a:rPr lang="en-US" dirty="0"/>
              <a:t>Increased community networking</a:t>
            </a:r>
          </a:p>
          <a:p>
            <a:pPr lvl="1" eaLnBrk="1" hangingPunct="1"/>
            <a:r>
              <a:rPr lang="en-US" dirty="0"/>
              <a:t>Assessment and referral</a:t>
            </a:r>
          </a:p>
          <a:p>
            <a:pPr lvl="1" eaLnBrk="1" hangingPunct="1"/>
            <a:r>
              <a:rPr lang="en-US" dirty="0"/>
              <a:t>Resource linkage</a:t>
            </a:r>
          </a:p>
        </p:txBody>
      </p:sp>
      <p:sp>
        <p:nvSpPr>
          <p:cNvPr id="14338"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099BC8CB-3B49-4468-839A-3DDED4B79DC9}" type="slidenum">
              <a:rPr lang="en-US" b="0" smtClean="0"/>
              <a:pPr eaLnBrk="1" hangingPunct="1">
                <a:defRPr/>
              </a:pPr>
              <a:t>15</a:t>
            </a:fld>
            <a:endParaRPr lang="en-US" b="0" dirty="0"/>
          </a:p>
        </p:txBody>
      </p:sp>
    </p:spTree>
    <p:extLst>
      <p:ext uri="{BB962C8B-B14F-4D97-AF65-F5344CB8AC3E}">
        <p14:creationId xmlns:p14="http://schemas.microsoft.com/office/powerpoint/2010/main" val="1822099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a:xfrm>
            <a:off x="812800" y="234744"/>
            <a:ext cx="11379200" cy="685800"/>
          </a:xfrm>
        </p:spPr>
        <p:txBody>
          <a:bodyPr/>
          <a:lstStyle/>
          <a:p>
            <a:pPr eaLnBrk="1" hangingPunct="1"/>
            <a:r>
              <a:rPr lang="en-US" dirty="0">
                <a:solidFill>
                  <a:schemeClr val="bg1"/>
                </a:solidFill>
              </a:rPr>
              <a:t>Goals of the RSP (cont.)</a:t>
            </a:r>
          </a:p>
        </p:txBody>
      </p:sp>
      <p:sp>
        <p:nvSpPr>
          <p:cNvPr id="16388" name="Rectangle 3"/>
          <p:cNvSpPr>
            <a:spLocks noGrp="1" noChangeArrowheads="1"/>
          </p:cNvSpPr>
          <p:nvPr>
            <p:ph idx="1"/>
          </p:nvPr>
        </p:nvSpPr>
        <p:spPr/>
        <p:txBody>
          <a:bodyPr/>
          <a:lstStyle/>
          <a:p>
            <a:pPr marL="0" indent="0" eaLnBrk="1" hangingPunct="1"/>
            <a:r>
              <a:rPr lang="en-US" dirty="0"/>
              <a:t>Focus on:</a:t>
            </a:r>
          </a:p>
          <a:p>
            <a:pPr lvl="1" eaLnBrk="1" hangingPunct="1"/>
            <a:r>
              <a:rPr lang="en-US" dirty="0"/>
              <a:t>Reassessment of training needs</a:t>
            </a:r>
          </a:p>
          <a:p>
            <a:pPr lvl="1" eaLnBrk="1" hangingPunct="1"/>
            <a:r>
              <a:rPr lang="en-US" dirty="0"/>
              <a:t>Continued stress management</a:t>
            </a:r>
          </a:p>
          <a:p>
            <a:pPr lvl="1" eaLnBrk="1" hangingPunct="1"/>
            <a:r>
              <a:rPr lang="en-US" dirty="0"/>
              <a:t>Analysis and use of program data</a:t>
            </a:r>
          </a:p>
          <a:p>
            <a:pPr lvl="1" eaLnBrk="1" hangingPunct="1"/>
            <a:r>
              <a:rPr lang="en-US" dirty="0"/>
              <a:t>Comprehensive quality assurance process</a:t>
            </a:r>
          </a:p>
          <a:p>
            <a:pPr lvl="1" eaLnBrk="1" hangingPunct="1"/>
            <a:r>
              <a:rPr lang="en-US" dirty="0"/>
              <a:t>Program legacy for individuals, community, and staff</a:t>
            </a:r>
          </a:p>
        </p:txBody>
      </p:sp>
      <p:sp>
        <p:nvSpPr>
          <p:cNvPr id="15362"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5CB88854-C27D-475F-B3EE-CBBAA25D6F58}" type="slidenum">
              <a:rPr lang="en-US" b="0" smtClean="0"/>
              <a:pPr eaLnBrk="1" hangingPunct="1">
                <a:defRPr/>
              </a:pPr>
              <a:t>16</a:t>
            </a:fld>
            <a:endParaRPr lang="en-US" b="0" dirty="0"/>
          </a:p>
        </p:txBody>
      </p:sp>
    </p:spTree>
    <p:extLst>
      <p:ext uri="{BB962C8B-B14F-4D97-AF65-F5344CB8AC3E}">
        <p14:creationId xmlns:p14="http://schemas.microsoft.com/office/powerpoint/2010/main" val="26115011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10"/>
          <p:cNvSpPr>
            <a:spLocks noGrp="1" noChangeArrowheads="1"/>
          </p:cNvSpPr>
          <p:nvPr>
            <p:ph type="title"/>
          </p:nvPr>
        </p:nvSpPr>
        <p:spPr>
          <a:xfrm>
            <a:off x="812800" y="234744"/>
            <a:ext cx="11379200" cy="685800"/>
          </a:xfrm>
        </p:spPr>
        <p:txBody>
          <a:bodyPr/>
          <a:lstStyle/>
          <a:p>
            <a:pPr eaLnBrk="1" hangingPunct="1"/>
            <a:r>
              <a:rPr lang="en-US" dirty="0">
                <a:solidFill>
                  <a:schemeClr val="bg1"/>
                </a:solidFill>
              </a:rPr>
              <a:t>Program Management</a:t>
            </a:r>
          </a:p>
        </p:txBody>
      </p:sp>
      <p:sp>
        <p:nvSpPr>
          <p:cNvPr id="17412" name="Rectangle 9"/>
          <p:cNvSpPr>
            <a:spLocks noGrp="1" noChangeArrowheads="1"/>
          </p:cNvSpPr>
          <p:nvPr>
            <p:ph idx="1"/>
          </p:nvPr>
        </p:nvSpPr>
        <p:spPr/>
        <p:txBody>
          <a:bodyPr/>
          <a:lstStyle/>
          <a:p>
            <a:pPr marL="0" indent="0" eaLnBrk="1" hangingPunct="1"/>
            <a:r>
              <a:rPr lang="en-US" dirty="0"/>
              <a:t>RSP administrative structure:</a:t>
            </a:r>
          </a:p>
        </p:txBody>
      </p:sp>
      <p:pic>
        <p:nvPicPr>
          <p:cNvPr id="3" name="Picture 2" descr="Org chart. 1. Federal Emergency Management Agency (FEMA) Headquarters; 2. FEMA Regional Office; 3. FEMA Joint Field Office; 4. Substance Abuse and Mental Health Services Administration (SAMHSA); 5. Governor's Authorized Representative; 6. State Mental Health Authority; 7. Local Providers.">
            <a:extLst>
              <a:ext uri="{FF2B5EF4-FFF2-40B4-BE49-F238E27FC236}">
                <a16:creationId xmlns:a16="http://schemas.microsoft.com/office/drawing/2014/main" id="{A693D8F7-C98F-48FC-A90F-4E8D2746F72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252" t="3422" r="26463" b="63227"/>
          <a:stretch/>
        </p:blipFill>
        <p:spPr>
          <a:xfrm>
            <a:off x="2773189" y="2303263"/>
            <a:ext cx="6645622" cy="4139741"/>
          </a:xfrm>
          <a:prstGeom prst="rect">
            <a:avLst/>
          </a:prstGeom>
        </p:spPr>
      </p:pic>
      <p:sp>
        <p:nvSpPr>
          <p:cNvPr id="17410"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78E08902-3E0D-4514-85FE-1827ED237BEC}" type="slidenum">
              <a:rPr lang="en-US" b="0" smtClean="0"/>
              <a:pPr eaLnBrk="1" hangingPunct="1">
                <a:defRPr/>
              </a:pPr>
              <a:t>17</a:t>
            </a:fld>
            <a:endParaRPr lang="en-US" b="0" dirty="0"/>
          </a:p>
        </p:txBody>
      </p:sp>
    </p:spTree>
    <p:extLst>
      <p:ext uri="{BB962C8B-B14F-4D97-AF65-F5344CB8AC3E}">
        <p14:creationId xmlns:p14="http://schemas.microsoft.com/office/powerpoint/2010/main" val="25676146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a:xfrm>
            <a:off x="812800" y="234744"/>
            <a:ext cx="11379200" cy="685800"/>
          </a:xfrm>
        </p:spPr>
        <p:txBody>
          <a:bodyPr/>
          <a:lstStyle/>
          <a:p>
            <a:pPr eaLnBrk="1" hangingPunct="1"/>
            <a:r>
              <a:rPr lang="en-US" dirty="0">
                <a:solidFill>
                  <a:schemeClr val="bg1"/>
                </a:solidFill>
              </a:rPr>
              <a:t>Program Management (cont.)</a:t>
            </a:r>
          </a:p>
        </p:txBody>
      </p:sp>
      <p:sp>
        <p:nvSpPr>
          <p:cNvPr id="18436" name="Rectangle 3"/>
          <p:cNvSpPr>
            <a:spLocks noGrp="1" noChangeArrowheads="1"/>
          </p:cNvSpPr>
          <p:nvPr>
            <p:ph idx="1"/>
          </p:nvPr>
        </p:nvSpPr>
        <p:spPr/>
        <p:txBody>
          <a:bodyPr/>
          <a:lstStyle/>
          <a:p>
            <a:pPr marL="0" indent="0" eaLnBrk="1" hangingPunct="1"/>
            <a:r>
              <a:rPr lang="en-US" dirty="0"/>
              <a:t>Emphasis should be on a review of:</a:t>
            </a:r>
          </a:p>
          <a:p>
            <a:pPr lvl="1" eaLnBrk="1" hangingPunct="1"/>
            <a:r>
              <a:rPr lang="en-US" dirty="0"/>
              <a:t>Needs assessment and outreach strategy</a:t>
            </a:r>
          </a:p>
          <a:p>
            <a:pPr lvl="1" eaLnBrk="1" hangingPunct="1"/>
            <a:r>
              <a:rPr lang="en-US" dirty="0"/>
              <a:t>Staffing plan</a:t>
            </a:r>
          </a:p>
          <a:p>
            <a:pPr lvl="1" eaLnBrk="1" hangingPunct="1"/>
            <a:r>
              <a:rPr lang="en-US" dirty="0"/>
              <a:t>Crisis counseling services</a:t>
            </a:r>
          </a:p>
          <a:p>
            <a:pPr lvl="1" eaLnBrk="1" hangingPunct="1"/>
            <a:r>
              <a:rPr lang="en-US" dirty="0"/>
              <a:t>Supervision and team meetings</a:t>
            </a:r>
          </a:p>
          <a:p>
            <a:pPr lvl="1" eaLnBrk="1" hangingPunct="1"/>
            <a:r>
              <a:rPr lang="en-US" dirty="0"/>
              <a:t>Training</a:t>
            </a:r>
            <a:endParaRPr lang="en-US" sz="2200" dirty="0"/>
          </a:p>
        </p:txBody>
      </p:sp>
      <p:sp>
        <p:nvSpPr>
          <p:cNvPr id="18434"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6296D71C-E304-4F4F-8780-5C68BDDA5D67}" type="slidenum">
              <a:rPr lang="en-US" b="0" smtClean="0"/>
              <a:pPr eaLnBrk="1" hangingPunct="1">
                <a:defRPr/>
              </a:pPr>
              <a:t>18</a:t>
            </a:fld>
            <a:endParaRPr lang="en-US" b="0" dirty="0"/>
          </a:p>
        </p:txBody>
      </p:sp>
    </p:spTree>
    <p:extLst>
      <p:ext uri="{BB962C8B-B14F-4D97-AF65-F5344CB8AC3E}">
        <p14:creationId xmlns:p14="http://schemas.microsoft.com/office/powerpoint/2010/main" val="21339087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a:xfrm>
            <a:off x="812800" y="234744"/>
            <a:ext cx="11379200" cy="685800"/>
          </a:xfrm>
        </p:spPr>
        <p:txBody>
          <a:bodyPr/>
          <a:lstStyle/>
          <a:p>
            <a:pPr eaLnBrk="1" hangingPunct="1"/>
            <a:r>
              <a:rPr lang="en-US" dirty="0">
                <a:solidFill>
                  <a:schemeClr val="bg1"/>
                </a:solidFill>
              </a:rPr>
              <a:t>Program Management (cont.)</a:t>
            </a:r>
          </a:p>
        </p:txBody>
      </p:sp>
      <p:sp>
        <p:nvSpPr>
          <p:cNvPr id="19460" name="Rectangle 3"/>
          <p:cNvSpPr>
            <a:spLocks noGrp="1" noChangeArrowheads="1"/>
          </p:cNvSpPr>
          <p:nvPr>
            <p:ph idx="1"/>
          </p:nvPr>
        </p:nvSpPr>
        <p:spPr/>
        <p:txBody>
          <a:bodyPr/>
          <a:lstStyle/>
          <a:p>
            <a:pPr marL="0" indent="0" eaLnBrk="1" hangingPunct="1"/>
            <a:r>
              <a:rPr lang="en-US" dirty="0"/>
              <a:t>The following areas will be reviewed and assessed during the transition to RSP:</a:t>
            </a:r>
          </a:p>
          <a:p>
            <a:pPr lvl="1" eaLnBrk="1" hangingPunct="1"/>
            <a:r>
              <a:rPr lang="en-US" dirty="0"/>
              <a:t>Fiscal management</a:t>
            </a:r>
          </a:p>
          <a:p>
            <a:pPr lvl="1" eaLnBrk="1" hangingPunct="1"/>
            <a:r>
              <a:rPr lang="en-US" dirty="0"/>
              <a:t>Quality assurance</a:t>
            </a:r>
          </a:p>
          <a:p>
            <a:pPr lvl="1" eaLnBrk="1" hangingPunct="1"/>
            <a:r>
              <a:rPr lang="en-US" dirty="0"/>
              <a:t>Stress management</a:t>
            </a:r>
          </a:p>
          <a:p>
            <a:pPr lvl="1" eaLnBrk="1" hangingPunct="1"/>
            <a:r>
              <a:rPr lang="en-US" dirty="0"/>
              <a:t>Data collection and evaluation</a:t>
            </a:r>
          </a:p>
          <a:p>
            <a:pPr lvl="1" eaLnBrk="1" hangingPunct="1"/>
            <a:r>
              <a:rPr lang="en-US" dirty="0"/>
              <a:t>Program media and marketing</a:t>
            </a:r>
          </a:p>
        </p:txBody>
      </p:sp>
      <p:sp>
        <p:nvSpPr>
          <p:cNvPr id="19458"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42C5858A-65B2-495B-868C-45906BE72E95}" type="slidenum">
              <a:rPr lang="en-US" b="0" smtClean="0"/>
              <a:pPr eaLnBrk="1" hangingPunct="1">
                <a:defRPr/>
              </a:pPr>
              <a:t>19</a:t>
            </a:fld>
            <a:endParaRPr lang="en-US" b="0" dirty="0"/>
          </a:p>
        </p:txBody>
      </p:sp>
    </p:spTree>
    <p:extLst>
      <p:ext uri="{BB962C8B-B14F-4D97-AF65-F5344CB8AC3E}">
        <p14:creationId xmlns:p14="http://schemas.microsoft.com/office/powerpoint/2010/main" val="17131253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a:xfrm>
            <a:off x="812800" y="234744"/>
            <a:ext cx="11379200" cy="685800"/>
          </a:xfrm>
        </p:spPr>
        <p:txBody>
          <a:bodyPr/>
          <a:lstStyle/>
          <a:p>
            <a:pPr eaLnBrk="1" hangingPunct="1"/>
            <a:r>
              <a:rPr lang="en-US" dirty="0">
                <a:solidFill>
                  <a:schemeClr val="bg1"/>
                </a:solidFill>
              </a:rPr>
              <a:t>Program Services</a:t>
            </a:r>
          </a:p>
        </p:txBody>
      </p:sp>
      <p:sp>
        <p:nvSpPr>
          <p:cNvPr id="20484" name="Rectangle 3"/>
          <p:cNvSpPr>
            <a:spLocks noGrp="1" noChangeArrowheads="1"/>
          </p:cNvSpPr>
          <p:nvPr>
            <p:ph idx="1"/>
          </p:nvPr>
        </p:nvSpPr>
        <p:spPr/>
        <p:txBody>
          <a:bodyPr/>
          <a:lstStyle/>
          <a:p>
            <a:pPr lvl="1" eaLnBrk="1" hangingPunct="1"/>
            <a:r>
              <a:rPr lang="en-US" dirty="0"/>
              <a:t>Survivors’ reactions will change over time, resulting in the need for programmatic changes in the RSP.</a:t>
            </a:r>
          </a:p>
          <a:p>
            <a:pPr lvl="1" eaLnBrk="1" hangingPunct="1"/>
            <a:r>
              <a:rPr lang="en-US" dirty="0"/>
              <a:t>There will be an increased need and opportunity for group crisis counseling and public education.</a:t>
            </a:r>
          </a:p>
          <a:p>
            <a:pPr lvl="1" eaLnBrk="1" hangingPunct="1"/>
            <a:r>
              <a:rPr lang="en-US" dirty="0"/>
              <a:t>Survivors may experience deepened anxiety or depression as the new reality of life after disaster sets in.</a:t>
            </a:r>
          </a:p>
          <a:p>
            <a:pPr lvl="1" eaLnBrk="1" hangingPunct="1"/>
            <a:r>
              <a:rPr lang="en-US" dirty="0"/>
              <a:t>While every disaster is different, there are some reactions that can be anticipated.</a:t>
            </a:r>
          </a:p>
        </p:txBody>
      </p:sp>
      <p:sp>
        <p:nvSpPr>
          <p:cNvPr id="20482"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BE64CBBB-0498-457D-B280-B830FD8AD349}" type="slidenum">
              <a:rPr lang="en-US" b="0" smtClean="0"/>
              <a:pPr eaLnBrk="1" hangingPunct="1">
                <a:defRPr/>
              </a:pPr>
              <a:t>20</a:t>
            </a:fld>
            <a:endParaRPr lang="en-US" b="0" dirty="0"/>
          </a:p>
        </p:txBody>
      </p:sp>
    </p:spTree>
    <p:extLst>
      <p:ext uri="{BB962C8B-B14F-4D97-AF65-F5344CB8AC3E}">
        <p14:creationId xmlns:p14="http://schemas.microsoft.com/office/powerpoint/2010/main" val="4288730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p:txBody>
          <a:bodyPr/>
          <a:lstStyle/>
          <a:p>
            <a:pPr eaLnBrk="1" hangingPunct="1"/>
            <a:r>
              <a:rPr lang="en-US" sz="4000" b="1" dirty="0"/>
              <a:t>Section 2</a:t>
            </a:r>
            <a:r>
              <a:rPr lang="en-US" sz="4000" b="1" dirty="0">
                <a:cs typeface="Arial" charset="0"/>
              </a:rPr>
              <a:t>—Current</a:t>
            </a:r>
            <a:r>
              <a:rPr lang="en-US" sz="4000" b="1" dirty="0"/>
              <a:t> Disaster Reactions, </a:t>
            </a:r>
            <a:br>
              <a:rPr lang="en-US" sz="4000" b="1" dirty="0"/>
            </a:br>
            <a:r>
              <a:rPr lang="en-US" sz="4000" b="1" dirty="0"/>
              <a:t>Strengths, and Resilience</a:t>
            </a:r>
          </a:p>
        </p:txBody>
      </p:sp>
      <p:sp>
        <p:nvSpPr>
          <p:cNvPr id="21508" name="Rectangle 3"/>
          <p:cNvSpPr>
            <a:spLocks noGrp="1" noChangeArrowheads="1"/>
          </p:cNvSpPr>
          <p:nvPr>
            <p:ph idx="1"/>
          </p:nvPr>
        </p:nvSpPr>
        <p:spPr/>
        <p:txBody>
          <a:bodyPr/>
          <a:lstStyle/>
          <a:p>
            <a:pPr marL="0" indent="0" eaLnBrk="1" hangingPunct="1"/>
            <a:r>
              <a:rPr lang="en-US" dirty="0"/>
              <a:t> Review of Key Concepts</a:t>
            </a:r>
          </a:p>
          <a:p>
            <a:pPr marL="0" indent="0" eaLnBrk="1" hangingPunct="1"/>
            <a:r>
              <a:rPr lang="en-US" dirty="0"/>
              <a:t> What Individual Reactions Have We Seen?</a:t>
            </a:r>
          </a:p>
          <a:p>
            <a:pPr marL="0" indent="0" eaLnBrk="1" hangingPunct="1"/>
            <a:r>
              <a:rPr lang="en-US" dirty="0"/>
              <a:t> What Strengths Have We Seen?</a:t>
            </a:r>
          </a:p>
          <a:p>
            <a:pPr marL="0" indent="0" eaLnBrk="1" hangingPunct="1"/>
            <a:r>
              <a:rPr lang="en-US" dirty="0"/>
              <a:t> How Are We Fostering Resilience?</a:t>
            </a:r>
            <a:endParaRPr lang="en-US" sz="3600" dirty="0"/>
          </a:p>
        </p:txBody>
      </p:sp>
      <p:sp>
        <p:nvSpPr>
          <p:cNvPr id="21506"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5133F96C-1604-41C8-AF80-5BA546E9203F}" type="slidenum">
              <a:rPr lang="en-US" b="0" smtClean="0"/>
              <a:pPr eaLnBrk="1" hangingPunct="1">
                <a:defRPr/>
              </a:pPr>
              <a:t>21</a:t>
            </a:fld>
            <a:endParaRPr lang="en-US" b="0" dirty="0"/>
          </a:p>
        </p:txBody>
      </p:sp>
    </p:spTree>
    <p:extLst>
      <p:ext uri="{BB962C8B-B14F-4D97-AF65-F5344CB8AC3E}">
        <p14:creationId xmlns:p14="http://schemas.microsoft.com/office/powerpoint/2010/main" val="14107450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a:xfrm>
            <a:off x="812800" y="234744"/>
            <a:ext cx="11379200" cy="685800"/>
          </a:xfrm>
        </p:spPr>
        <p:txBody>
          <a:bodyPr/>
          <a:lstStyle/>
          <a:p>
            <a:pPr eaLnBrk="1" hangingPunct="1"/>
            <a:r>
              <a:rPr lang="en-US" dirty="0">
                <a:solidFill>
                  <a:schemeClr val="bg1"/>
                </a:solidFill>
              </a:rPr>
              <a:t>Session Objective</a:t>
            </a:r>
          </a:p>
        </p:txBody>
      </p:sp>
      <p:sp>
        <p:nvSpPr>
          <p:cNvPr id="22532" name="Rectangle 3"/>
          <p:cNvSpPr>
            <a:spLocks noGrp="1" noChangeArrowheads="1"/>
          </p:cNvSpPr>
          <p:nvPr>
            <p:ph idx="1"/>
          </p:nvPr>
        </p:nvSpPr>
        <p:spPr/>
        <p:txBody>
          <a:bodyPr/>
          <a:lstStyle/>
          <a:p>
            <a:pPr marL="347663" lvl="1" indent="-233363" eaLnBrk="1" hangingPunct="1"/>
            <a:r>
              <a:rPr lang="en-US" dirty="0"/>
              <a:t>Identify ongoing and emerging disaster reactions related to the current phase of disaster.</a:t>
            </a:r>
          </a:p>
        </p:txBody>
      </p:sp>
      <p:sp>
        <p:nvSpPr>
          <p:cNvPr id="22530"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5C9676D2-F44B-4769-AB6F-CBDC5B2B7FCC}" type="slidenum">
              <a:rPr lang="en-US" b="0" smtClean="0"/>
              <a:pPr eaLnBrk="1" hangingPunct="1">
                <a:defRPr/>
              </a:pPr>
              <a:t>22</a:t>
            </a:fld>
            <a:endParaRPr lang="en-US" b="0" dirty="0"/>
          </a:p>
        </p:txBody>
      </p:sp>
    </p:spTree>
    <p:extLst>
      <p:ext uri="{BB962C8B-B14F-4D97-AF65-F5344CB8AC3E}">
        <p14:creationId xmlns:p14="http://schemas.microsoft.com/office/powerpoint/2010/main" val="1983421958"/>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a:xfrm>
            <a:off x="812800" y="234744"/>
            <a:ext cx="11379200" cy="685800"/>
          </a:xfrm>
        </p:spPr>
        <p:txBody>
          <a:bodyPr/>
          <a:lstStyle/>
          <a:p>
            <a:pPr eaLnBrk="1" hangingPunct="1"/>
            <a:r>
              <a:rPr lang="en-US" dirty="0">
                <a:solidFill>
                  <a:schemeClr val="bg1"/>
                </a:solidFill>
              </a:rPr>
              <a:t>Review of Key Concepts</a:t>
            </a:r>
          </a:p>
        </p:txBody>
      </p:sp>
      <p:sp>
        <p:nvSpPr>
          <p:cNvPr id="23556" name="Rectangle 3"/>
          <p:cNvSpPr>
            <a:spLocks noGrp="1" noChangeArrowheads="1"/>
          </p:cNvSpPr>
          <p:nvPr>
            <p:ph idx="1"/>
          </p:nvPr>
        </p:nvSpPr>
        <p:spPr/>
        <p:txBody>
          <a:bodyPr/>
          <a:lstStyle/>
          <a:p>
            <a:pPr marL="0" indent="0" eaLnBrk="1" hangingPunct="1"/>
            <a:r>
              <a:rPr lang="en-US" dirty="0"/>
              <a:t>Have you observed the following?</a:t>
            </a:r>
          </a:p>
          <a:p>
            <a:pPr lvl="1" eaLnBrk="1" hangingPunct="1"/>
            <a:r>
              <a:rPr lang="en-US" dirty="0"/>
              <a:t>Everyone who experiences a disaster is affected by it in some way.</a:t>
            </a:r>
          </a:p>
          <a:p>
            <a:pPr lvl="1" eaLnBrk="1" hangingPunct="1"/>
            <a:r>
              <a:rPr lang="en-US" dirty="0"/>
              <a:t>People pull together during and after a disaster.</a:t>
            </a:r>
          </a:p>
          <a:p>
            <a:pPr lvl="1" eaLnBrk="1" hangingPunct="1"/>
            <a:r>
              <a:rPr lang="en-US" dirty="0"/>
              <a:t>Stress and grief are common reactions to uncommon situations.</a:t>
            </a:r>
          </a:p>
          <a:p>
            <a:pPr lvl="1" eaLnBrk="1" hangingPunct="1"/>
            <a:r>
              <a:rPr lang="en-US" dirty="0"/>
              <a:t>People’s natural resilience will support individual and collective recovery.</a:t>
            </a:r>
          </a:p>
        </p:txBody>
      </p:sp>
      <p:sp>
        <p:nvSpPr>
          <p:cNvPr id="23554" name="Slide Number Placeholder 4"/>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FAB1B61A-AE4D-41C2-8454-B1798EE2D86B}" type="slidenum">
              <a:rPr lang="en-US" b="0" smtClean="0"/>
              <a:pPr eaLnBrk="1" hangingPunct="1">
                <a:defRPr/>
              </a:pPr>
              <a:t>23</a:t>
            </a:fld>
            <a:endParaRPr lang="en-US" b="0" dirty="0"/>
          </a:p>
        </p:txBody>
      </p:sp>
    </p:spTree>
    <p:extLst>
      <p:ext uri="{BB962C8B-B14F-4D97-AF65-F5344CB8AC3E}">
        <p14:creationId xmlns:p14="http://schemas.microsoft.com/office/powerpoint/2010/main" val="39285462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a:xfrm>
            <a:off x="812800" y="234744"/>
            <a:ext cx="11379200" cy="685800"/>
          </a:xfrm>
        </p:spPr>
        <p:txBody>
          <a:bodyPr/>
          <a:lstStyle/>
          <a:p>
            <a:pPr eaLnBrk="1" hangingPunct="1"/>
            <a:r>
              <a:rPr lang="en-US" dirty="0">
                <a:solidFill>
                  <a:schemeClr val="bg1"/>
                </a:solidFill>
              </a:rPr>
              <a:t>Review of Key Concepts (cont.)</a:t>
            </a:r>
          </a:p>
        </p:txBody>
      </p:sp>
      <p:sp>
        <p:nvSpPr>
          <p:cNvPr id="24580" name="Rectangle 3"/>
          <p:cNvSpPr>
            <a:spLocks noGrp="1" noChangeArrowheads="1"/>
          </p:cNvSpPr>
          <p:nvPr>
            <p:ph idx="1"/>
          </p:nvPr>
        </p:nvSpPr>
        <p:spPr>
          <a:xfrm>
            <a:off x="812800" y="1752600"/>
            <a:ext cx="5283200" cy="4648200"/>
          </a:xfrm>
        </p:spPr>
        <p:txBody>
          <a:bodyPr/>
          <a:lstStyle/>
          <a:p>
            <a:pPr lvl="1" eaLnBrk="1" hangingPunct="1"/>
            <a:r>
              <a:rPr lang="en-US" dirty="0"/>
              <a:t>Typical outcomes of disaster:</a:t>
            </a:r>
          </a:p>
          <a:p>
            <a:pPr lvl="2" eaLnBrk="1" hangingPunct="1"/>
            <a:r>
              <a:rPr lang="en-US" dirty="0"/>
              <a:t>Some will have severe reactions.</a:t>
            </a:r>
          </a:p>
          <a:p>
            <a:pPr lvl="2" eaLnBrk="1" hangingPunct="1"/>
            <a:r>
              <a:rPr lang="en-US" dirty="0"/>
              <a:t>Few will develop diagnosable conditions.</a:t>
            </a:r>
          </a:p>
          <a:p>
            <a:pPr lvl="2" eaLnBrk="1" hangingPunct="1"/>
            <a:r>
              <a:rPr lang="en-US" dirty="0"/>
              <a:t>Most do not seek help or treatment.</a:t>
            </a:r>
          </a:p>
          <a:p>
            <a:pPr lvl="2" eaLnBrk="1" hangingPunct="1"/>
            <a:r>
              <a:rPr lang="en-US" dirty="0"/>
              <a:t>Survivors often reject help.</a:t>
            </a:r>
          </a:p>
        </p:txBody>
      </p:sp>
      <p:pic>
        <p:nvPicPr>
          <p:cNvPr id="6" name="Picture 5" descr="Metal sign: Emergency Phone and Crisis Counseling."/>
          <p:cNvPicPr/>
          <p:nvPr/>
        </p:nvPicPr>
        <p:blipFill>
          <a:blip r:embed="rId3" cstate="print">
            <a:extLst>
              <a:ext uri="{28A0092B-C50C-407E-A947-70E740481C1C}">
                <a14:useLocalDpi xmlns:a14="http://schemas.microsoft.com/office/drawing/2010/main" val="0"/>
              </a:ext>
            </a:extLst>
          </a:blip>
          <a:srcRect/>
          <a:stretch/>
        </p:blipFill>
        <p:spPr bwMode="auto">
          <a:xfrm>
            <a:off x="6434410" y="1754278"/>
            <a:ext cx="5024166" cy="3349444"/>
          </a:xfrm>
          <a:prstGeom prst="rect">
            <a:avLst/>
          </a:prstGeom>
          <a:noFill/>
          <a:ln>
            <a:solidFill>
              <a:schemeClr val="tx1"/>
            </a:solidFill>
          </a:ln>
        </p:spPr>
      </p:pic>
      <p:sp>
        <p:nvSpPr>
          <p:cNvPr id="24578"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2DE1FA79-4BFB-4515-BDB0-9EF0E92DF4A4}" type="slidenum">
              <a:rPr lang="en-US" b="0" smtClean="0"/>
              <a:pPr eaLnBrk="1" hangingPunct="1">
                <a:defRPr/>
              </a:pPr>
              <a:t>24</a:t>
            </a:fld>
            <a:endParaRPr lang="en-US" b="0" dirty="0"/>
          </a:p>
        </p:txBody>
      </p:sp>
    </p:spTree>
    <p:extLst>
      <p:ext uri="{BB962C8B-B14F-4D97-AF65-F5344CB8AC3E}">
        <p14:creationId xmlns:p14="http://schemas.microsoft.com/office/powerpoint/2010/main" val="20869219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
          <p:cNvSpPr>
            <a:spLocks noGrp="1" noChangeArrowheads="1"/>
          </p:cNvSpPr>
          <p:nvPr>
            <p:ph type="title"/>
          </p:nvPr>
        </p:nvSpPr>
        <p:spPr>
          <a:xfrm>
            <a:off x="812800" y="234744"/>
            <a:ext cx="11379200" cy="685800"/>
          </a:xfrm>
        </p:spPr>
        <p:txBody>
          <a:bodyPr/>
          <a:lstStyle/>
          <a:p>
            <a:pPr eaLnBrk="1" hangingPunct="1"/>
            <a:r>
              <a:rPr lang="en-US" dirty="0">
                <a:solidFill>
                  <a:schemeClr val="bg1"/>
                </a:solidFill>
              </a:rPr>
              <a:t>Review of Key Concepts (cont.)</a:t>
            </a:r>
          </a:p>
        </p:txBody>
      </p:sp>
      <p:sp>
        <p:nvSpPr>
          <p:cNvPr id="25604" name="Rectangle 3"/>
          <p:cNvSpPr>
            <a:spLocks noGrp="1" noChangeArrowheads="1"/>
          </p:cNvSpPr>
          <p:nvPr>
            <p:ph idx="1"/>
          </p:nvPr>
        </p:nvSpPr>
        <p:spPr>
          <a:xfrm>
            <a:off x="812800" y="1752600"/>
            <a:ext cx="5588000" cy="4648200"/>
          </a:xfrm>
        </p:spPr>
        <p:txBody>
          <a:bodyPr/>
          <a:lstStyle/>
          <a:p>
            <a:pPr marL="0" indent="0" eaLnBrk="1" hangingPunct="1"/>
            <a:r>
              <a:rPr lang="en-US" dirty="0"/>
              <a:t>Two types of disaster impacts:</a:t>
            </a:r>
          </a:p>
          <a:p>
            <a:pPr marL="347663" lvl="1" indent="-233363" eaLnBrk="1" hangingPunct="1"/>
            <a:r>
              <a:rPr lang="en-US" dirty="0"/>
              <a:t>Individual disaster impact:</a:t>
            </a:r>
          </a:p>
          <a:p>
            <a:pPr lvl="2" indent="-220663" eaLnBrk="1" hangingPunct="1"/>
            <a:r>
              <a:rPr lang="en-US" dirty="0"/>
              <a:t>May cause stress and grief </a:t>
            </a:r>
          </a:p>
          <a:p>
            <a:pPr lvl="2" indent="-220663" eaLnBrk="1" hangingPunct="1"/>
            <a:r>
              <a:rPr lang="en-US" dirty="0"/>
              <a:t>May cause fatigue, irritability, hopelessness, and relationship conflicts</a:t>
            </a:r>
          </a:p>
          <a:p>
            <a:pPr marL="347663" lvl="1" indent="-233363" eaLnBrk="1" hangingPunct="1"/>
            <a:r>
              <a:rPr lang="en-US" dirty="0"/>
              <a:t>Collective disaster impact:</a:t>
            </a:r>
          </a:p>
          <a:p>
            <a:pPr lvl="2" indent="-220663" eaLnBrk="1" hangingPunct="1"/>
            <a:r>
              <a:rPr lang="en-US" dirty="0"/>
              <a:t>May damage community support</a:t>
            </a:r>
          </a:p>
          <a:p>
            <a:pPr lvl="2" indent="-220663" eaLnBrk="1" hangingPunct="1"/>
            <a:r>
              <a:rPr lang="en-US" dirty="0"/>
              <a:t>May affect individual coping</a:t>
            </a:r>
          </a:p>
        </p:txBody>
      </p:sp>
      <p:pic>
        <p:nvPicPr>
          <p:cNvPr id="6" name="Picture 5" descr="The work &quot;Impact&quot; spelled in letters printed on wooden blocks."/>
          <p:cNvPicPr/>
          <p:nvPr/>
        </p:nvPicPr>
        <p:blipFill>
          <a:blip r:embed="rId3" cstate="print">
            <a:extLst>
              <a:ext uri="{28A0092B-C50C-407E-A947-70E740481C1C}">
                <a14:useLocalDpi xmlns:a14="http://schemas.microsoft.com/office/drawing/2010/main" val="0"/>
              </a:ext>
            </a:extLst>
          </a:blip>
          <a:srcRect/>
          <a:stretch/>
        </p:blipFill>
        <p:spPr bwMode="auto">
          <a:xfrm>
            <a:off x="6431668" y="1769832"/>
            <a:ext cx="4977504" cy="3318336"/>
          </a:xfrm>
          <a:prstGeom prst="rect">
            <a:avLst/>
          </a:prstGeom>
          <a:noFill/>
          <a:ln>
            <a:solidFill>
              <a:schemeClr val="tx1"/>
            </a:solidFill>
          </a:ln>
        </p:spPr>
      </p:pic>
      <p:sp>
        <p:nvSpPr>
          <p:cNvPr id="25602"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E6A5418B-82B7-4BEA-9AAC-2DDD652229B5}" type="slidenum">
              <a:rPr lang="en-US" b="0" smtClean="0"/>
              <a:pPr eaLnBrk="1" hangingPunct="1">
                <a:defRPr/>
              </a:pPr>
              <a:t>25</a:t>
            </a:fld>
            <a:endParaRPr lang="en-US" b="0" dirty="0"/>
          </a:p>
        </p:txBody>
      </p:sp>
    </p:spTree>
    <p:extLst>
      <p:ext uri="{BB962C8B-B14F-4D97-AF65-F5344CB8AC3E}">
        <p14:creationId xmlns:p14="http://schemas.microsoft.com/office/powerpoint/2010/main" val="2826885637"/>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Grp="1" noChangeArrowheads="1"/>
          </p:cNvSpPr>
          <p:nvPr>
            <p:ph type="title"/>
          </p:nvPr>
        </p:nvSpPr>
        <p:spPr>
          <a:xfrm>
            <a:off x="812800" y="234744"/>
            <a:ext cx="11379200" cy="685800"/>
          </a:xfrm>
        </p:spPr>
        <p:txBody>
          <a:bodyPr/>
          <a:lstStyle/>
          <a:p>
            <a:pPr eaLnBrk="1" hangingPunct="1">
              <a:lnSpc>
                <a:spcPct val="125000"/>
              </a:lnSpc>
            </a:pPr>
            <a:r>
              <a:rPr lang="en-US" dirty="0">
                <a:solidFill>
                  <a:schemeClr val="bg1"/>
                </a:solidFill>
                <a:cs typeface="Arial" charset="0"/>
              </a:rPr>
              <a:t>Review of Key Concepts (cont.)</a:t>
            </a:r>
          </a:p>
        </p:txBody>
      </p:sp>
      <p:sp>
        <p:nvSpPr>
          <p:cNvPr id="2" name="Content Placeholder 1"/>
          <p:cNvSpPr>
            <a:spLocks noGrp="1"/>
          </p:cNvSpPr>
          <p:nvPr>
            <p:ph idx="1"/>
          </p:nvPr>
        </p:nvSpPr>
        <p:spPr>
          <a:xfrm>
            <a:off x="812800" y="1752600"/>
            <a:ext cx="9364133" cy="533399"/>
          </a:xfrm>
        </p:spPr>
        <p:txBody>
          <a:bodyPr/>
          <a:lstStyle/>
          <a:p>
            <a:r>
              <a:rPr lang="en-US" dirty="0">
                <a:cs typeface="Arial" charset="0"/>
              </a:rPr>
              <a:t>Collective Reactions</a:t>
            </a:r>
            <a:endParaRPr lang="en-US" dirty="0"/>
          </a:p>
        </p:txBody>
      </p:sp>
      <p:pic>
        <p:nvPicPr>
          <p:cNvPr id="5122" name="Picture 2" descr="Typical Phases of Disaster graphic, which illustrates from left to right, the general progression of the disaster effects and reactions on communities.&#10;The first is the Pre-Disaster Phase where the amount of warning a community receives varies by the type of disaster. Perceived threat varies depending on many factors.&#10;Next is the Impact Phase. The greater the scope, community destruction, and personal losses associated with the disaster, the greater the psychosocial effects.&#10;Next is the Heroic Phase which is characterized by high altruism among both survivors and emergency responders.&#10;In the following weeks and months is the Honeymoon Phase where survivors feel a short-lived sense of optimism.&#10;Over time, survivors go through an inventory process where they recognize the limits of available disaster assistance.&#10;This leads into the Disillusionment Phase where survivors are coming to grips with reality of their situation. Certain trigger events, such as the anniversary of the disaster, can prompt survivors to re-experience negative emotions related to the disaster.&#10;Lastly, during the Reconstruction Phase, survivors experience setbacks and work through their grief, eventually readjusting to their new surrounding and situations.&#10;Adapted from CMHS, 200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7999" y="2285999"/>
            <a:ext cx="6243355" cy="3930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6"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B6FACF2C-AA0F-4E34-A95C-EE0C87433CC5}" type="slidenum">
              <a:rPr lang="en-US" b="0" smtClean="0"/>
              <a:pPr eaLnBrk="1" hangingPunct="1">
                <a:defRPr/>
              </a:pPr>
              <a:t>26</a:t>
            </a:fld>
            <a:endParaRPr lang="en-US" b="0" dirty="0"/>
          </a:p>
        </p:txBody>
      </p:sp>
      <p:sp>
        <p:nvSpPr>
          <p:cNvPr id="26629" name="Text Box 6"/>
          <p:cNvSpPr txBox="1">
            <a:spLocks noChangeArrowheads="1"/>
          </p:cNvSpPr>
          <p:nvPr/>
        </p:nvSpPr>
        <p:spPr bwMode="auto">
          <a:xfrm>
            <a:off x="1581150" y="6172201"/>
            <a:ext cx="8477250" cy="646113"/>
          </a:xfrm>
          <a:prstGeom prst="rect">
            <a:avLst/>
          </a:prstGeom>
          <a:solidFill>
            <a:schemeClr val="bg1"/>
          </a:solidFill>
          <a:ln>
            <a:noFill/>
          </a:ln>
        </p:spPr>
        <p:txBody>
          <a:bodyPr>
            <a:spAutoFit/>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eaLnBrk="1" hangingPunct="1">
              <a:spcAft>
                <a:spcPts val="1000"/>
              </a:spcAft>
            </a:pPr>
            <a:r>
              <a:rPr lang="en-US" sz="1200" b="0" dirty="0">
                <a:latin typeface="Calibri" pitchFamily="34" charset="0"/>
              </a:rPr>
              <a:t>Source: Zunin/Meyers, as cited in  U.S. Department of Health and Human Services.  (2000).  </a:t>
            </a:r>
            <a:r>
              <a:rPr lang="en-US" sz="1200" b="0" i="1" dirty="0">
                <a:latin typeface="Calibri" pitchFamily="34" charset="0"/>
              </a:rPr>
              <a:t>Training manual for mental health and human service workers in major disasters </a:t>
            </a:r>
            <a:r>
              <a:rPr lang="en-US" sz="1200" b="0" dirty="0">
                <a:latin typeface="Calibri" pitchFamily="34" charset="0"/>
              </a:rPr>
              <a:t>(DHHS Publication 90–538).  Washington, DC: U.S. Department of Health and Human Services, Substance Abuse and Mental Health Services Administration , Center for Mental Health Services.</a:t>
            </a:r>
            <a:endParaRPr lang="en-US" sz="1200" dirty="0"/>
          </a:p>
        </p:txBody>
      </p:sp>
    </p:spTree>
    <p:extLst>
      <p:ext uri="{BB962C8B-B14F-4D97-AF65-F5344CB8AC3E}">
        <p14:creationId xmlns:p14="http://schemas.microsoft.com/office/powerpoint/2010/main" val="3295923836"/>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9"/>
          <p:cNvSpPr>
            <a:spLocks noGrp="1" noChangeArrowheads="1"/>
          </p:cNvSpPr>
          <p:nvPr>
            <p:ph type="title"/>
          </p:nvPr>
        </p:nvSpPr>
        <p:spPr>
          <a:xfrm>
            <a:off x="812800" y="234744"/>
            <a:ext cx="11379200" cy="386860"/>
          </a:xfrm>
        </p:spPr>
        <p:txBody>
          <a:bodyPr/>
          <a:lstStyle/>
          <a:p>
            <a:pPr eaLnBrk="1" hangingPunct="1">
              <a:lnSpc>
                <a:spcPct val="120000"/>
              </a:lnSpc>
            </a:pPr>
            <a:r>
              <a:rPr lang="en-US" dirty="0">
                <a:solidFill>
                  <a:schemeClr val="bg1"/>
                </a:solidFill>
                <a:cs typeface="Arial" charset="0"/>
              </a:rPr>
              <a:t>Review of Key Concepts (cont.)</a:t>
            </a:r>
            <a:br>
              <a:rPr lang="en-US" dirty="0">
                <a:solidFill>
                  <a:schemeClr val="bg1"/>
                </a:solidFill>
                <a:cs typeface="Arial" charset="0"/>
              </a:rPr>
            </a:br>
            <a:r>
              <a:rPr lang="en-US" dirty="0">
                <a:solidFill>
                  <a:schemeClr val="bg1"/>
                </a:solidFill>
              </a:rPr>
              <a:t>Risk Factors—Population Exposure Model</a:t>
            </a:r>
          </a:p>
        </p:txBody>
      </p:sp>
      <p:sp>
        <p:nvSpPr>
          <p:cNvPr id="27653" name="Rectangle 10"/>
          <p:cNvSpPr>
            <a:spLocks noGrp="1" noChangeArrowheads="1"/>
          </p:cNvSpPr>
          <p:nvPr>
            <p:ph idx="1"/>
          </p:nvPr>
        </p:nvSpPr>
        <p:spPr/>
        <p:txBody>
          <a:bodyPr/>
          <a:lstStyle/>
          <a:p>
            <a:pPr marL="533400" indent="-533400" eaLnBrk="1" hangingPunct="1"/>
            <a:r>
              <a:rPr lang="en-US" sz="1800" dirty="0"/>
              <a:t>A.   Injured survivors; bereaved family members</a:t>
            </a:r>
          </a:p>
          <a:p>
            <a:pPr marL="533400" indent="-533400" eaLnBrk="1" hangingPunct="1"/>
            <a:r>
              <a:rPr lang="en-US" sz="1800" dirty="0"/>
              <a:t>B.   Survivors with high exposure to disaster trauma or evacuated from disaster zones</a:t>
            </a:r>
          </a:p>
          <a:p>
            <a:pPr marL="533400" indent="-533400" eaLnBrk="1" hangingPunct="1"/>
            <a:r>
              <a:rPr lang="en-US" sz="1800" dirty="0"/>
              <a:t>C.   Bereaved extended family and friends, </a:t>
            </a:r>
            <a:br>
              <a:rPr lang="en-US" sz="1800" dirty="0"/>
            </a:br>
            <a:r>
              <a:rPr lang="en-US" sz="1800" dirty="0"/>
              <a:t>first responders</a:t>
            </a:r>
          </a:p>
          <a:p>
            <a:pPr marL="533400" indent="-533400" eaLnBrk="1" hangingPunct="1"/>
            <a:r>
              <a:rPr lang="en-US" sz="1800" dirty="0"/>
              <a:t>D.   People who lost homes, jobs, or possessions; people with </a:t>
            </a:r>
            <a:br>
              <a:rPr lang="en-US" sz="1800" dirty="0"/>
            </a:br>
            <a:r>
              <a:rPr lang="en-US" sz="1800" dirty="0"/>
              <a:t>preexisting trauma and </a:t>
            </a:r>
            <a:br>
              <a:rPr lang="en-US" sz="1800" dirty="0"/>
            </a:br>
            <a:r>
              <a:rPr lang="en-US" sz="1800" dirty="0"/>
              <a:t>dysfunction; special populations; </a:t>
            </a:r>
            <a:br>
              <a:rPr lang="en-US" sz="1800" dirty="0"/>
            </a:br>
            <a:r>
              <a:rPr lang="en-US" sz="1800" dirty="0"/>
              <a:t>other disaster responders</a:t>
            </a:r>
          </a:p>
          <a:p>
            <a:pPr marL="533400" indent="-533400" eaLnBrk="1" hangingPunct="1">
              <a:buAutoNum type="alphaUcPeriod" startAt="5"/>
            </a:pPr>
            <a:r>
              <a:rPr lang="en-US" sz="1800" dirty="0"/>
              <a:t>Affected people from the larger community</a:t>
            </a:r>
          </a:p>
          <a:p>
            <a:pPr marL="533400" indent="-533400" eaLnBrk="1" hangingPunct="1">
              <a:buAutoNum type="alphaUcPeriod" startAt="5"/>
            </a:pPr>
            <a:endParaRPr lang="en-US" sz="1800" dirty="0"/>
          </a:p>
          <a:p>
            <a:pPr marL="533400" indent="-533400" eaLnBrk="1" hangingPunct="1">
              <a:buAutoNum type="alphaUcPeriod" startAt="5"/>
            </a:pPr>
            <a:endParaRPr lang="en-US" sz="1800" dirty="0"/>
          </a:p>
          <a:p>
            <a:pPr marL="533400" indent="-533400" eaLnBrk="1" hangingPunct="1">
              <a:buAutoNum type="alphaUcPeriod" startAt="5"/>
            </a:pPr>
            <a:endParaRPr lang="en-US" sz="1800" dirty="0"/>
          </a:p>
          <a:p>
            <a:pPr marL="533400" indent="-533400" eaLnBrk="1" hangingPunct="1">
              <a:buAutoNum type="alphaUcPeriod" startAt="5"/>
            </a:pPr>
            <a:endParaRPr lang="en-US" sz="1800" dirty="0"/>
          </a:p>
          <a:p>
            <a:pPr algn="l">
              <a:lnSpc>
                <a:spcPct val="100000"/>
              </a:lnSpc>
              <a:spcBef>
                <a:spcPct val="0"/>
              </a:spcBef>
              <a:defRPr/>
            </a:pPr>
            <a:r>
              <a:rPr lang="en-US" sz="1050" dirty="0">
                <a:solidFill>
                  <a:prstClr val="black"/>
                </a:solidFill>
              </a:rPr>
              <a:t>Adapted from DeWolfe, D. (2002). </a:t>
            </a:r>
            <a:r>
              <a:rPr lang="en-US" sz="1050" i="1" dirty="0">
                <a:solidFill>
                  <a:prstClr val="black"/>
                </a:solidFill>
              </a:rPr>
              <a:t>Mental health interventions following major disasters: A guide for administrators, policy makers, planners, and providers.</a:t>
            </a:r>
            <a:r>
              <a:rPr lang="en-US" sz="1050" dirty="0">
                <a:solidFill>
                  <a:prstClr val="black"/>
                </a:solidFill>
              </a:rPr>
              <a:t> Rockville, MD: U.S. Department of Health and Human Services, SAMHSA, CMHS.</a:t>
            </a:r>
          </a:p>
        </p:txBody>
      </p:sp>
      <p:pic>
        <p:nvPicPr>
          <p:cNvPr id="7" name="Picture 7" descr="Concentric circles. Smallest in the center is labeled A. Next is B, then C, then D, then E.">
            <a:extLst>
              <a:ext uri="{FF2B5EF4-FFF2-40B4-BE49-F238E27FC236}">
                <a16:creationId xmlns:a16="http://schemas.microsoft.com/office/drawing/2014/main" id="{64FF6BC1-1423-484F-BA0A-E97AE150F193}"/>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2576" t="28550" r="24999" b="24312"/>
          <a:stretch/>
        </p:blipFill>
        <p:spPr bwMode="auto">
          <a:xfrm>
            <a:off x="7040282" y="2609144"/>
            <a:ext cx="4847451" cy="3029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650"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0072623F-64DA-450C-8610-66BE3DD98702}" type="slidenum">
              <a:rPr lang="en-US" b="0" smtClean="0"/>
              <a:pPr eaLnBrk="1" hangingPunct="1">
                <a:defRPr/>
              </a:pPr>
              <a:t>27</a:t>
            </a:fld>
            <a:endParaRPr lang="en-US" b="0" dirty="0"/>
          </a:p>
        </p:txBody>
      </p:sp>
    </p:spTree>
    <p:extLst>
      <p:ext uri="{BB962C8B-B14F-4D97-AF65-F5344CB8AC3E}">
        <p14:creationId xmlns:p14="http://schemas.microsoft.com/office/powerpoint/2010/main" val="1558914393"/>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6"/>
          <p:cNvSpPr>
            <a:spLocks noGrp="1" noChangeArrowheads="1"/>
          </p:cNvSpPr>
          <p:nvPr>
            <p:ph type="title"/>
          </p:nvPr>
        </p:nvSpPr>
        <p:spPr>
          <a:xfrm>
            <a:off x="812800" y="234744"/>
            <a:ext cx="11379200" cy="685800"/>
          </a:xfrm>
        </p:spPr>
        <p:txBody>
          <a:bodyPr/>
          <a:lstStyle/>
          <a:p>
            <a:pPr eaLnBrk="1" hangingPunct="1"/>
            <a:r>
              <a:rPr lang="en-US" dirty="0">
                <a:solidFill>
                  <a:schemeClr val="bg1"/>
                </a:solidFill>
              </a:rPr>
              <a:t>What Individual Reactions Have We Seen? </a:t>
            </a:r>
          </a:p>
        </p:txBody>
      </p:sp>
      <p:sp>
        <p:nvSpPr>
          <p:cNvPr id="28675" name="Rectangle 3"/>
          <p:cNvSpPr>
            <a:spLocks noGrp="1" noChangeArrowheads="1"/>
          </p:cNvSpPr>
          <p:nvPr>
            <p:ph idx="1"/>
          </p:nvPr>
        </p:nvSpPr>
        <p:spPr>
          <a:xfrm>
            <a:off x="812800" y="1752600"/>
            <a:ext cx="5078526" cy="4648200"/>
          </a:xfrm>
        </p:spPr>
        <p:txBody>
          <a:bodyPr/>
          <a:lstStyle/>
          <a:p>
            <a:pPr marL="0" indent="0" eaLnBrk="1" hangingPunct="1"/>
            <a:r>
              <a:rPr lang="en-US" dirty="0"/>
              <a:t>Types of individual reactions:</a:t>
            </a:r>
          </a:p>
          <a:p>
            <a:pPr lvl="1" eaLnBrk="1" hangingPunct="1">
              <a:spcBef>
                <a:spcPct val="100000"/>
              </a:spcBef>
            </a:pPr>
            <a:r>
              <a:rPr lang="en-US" dirty="0"/>
              <a:t>Physical</a:t>
            </a:r>
          </a:p>
          <a:p>
            <a:pPr lvl="1" eaLnBrk="1" hangingPunct="1"/>
            <a:r>
              <a:rPr lang="en-US" dirty="0"/>
              <a:t>Emotional</a:t>
            </a:r>
          </a:p>
          <a:p>
            <a:pPr lvl="1" eaLnBrk="1" hangingPunct="1"/>
            <a:r>
              <a:rPr lang="en-US" dirty="0"/>
              <a:t>Cognitive</a:t>
            </a:r>
          </a:p>
          <a:p>
            <a:pPr lvl="1" eaLnBrk="1" hangingPunct="1"/>
            <a:r>
              <a:rPr lang="en-US" dirty="0"/>
              <a:t>Behavioral</a:t>
            </a:r>
          </a:p>
        </p:txBody>
      </p:sp>
      <p:pic>
        <p:nvPicPr>
          <p:cNvPr id="6" name="Picture 5" descr="Person holding five floating smiley faces arranged in a line. From left to right: Red frowning face, Orange frowning face with smaller frown, Yellow ambivalent face, light green happy face, green happy face with larger smile."/>
          <p:cNvPicPr/>
          <p:nvPr/>
        </p:nvPicPr>
        <p:blipFill>
          <a:blip r:embed="rId3" cstate="print">
            <a:extLst>
              <a:ext uri="{28A0092B-C50C-407E-A947-70E740481C1C}">
                <a14:useLocalDpi xmlns:a14="http://schemas.microsoft.com/office/drawing/2010/main" val="0"/>
              </a:ext>
            </a:extLst>
          </a:blip>
          <a:srcRect/>
          <a:stretch/>
        </p:blipFill>
        <p:spPr bwMode="auto">
          <a:xfrm>
            <a:off x="6401979" y="1752600"/>
            <a:ext cx="5078526" cy="3648075"/>
          </a:xfrm>
          <a:prstGeom prst="rect">
            <a:avLst/>
          </a:prstGeom>
          <a:noFill/>
          <a:ln>
            <a:solidFill>
              <a:schemeClr val="tx1"/>
            </a:solidFill>
          </a:ln>
        </p:spPr>
      </p:pic>
      <p:sp>
        <p:nvSpPr>
          <p:cNvPr id="28674"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2539DD86-CCFD-4CD2-9085-520921042D92}" type="slidenum">
              <a:rPr lang="en-US" b="0" smtClean="0"/>
              <a:pPr eaLnBrk="1" hangingPunct="1">
                <a:defRPr/>
              </a:pPr>
              <a:t>28</a:t>
            </a:fld>
            <a:endParaRPr lang="en-US" b="0" dirty="0"/>
          </a:p>
        </p:txBody>
      </p:sp>
    </p:spTree>
    <p:extLst>
      <p:ext uri="{BB962C8B-B14F-4D97-AF65-F5344CB8AC3E}">
        <p14:creationId xmlns:p14="http://schemas.microsoft.com/office/powerpoint/2010/main" val="856496687"/>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 3"/>
          <p:cNvSpPr>
            <a:spLocks noGrp="1" noChangeArrowheads="1"/>
          </p:cNvSpPr>
          <p:nvPr>
            <p:ph type="title"/>
          </p:nvPr>
        </p:nvSpPr>
        <p:spPr>
          <a:xfrm>
            <a:off x="812800" y="234744"/>
            <a:ext cx="11379200" cy="685800"/>
          </a:xfrm>
        </p:spPr>
        <p:txBody>
          <a:bodyPr/>
          <a:lstStyle/>
          <a:p>
            <a:pPr eaLnBrk="1" hangingPunct="1"/>
            <a:r>
              <a:rPr lang="en-US" dirty="0">
                <a:solidFill>
                  <a:schemeClr val="bg1"/>
                </a:solidFill>
              </a:rPr>
              <a:t>What Individual Reactions Have We Seen?  (cont.)</a:t>
            </a:r>
          </a:p>
        </p:txBody>
      </p:sp>
      <p:sp>
        <p:nvSpPr>
          <p:cNvPr id="29699" name="Rectangle 2"/>
          <p:cNvSpPr>
            <a:spLocks noGrp="1" noChangeArrowheads="1"/>
          </p:cNvSpPr>
          <p:nvPr>
            <p:ph idx="1"/>
          </p:nvPr>
        </p:nvSpPr>
        <p:spPr/>
        <p:txBody>
          <a:bodyPr/>
          <a:lstStyle/>
          <a:p>
            <a:pPr marL="0" indent="0" eaLnBrk="1" hangingPunct="1"/>
            <a:r>
              <a:rPr lang="en-US" b="1" dirty="0"/>
              <a:t>Activity:</a:t>
            </a:r>
          </a:p>
          <a:p>
            <a:pPr marL="0" indent="0" eaLnBrk="1" hangingPunct="1"/>
            <a:r>
              <a:rPr lang="en-US" dirty="0"/>
              <a:t>With a partner:</a:t>
            </a:r>
          </a:p>
          <a:p>
            <a:pPr marL="347663" lvl="1" indent="-233363" eaLnBrk="1" hangingPunct="1"/>
            <a:r>
              <a:rPr lang="en-US" dirty="0"/>
              <a:t>Draw a map of the phases of this disaster</a:t>
            </a:r>
            <a:r>
              <a:rPr lang="en-US" dirty="0">
                <a:cs typeface="Arial" charset="0"/>
              </a:rPr>
              <a:t>—</a:t>
            </a:r>
            <a:r>
              <a:rPr lang="en-US" dirty="0"/>
              <a:t>what you’ve observed to date and projecting into the future.</a:t>
            </a:r>
          </a:p>
          <a:p>
            <a:pPr marL="347663" lvl="1" indent="-233363" eaLnBrk="1" hangingPunct="1"/>
            <a:r>
              <a:rPr lang="en-US" dirty="0"/>
              <a:t>Use the template in your workbook.</a:t>
            </a:r>
          </a:p>
          <a:p>
            <a:pPr marL="347663" lvl="1" indent="-233363" eaLnBrk="1" hangingPunct="1"/>
            <a:r>
              <a:rPr lang="en-US" dirty="0"/>
              <a:t>Identify the typical individual reactions you’re seeing.</a:t>
            </a:r>
          </a:p>
          <a:p>
            <a:pPr marL="347663" lvl="1" indent="-233363" eaLnBrk="1" hangingPunct="1"/>
            <a:r>
              <a:rPr lang="en-US" dirty="0"/>
              <a:t>Identify potential future trigger points.</a:t>
            </a:r>
          </a:p>
          <a:p>
            <a:pPr marL="0" indent="0" eaLnBrk="1" hangingPunct="1">
              <a:spcBef>
                <a:spcPct val="100000"/>
              </a:spcBef>
            </a:pPr>
            <a:r>
              <a:rPr lang="en-US" dirty="0"/>
              <a:t>You have 10 minutes.</a:t>
            </a:r>
          </a:p>
        </p:txBody>
      </p:sp>
      <p:sp>
        <p:nvSpPr>
          <p:cNvPr id="29698"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86DA064D-2474-4F56-9F69-8F0361541D58}" type="slidenum">
              <a:rPr lang="en-US" b="0" smtClean="0"/>
              <a:pPr eaLnBrk="1" hangingPunct="1">
                <a:defRPr/>
              </a:pPr>
              <a:t>29</a:t>
            </a:fld>
            <a:endParaRPr lang="en-US" b="0" dirty="0"/>
          </a:p>
        </p:txBody>
      </p:sp>
    </p:spTree>
    <p:extLst>
      <p:ext uri="{BB962C8B-B14F-4D97-AF65-F5344CB8AC3E}">
        <p14:creationId xmlns:p14="http://schemas.microsoft.com/office/powerpoint/2010/main" val="13777595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4"/>
          <p:cNvSpPr>
            <a:spLocks noGrp="1" noChangeArrowheads="1"/>
          </p:cNvSpPr>
          <p:nvPr>
            <p:ph type="title"/>
          </p:nvPr>
        </p:nvSpPr>
        <p:spPr>
          <a:xfrm>
            <a:off x="812800" y="234744"/>
            <a:ext cx="11379200" cy="685800"/>
          </a:xfrm>
        </p:spPr>
        <p:txBody>
          <a:bodyPr/>
          <a:lstStyle/>
          <a:p>
            <a:pPr eaLnBrk="1" hangingPunct="1"/>
            <a:r>
              <a:rPr lang="en-US" dirty="0">
                <a:solidFill>
                  <a:schemeClr val="bg1"/>
                </a:solidFill>
              </a:rPr>
              <a:t>What Individual Reactions Have We Seen?  (cont.)</a:t>
            </a:r>
          </a:p>
        </p:txBody>
      </p:sp>
      <p:sp>
        <p:nvSpPr>
          <p:cNvPr id="30723" name="Rectangle 3"/>
          <p:cNvSpPr>
            <a:spLocks noGrp="1" noChangeArrowheads="1"/>
          </p:cNvSpPr>
          <p:nvPr>
            <p:ph idx="1"/>
          </p:nvPr>
        </p:nvSpPr>
        <p:spPr/>
        <p:txBody>
          <a:bodyPr/>
          <a:lstStyle/>
          <a:p>
            <a:pPr marL="0" indent="0" eaLnBrk="1" hangingPunct="1">
              <a:lnSpc>
                <a:spcPct val="90000"/>
              </a:lnSpc>
            </a:pPr>
            <a:r>
              <a:rPr lang="en-US" dirty="0"/>
              <a:t>Anticipated reactions:</a:t>
            </a:r>
          </a:p>
          <a:p>
            <a:pPr marL="347663" lvl="1" indent="-233363" eaLnBrk="1" hangingPunct="1">
              <a:lnSpc>
                <a:spcPct val="90000"/>
              </a:lnSpc>
            </a:pPr>
            <a:r>
              <a:rPr lang="en-US" dirty="0"/>
              <a:t>Anger around the limits of governmental assistance and insurance (e.g., “the system,” “red tape”)</a:t>
            </a:r>
          </a:p>
          <a:p>
            <a:pPr marL="347663" lvl="1" indent="-233363" eaLnBrk="1" hangingPunct="1">
              <a:lnSpc>
                <a:spcPct val="90000"/>
              </a:lnSpc>
            </a:pPr>
            <a:r>
              <a:rPr lang="en-US" dirty="0"/>
              <a:t>Increased substance use</a:t>
            </a:r>
          </a:p>
          <a:p>
            <a:pPr marL="347663" lvl="1" indent="-233363" eaLnBrk="1" hangingPunct="1">
              <a:lnSpc>
                <a:spcPct val="90000"/>
              </a:lnSpc>
            </a:pPr>
            <a:r>
              <a:rPr lang="en-US" dirty="0"/>
              <a:t>Unaddressed trauma leading to diagnosable conditions such as depression or posttraumatic stress disorder (PTSD)</a:t>
            </a:r>
          </a:p>
          <a:p>
            <a:pPr marL="347663" lvl="1" indent="-233363" eaLnBrk="1" hangingPunct="1">
              <a:lnSpc>
                <a:spcPct val="90000"/>
              </a:lnSpc>
            </a:pPr>
            <a:r>
              <a:rPr lang="en-US" dirty="0"/>
              <a:t>Stress from financial hardship as resources diminish</a:t>
            </a:r>
          </a:p>
          <a:p>
            <a:pPr marL="347663" lvl="1" indent="-233363" eaLnBrk="1" hangingPunct="1">
              <a:lnSpc>
                <a:spcPct val="90000"/>
              </a:lnSpc>
            </a:pPr>
            <a:r>
              <a:rPr lang="en-US" dirty="0"/>
              <a:t>Frustration and disillusionment at the lack of resources and pace of repairs</a:t>
            </a:r>
          </a:p>
          <a:p>
            <a:pPr marL="347663" lvl="1" indent="-233363" eaLnBrk="1" hangingPunct="1">
              <a:lnSpc>
                <a:spcPct val="90000"/>
              </a:lnSpc>
            </a:pPr>
            <a:r>
              <a:rPr lang="en-US" dirty="0"/>
              <a:t>Continued anxiety around dislocation and separation</a:t>
            </a:r>
          </a:p>
        </p:txBody>
      </p:sp>
      <p:sp>
        <p:nvSpPr>
          <p:cNvPr id="30722"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224B7DC7-D6D1-4C5D-B85F-D847E6C03863}" type="slidenum">
              <a:rPr lang="en-US" b="0" smtClean="0"/>
              <a:pPr eaLnBrk="1" hangingPunct="1">
                <a:defRPr/>
              </a:pPr>
              <a:t>30</a:t>
            </a:fld>
            <a:endParaRPr lang="en-US" b="0" dirty="0"/>
          </a:p>
        </p:txBody>
      </p:sp>
    </p:spTree>
    <p:extLst>
      <p:ext uri="{BB962C8B-B14F-4D97-AF65-F5344CB8AC3E}">
        <p14:creationId xmlns:p14="http://schemas.microsoft.com/office/powerpoint/2010/main" val="8540624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0EA7E-6A52-430D-8DF8-CED30D0976C6}"/>
              </a:ext>
            </a:extLst>
          </p:cNvPr>
          <p:cNvSpPr>
            <a:spLocks noGrp="1"/>
          </p:cNvSpPr>
          <p:nvPr>
            <p:ph type="title"/>
          </p:nvPr>
        </p:nvSpPr>
        <p:spPr>
          <a:xfrm>
            <a:off x="812800" y="234744"/>
            <a:ext cx="11379200" cy="685800"/>
          </a:xfrm>
        </p:spPr>
        <p:txBody>
          <a:bodyPr/>
          <a:lstStyle/>
          <a:p>
            <a:r>
              <a:rPr lang="en-US" dirty="0">
                <a:solidFill>
                  <a:schemeClr val="bg1"/>
                </a:solidFill>
              </a:rPr>
              <a:t>Activity – Identifying Immediate and Long-term Reactions</a:t>
            </a:r>
          </a:p>
        </p:txBody>
      </p:sp>
      <p:sp>
        <p:nvSpPr>
          <p:cNvPr id="3" name="Content Placeholder 2">
            <a:extLst>
              <a:ext uri="{FF2B5EF4-FFF2-40B4-BE49-F238E27FC236}">
                <a16:creationId xmlns:a16="http://schemas.microsoft.com/office/drawing/2014/main" id="{D33C941D-74D5-4FAB-8639-CC903FFA07DF}"/>
              </a:ext>
            </a:extLst>
          </p:cNvPr>
          <p:cNvSpPr>
            <a:spLocks noGrp="1"/>
          </p:cNvSpPr>
          <p:nvPr>
            <p:ph idx="1"/>
          </p:nvPr>
        </p:nvSpPr>
        <p:spPr>
          <a:xfrm>
            <a:off x="812799" y="1716258"/>
            <a:ext cx="10555785" cy="5065542"/>
          </a:xfrm>
        </p:spPr>
        <p:txBody>
          <a:bodyPr/>
          <a:lstStyle/>
          <a:p>
            <a:pPr marL="457200" indent="-457200">
              <a:buFont typeface="Arial" panose="020B0604020202020204" pitchFamily="34" charset="0"/>
              <a:buChar char="•"/>
            </a:pPr>
            <a:r>
              <a:rPr lang="en-US" sz="2400" dirty="0"/>
              <a:t>Separate into groups based on teams, providers, or regionally.</a:t>
            </a:r>
          </a:p>
          <a:p>
            <a:pPr marL="457200" indent="-457200">
              <a:buFont typeface="Arial" panose="020B0604020202020204" pitchFamily="34" charset="0"/>
              <a:buChar char="•"/>
            </a:pPr>
            <a:r>
              <a:rPr lang="en-US" sz="2400" dirty="0"/>
              <a:t>Select a recorder.</a:t>
            </a:r>
          </a:p>
          <a:p>
            <a:pPr marL="457200" indent="-457200">
              <a:buFont typeface="Arial" panose="020B0604020202020204" pitchFamily="34" charset="0"/>
              <a:buChar char="•"/>
            </a:pPr>
            <a:r>
              <a:rPr lang="en-US" sz="2400" dirty="0"/>
              <a:t>On top of the paper, write “immediate” in top left corner. On the top right corner, write “over time.” Draw an arrow from “immediate” to “over time.” </a:t>
            </a:r>
          </a:p>
          <a:p>
            <a:pPr marL="457200" indent="-457200">
              <a:buFont typeface="Arial" panose="020B0604020202020204" pitchFamily="34" charset="0"/>
              <a:buChar char="•"/>
            </a:pPr>
            <a:r>
              <a:rPr lang="en-US" sz="2400" dirty="0"/>
              <a:t>You will have 15 minutes to:</a:t>
            </a:r>
          </a:p>
          <a:p>
            <a:pPr marL="800100" lvl="2" indent="-457200">
              <a:buFont typeface="Arial" panose="020B0604020202020204" pitchFamily="34" charset="0"/>
              <a:buChar char="•"/>
            </a:pPr>
            <a:r>
              <a:rPr lang="en-US" sz="2400" dirty="0"/>
              <a:t>Identify how immediate reactions may evolve into intermediate and then long-term reactions.  </a:t>
            </a:r>
          </a:p>
          <a:p>
            <a:pPr marL="800100" lvl="2" indent="-457200">
              <a:buFont typeface="Arial" panose="020B0604020202020204" pitchFamily="34" charset="0"/>
              <a:buChar char="•"/>
            </a:pPr>
            <a:r>
              <a:rPr lang="en-US" sz="2400" dirty="0"/>
              <a:t>Focus on individual and community reactions, not interventions.</a:t>
            </a:r>
          </a:p>
          <a:p>
            <a:r>
              <a:rPr lang="en-US" sz="2400" dirty="0"/>
              <a:t>*After 15 minutes, you will report out.  </a:t>
            </a:r>
          </a:p>
        </p:txBody>
      </p:sp>
      <p:sp>
        <p:nvSpPr>
          <p:cNvPr id="4" name="Slide Number Placeholder 3">
            <a:extLst>
              <a:ext uri="{FF2B5EF4-FFF2-40B4-BE49-F238E27FC236}">
                <a16:creationId xmlns:a16="http://schemas.microsoft.com/office/drawing/2014/main" id="{DBD8A912-580F-4B23-B1F0-FD49CD789D6C}"/>
              </a:ext>
            </a:extLst>
          </p:cNvPr>
          <p:cNvSpPr>
            <a:spLocks noGrp="1"/>
          </p:cNvSpPr>
          <p:nvPr>
            <p:ph type="sldNum" sz="quarter" idx="10"/>
          </p:nvPr>
        </p:nvSpPr>
        <p:spPr/>
        <p:txBody>
          <a:bodyPr/>
          <a:lstStyle/>
          <a:p>
            <a:pPr>
              <a:defRPr/>
            </a:pPr>
            <a:fld id="{63EE0A7D-A07C-4746-BE93-ADC59869F7B2}" type="slidenum">
              <a:rPr lang="en-US" smtClean="0"/>
              <a:pPr>
                <a:defRPr/>
              </a:pPr>
              <a:t>31</a:t>
            </a:fld>
            <a:endParaRPr lang="en-US" dirty="0"/>
          </a:p>
        </p:txBody>
      </p:sp>
    </p:spTree>
    <p:extLst>
      <p:ext uri="{BB962C8B-B14F-4D97-AF65-F5344CB8AC3E}">
        <p14:creationId xmlns:p14="http://schemas.microsoft.com/office/powerpoint/2010/main" val="39266192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2"/>
          <p:cNvSpPr>
            <a:spLocks noGrp="1" noChangeArrowheads="1"/>
          </p:cNvSpPr>
          <p:nvPr>
            <p:ph type="title"/>
          </p:nvPr>
        </p:nvSpPr>
        <p:spPr>
          <a:xfrm>
            <a:off x="812800" y="234744"/>
            <a:ext cx="11379200" cy="685800"/>
          </a:xfrm>
        </p:spPr>
        <p:txBody>
          <a:bodyPr/>
          <a:lstStyle/>
          <a:p>
            <a:pPr eaLnBrk="1" hangingPunct="1"/>
            <a:r>
              <a:rPr lang="en-US" dirty="0">
                <a:solidFill>
                  <a:schemeClr val="bg1"/>
                </a:solidFill>
              </a:rPr>
              <a:t>What Individual Reactions Have We Seen?  (cont.)</a:t>
            </a:r>
          </a:p>
        </p:txBody>
      </p:sp>
      <p:sp>
        <p:nvSpPr>
          <p:cNvPr id="31748" name="Rectangle 3"/>
          <p:cNvSpPr>
            <a:spLocks noGrp="1" noChangeArrowheads="1"/>
          </p:cNvSpPr>
          <p:nvPr>
            <p:ph idx="1"/>
          </p:nvPr>
        </p:nvSpPr>
        <p:spPr/>
        <p:txBody>
          <a:bodyPr/>
          <a:lstStyle/>
          <a:p>
            <a:pPr marL="347663" lvl="1" indent="-233363" eaLnBrk="1" hangingPunct="1"/>
            <a:r>
              <a:rPr lang="en-US" dirty="0"/>
              <a:t>The severity of reactions is affected by the type of, level of exposure to, and casualties associated with the disaster.</a:t>
            </a:r>
          </a:p>
          <a:p>
            <a:pPr marL="347663" lvl="1" indent="-233363" eaLnBrk="1" hangingPunct="1"/>
            <a:r>
              <a:rPr lang="en-US" dirty="0"/>
              <a:t>Preexisting trauma may increase the risk of severe reactions.</a:t>
            </a:r>
          </a:p>
          <a:p>
            <a:pPr marL="347663" lvl="1" indent="-233363" eaLnBrk="1" hangingPunct="1"/>
            <a:r>
              <a:rPr lang="en-US" dirty="0"/>
              <a:t>CCP staff members refer anyone for treatment experiencing severe reactions.</a:t>
            </a:r>
          </a:p>
          <a:p>
            <a:pPr marL="347663" lvl="1" indent="-233363" eaLnBrk="1" hangingPunct="1"/>
            <a:r>
              <a:rPr lang="en-US" dirty="0"/>
              <a:t>Preexisting levels of support will affect the severity of reactions.</a:t>
            </a:r>
          </a:p>
        </p:txBody>
      </p:sp>
      <p:sp>
        <p:nvSpPr>
          <p:cNvPr id="31746"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2DF84D56-38CE-4538-94CF-81E0254B6F1F}" type="slidenum">
              <a:rPr lang="en-US" b="0" smtClean="0"/>
              <a:pPr eaLnBrk="1" hangingPunct="1">
                <a:defRPr/>
              </a:pPr>
              <a:t>32</a:t>
            </a:fld>
            <a:endParaRPr lang="en-US" b="0" dirty="0"/>
          </a:p>
        </p:txBody>
      </p:sp>
    </p:spTree>
    <p:extLst>
      <p:ext uri="{BB962C8B-B14F-4D97-AF65-F5344CB8AC3E}">
        <p14:creationId xmlns:p14="http://schemas.microsoft.com/office/powerpoint/2010/main" val="451668547"/>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2"/>
          <p:cNvSpPr>
            <a:spLocks noGrp="1" noChangeArrowheads="1"/>
          </p:cNvSpPr>
          <p:nvPr>
            <p:ph type="title"/>
          </p:nvPr>
        </p:nvSpPr>
        <p:spPr>
          <a:xfrm>
            <a:off x="812800" y="234744"/>
            <a:ext cx="11379200" cy="685800"/>
          </a:xfrm>
        </p:spPr>
        <p:txBody>
          <a:bodyPr/>
          <a:lstStyle/>
          <a:p>
            <a:pPr eaLnBrk="1" hangingPunct="1"/>
            <a:r>
              <a:rPr lang="en-US" dirty="0">
                <a:solidFill>
                  <a:schemeClr val="bg1"/>
                </a:solidFill>
              </a:rPr>
              <a:t>What Individual Reactions Have We Seen?  (cont.)</a:t>
            </a:r>
          </a:p>
        </p:txBody>
      </p:sp>
      <p:sp>
        <p:nvSpPr>
          <p:cNvPr id="32772" name="Rectangle 3"/>
          <p:cNvSpPr>
            <a:spLocks noGrp="1" noChangeArrowheads="1"/>
          </p:cNvSpPr>
          <p:nvPr>
            <p:ph idx="1"/>
          </p:nvPr>
        </p:nvSpPr>
        <p:spPr>
          <a:xfrm>
            <a:off x="914400" y="1679391"/>
            <a:ext cx="10566400" cy="4648200"/>
          </a:xfrm>
        </p:spPr>
        <p:txBody>
          <a:bodyPr/>
          <a:lstStyle/>
          <a:p>
            <a:pPr marL="0" indent="0" eaLnBrk="1" hangingPunct="1"/>
            <a:r>
              <a:rPr lang="en-US" dirty="0"/>
              <a:t>Severe reactions may be a sign of the following:</a:t>
            </a:r>
          </a:p>
          <a:p>
            <a:pPr lvl="1" eaLnBrk="1" hangingPunct="1"/>
            <a:r>
              <a:rPr lang="en-US" dirty="0"/>
              <a:t>Depressive disorders</a:t>
            </a:r>
          </a:p>
          <a:p>
            <a:pPr lvl="1" eaLnBrk="1" hangingPunct="1"/>
            <a:r>
              <a:rPr lang="en-US" dirty="0"/>
              <a:t>Suicidal behavior</a:t>
            </a:r>
          </a:p>
          <a:p>
            <a:pPr lvl="1" eaLnBrk="1" hangingPunct="1"/>
            <a:r>
              <a:rPr lang="en-US" dirty="0"/>
              <a:t>Substance misuse</a:t>
            </a:r>
          </a:p>
          <a:p>
            <a:pPr lvl="1" eaLnBrk="1" hangingPunct="1"/>
            <a:r>
              <a:rPr lang="en-US" dirty="0"/>
              <a:t>Acute stress disorder</a:t>
            </a:r>
          </a:p>
          <a:p>
            <a:pPr lvl="1" eaLnBrk="1" hangingPunct="1"/>
            <a:r>
              <a:rPr lang="en-US" dirty="0"/>
              <a:t>PTSD</a:t>
            </a:r>
          </a:p>
          <a:p>
            <a:pPr lvl="1" eaLnBrk="1" hangingPunct="1"/>
            <a:r>
              <a:rPr lang="en-US" dirty="0"/>
              <a:t>Dissociative disorders</a:t>
            </a:r>
          </a:p>
          <a:p>
            <a:pPr lvl="1" eaLnBrk="1" hangingPunct="1"/>
            <a:r>
              <a:rPr lang="en-US" dirty="0"/>
              <a:t>Anxiety disorders</a:t>
            </a:r>
          </a:p>
        </p:txBody>
      </p:sp>
      <p:sp>
        <p:nvSpPr>
          <p:cNvPr id="32770"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4EBE3C79-323D-4BB8-8CC0-D9E776F8993D}" type="slidenum">
              <a:rPr lang="en-US" b="0" smtClean="0"/>
              <a:pPr eaLnBrk="1" hangingPunct="1">
                <a:defRPr/>
              </a:pPr>
              <a:t>33</a:t>
            </a:fld>
            <a:endParaRPr lang="en-US" b="0" dirty="0"/>
          </a:p>
        </p:txBody>
      </p:sp>
    </p:spTree>
    <p:extLst>
      <p:ext uri="{BB962C8B-B14F-4D97-AF65-F5344CB8AC3E}">
        <p14:creationId xmlns:p14="http://schemas.microsoft.com/office/powerpoint/2010/main" val="4280461426"/>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p:cNvSpPr>
            <a:spLocks noGrp="1" noChangeArrowheads="1"/>
          </p:cNvSpPr>
          <p:nvPr>
            <p:ph type="title"/>
          </p:nvPr>
        </p:nvSpPr>
        <p:spPr>
          <a:xfrm>
            <a:off x="812800" y="234744"/>
            <a:ext cx="11379200" cy="685800"/>
          </a:xfrm>
        </p:spPr>
        <p:txBody>
          <a:bodyPr/>
          <a:lstStyle/>
          <a:p>
            <a:pPr eaLnBrk="1" hangingPunct="1"/>
            <a:r>
              <a:rPr lang="en-US" dirty="0">
                <a:solidFill>
                  <a:schemeClr val="bg1"/>
                </a:solidFill>
              </a:rPr>
              <a:t>What Individual Reactions Have We Seen?  (cont.)</a:t>
            </a:r>
          </a:p>
        </p:txBody>
      </p:sp>
      <p:sp>
        <p:nvSpPr>
          <p:cNvPr id="33796" name="Rectangle 3"/>
          <p:cNvSpPr>
            <a:spLocks noGrp="1" noChangeArrowheads="1"/>
          </p:cNvSpPr>
          <p:nvPr>
            <p:ph idx="1"/>
          </p:nvPr>
        </p:nvSpPr>
        <p:spPr>
          <a:xfrm>
            <a:off x="812800" y="1752600"/>
            <a:ext cx="11277600" cy="4324350"/>
          </a:xfrm>
        </p:spPr>
        <p:txBody>
          <a:bodyPr/>
          <a:lstStyle/>
          <a:p>
            <a:pPr marL="0" indent="0" eaLnBrk="1" hangingPunct="1"/>
            <a:r>
              <a:rPr lang="en-US" dirty="0"/>
              <a:t>Severe reactions:</a:t>
            </a:r>
          </a:p>
          <a:p>
            <a:pPr marL="800100" lvl="2" indent="-457200" eaLnBrk="1" hangingPunct="1">
              <a:buFont typeface="Arial" panose="020B0604020202020204" pitchFamily="34" charset="0"/>
              <a:buChar char="•"/>
            </a:pPr>
            <a:r>
              <a:rPr lang="en-US" dirty="0"/>
              <a:t>Significantly affects life functioning (school, work, relationships, etc.)</a:t>
            </a:r>
          </a:p>
          <a:p>
            <a:pPr marL="800100" lvl="2" indent="-457200" eaLnBrk="1" hangingPunct="1">
              <a:buFont typeface="Arial" panose="020B0604020202020204" pitchFamily="34" charset="0"/>
              <a:buChar char="•"/>
            </a:pPr>
            <a:r>
              <a:rPr lang="en-US" dirty="0"/>
              <a:t>Presents a health or safety risk, including suicidal behavior</a:t>
            </a:r>
          </a:p>
          <a:p>
            <a:pPr marL="800100" lvl="2" indent="-457200" eaLnBrk="1" hangingPunct="1">
              <a:buFont typeface="Arial" panose="020B0604020202020204" pitchFamily="34" charset="0"/>
              <a:buChar char="•"/>
            </a:pPr>
            <a:r>
              <a:rPr lang="en-US" dirty="0"/>
              <a:t>Does not resolve or diminish over time</a:t>
            </a:r>
          </a:p>
          <a:p>
            <a:pPr marL="457200" indent="-457200" eaLnBrk="1" hangingPunct="1">
              <a:buFont typeface="Arial" panose="020B0604020202020204" pitchFamily="34" charset="0"/>
              <a:buChar char="•"/>
            </a:pPr>
            <a:r>
              <a:rPr lang="en-US" sz="2400" dirty="0">
                <a:ea typeface="+mn-ea"/>
                <a:cs typeface="+mn-cs"/>
              </a:rPr>
              <a:t>How do you recognize when a reaction becomes severe?</a:t>
            </a:r>
          </a:p>
          <a:p>
            <a:pPr marL="457200" indent="-457200" eaLnBrk="1" hangingPunct="1">
              <a:buFont typeface="Arial" panose="020B0604020202020204" pitchFamily="34" charset="0"/>
              <a:buChar char="•"/>
            </a:pPr>
            <a:r>
              <a:rPr lang="en-US" sz="2400" dirty="0">
                <a:ea typeface="+mn-ea"/>
                <a:cs typeface="+mn-cs"/>
              </a:rPr>
              <a:t>When does a severe reaction warrant referral? </a:t>
            </a:r>
          </a:p>
          <a:p>
            <a:pPr marL="457200" indent="-457200" eaLnBrk="1" hangingPunct="1">
              <a:buFont typeface="Arial" panose="020B0604020202020204" pitchFamily="34" charset="0"/>
              <a:buChar char="•"/>
            </a:pPr>
            <a:r>
              <a:rPr lang="en-US" sz="2400" dirty="0">
                <a:ea typeface="+mn-ea"/>
                <a:cs typeface="+mn-cs"/>
              </a:rPr>
              <a:t>How are you using the Assessment and Referral Tools for adults and for children?</a:t>
            </a:r>
          </a:p>
        </p:txBody>
      </p:sp>
      <p:sp>
        <p:nvSpPr>
          <p:cNvPr id="33794"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AB29B3A8-67B5-4D4F-A816-B56A3F7CD877}" type="slidenum">
              <a:rPr lang="en-US" b="0" smtClean="0"/>
              <a:pPr eaLnBrk="1" hangingPunct="1">
                <a:defRPr/>
              </a:pPr>
              <a:t>34</a:t>
            </a:fld>
            <a:endParaRPr lang="en-US" b="0" dirty="0"/>
          </a:p>
        </p:txBody>
      </p:sp>
    </p:spTree>
    <p:extLst>
      <p:ext uri="{BB962C8B-B14F-4D97-AF65-F5344CB8AC3E}">
        <p14:creationId xmlns:p14="http://schemas.microsoft.com/office/powerpoint/2010/main" val="1754071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616F1-5B12-460A-8AC1-7F8A31DE115F}"/>
              </a:ext>
            </a:extLst>
          </p:cNvPr>
          <p:cNvSpPr>
            <a:spLocks noGrp="1"/>
          </p:cNvSpPr>
          <p:nvPr>
            <p:ph type="title"/>
          </p:nvPr>
        </p:nvSpPr>
        <p:spPr>
          <a:xfrm>
            <a:off x="326571" y="238125"/>
            <a:ext cx="11865429" cy="685800"/>
          </a:xfrm>
        </p:spPr>
        <p:txBody>
          <a:bodyPr/>
          <a:lstStyle/>
          <a:p>
            <a:r>
              <a:rPr lang="en-US" sz="2400" dirty="0">
                <a:solidFill>
                  <a:schemeClr val="bg1"/>
                </a:solidFill>
              </a:rPr>
              <a:t>Activity: Part 1, Talk at Tables: </a:t>
            </a:r>
            <a:br>
              <a:rPr lang="en-US" sz="2400" dirty="0">
                <a:solidFill>
                  <a:schemeClr val="bg1"/>
                </a:solidFill>
              </a:rPr>
            </a:br>
            <a:r>
              <a:rPr lang="en-US" sz="2400" dirty="0">
                <a:solidFill>
                  <a:schemeClr val="bg1"/>
                </a:solidFill>
              </a:rPr>
              <a:t>What Survivors Have Been Reached? Who Still Needs Service? </a:t>
            </a:r>
          </a:p>
        </p:txBody>
      </p:sp>
      <p:sp>
        <p:nvSpPr>
          <p:cNvPr id="3" name="Content Placeholder 2">
            <a:extLst>
              <a:ext uri="{FF2B5EF4-FFF2-40B4-BE49-F238E27FC236}">
                <a16:creationId xmlns:a16="http://schemas.microsoft.com/office/drawing/2014/main" id="{6902DB15-88F0-4500-B91C-01AB11270C8A}"/>
              </a:ext>
            </a:extLst>
          </p:cNvPr>
          <p:cNvSpPr>
            <a:spLocks noGrp="1"/>
          </p:cNvSpPr>
          <p:nvPr>
            <p:ph idx="1"/>
          </p:nvPr>
        </p:nvSpPr>
        <p:spPr>
          <a:xfrm>
            <a:off x="589376" y="1628775"/>
            <a:ext cx="10566400" cy="46482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a:spcBef>
                <a:spcPts val="0"/>
              </a:spcBef>
              <a:spcAft>
                <a:spcPts val="800"/>
              </a:spcAft>
            </a:pPr>
            <a:r>
              <a:rPr lang="en-US" sz="2400" dirty="0">
                <a:ea typeface="Calibri" panose="020F0502020204030204" pitchFamily="34" charset="0"/>
                <a:cs typeface="Times New Roman" panose="02020603050405020304" pitchFamily="18" charset="0"/>
              </a:rPr>
              <a:t>For the next 10 minutes, talk at your tables about successes, challenges, and next steps in reaching special populations.</a:t>
            </a:r>
          </a:p>
          <a:p>
            <a:pPr marL="0">
              <a:spcBef>
                <a:spcPts val="0"/>
              </a:spcBef>
              <a:spcAft>
                <a:spcPts val="800"/>
              </a:spcAft>
            </a:pPr>
            <a:r>
              <a:rPr lang="en-US" sz="2400" dirty="0">
                <a:ea typeface="Calibri" panose="020F0502020204030204" pitchFamily="34" charset="0"/>
                <a:cs typeface="Times New Roman" panose="02020603050405020304" pitchFamily="18" charset="0"/>
              </a:rPr>
              <a:t>Discuss:</a:t>
            </a:r>
          </a:p>
          <a:p>
            <a:pPr marL="0">
              <a:spcBef>
                <a:spcPts val="0"/>
              </a:spcBef>
              <a:spcAft>
                <a:spcPts val="800"/>
              </a:spcAft>
              <a:buFont typeface="Arial" panose="020B0604020202020204" pitchFamily="34" charset="0"/>
              <a:buChar char="•"/>
            </a:pPr>
            <a:r>
              <a:rPr lang="en-US" sz="2400" dirty="0">
                <a:ea typeface="Calibri" panose="020F0502020204030204" pitchFamily="34" charset="0"/>
                <a:cs typeface="Times New Roman" panose="02020603050405020304" pitchFamily="18" charset="0"/>
              </a:rPr>
              <a:t>The groups the CCP has been most successful at connecting with</a:t>
            </a:r>
          </a:p>
          <a:p>
            <a:pPr marL="0">
              <a:spcBef>
                <a:spcPts val="0"/>
              </a:spcBef>
              <a:spcAft>
                <a:spcPts val="800"/>
              </a:spcAft>
              <a:buFont typeface="Arial" panose="020B0604020202020204" pitchFamily="34" charset="0"/>
              <a:buChar char="•"/>
            </a:pPr>
            <a:r>
              <a:rPr lang="en-US" sz="2400" dirty="0">
                <a:ea typeface="Calibri" panose="020F0502020204030204" pitchFamily="34" charset="0"/>
                <a:cs typeface="Times New Roman" panose="02020603050405020304" pitchFamily="18" charset="0"/>
              </a:rPr>
              <a:t>Groups that haven’t been reached and the plan for reaching them</a:t>
            </a:r>
          </a:p>
          <a:p>
            <a:pPr>
              <a:spcBef>
                <a:spcPts val="0"/>
              </a:spcBef>
              <a:spcAft>
                <a:spcPts val="800"/>
              </a:spcAft>
              <a:buFont typeface="Arial" panose="020B0604020202020204" pitchFamily="34" charset="0"/>
              <a:buChar char="•"/>
            </a:pPr>
            <a:r>
              <a:rPr lang="en-US" sz="2400" dirty="0">
                <a:ea typeface="Calibri" panose="020F0502020204030204" pitchFamily="34" charset="0"/>
                <a:cs typeface="Times New Roman" panose="02020603050405020304" pitchFamily="18" charset="0"/>
              </a:rPr>
              <a:t>Unanticipated challenges and unique issues discovered during the ISP in   serving some populations</a:t>
            </a:r>
          </a:p>
          <a:p>
            <a:pPr marL="0">
              <a:spcBef>
                <a:spcPts val="0"/>
              </a:spcBef>
              <a:spcAft>
                <a:spcPts val="800"/>
              </a:spcAft>
              <a:buFont typeface="Arial" panose="020B0604020202020204" pitchFamily="34" charset="0"/>
              <a:buChar char="•"/>
            </a:pPr>
            <a:r>
              <a:rPr lang="en-US" sz="2400" dirty="0">
                <a:ea typeface="Calibri" panose="020F0502020204030204" pitchFamily="34" charset="0"/>
                <a:cs typeface="Times New Roman" panose="02020603050405020304" pitchFamily="18" charset="0"/>
              </a:rPr>
              <a:t>Share strategies for engaging special populations</a:t>
            </a:r>
          </a:p>
        </p:txBody>
      </p:sp>
      <p:sp>
        <p:nvSpPr>
          <p:cNvPr id="4" name="Slide Number Placeholder 3">
            <a:extLst>
              <a:ext uri="{FF2B5EF4-FFF2-40B4-BE49-F238E27FC236}">
                <a16:creationId xmlns:a16="http://schemas.microsoft.com/office/drawing/2014/main" id="{AD1CF356-F89E-411B-996A-CB15FD1F769B}"/>
              </a:ext>
            </a:extLst>
          </p:cNvPr>
          <p:cNvSpPr>
            <a:spLocks noGrp="1"/>
          </p:cNvSpPr>
          <p:nvPr>
            <p:ph type="sldNum" sz="quarter" idx="10"/>
          </p:nvPr>
        </p:nvSpPr>
        <p:spPr/>
        <p:txBody>
          <a:bodyPr/>
          <a:lstStyle/>
          <a:p>
            <a:pPr>
              <a:defRPr/>
            </a:pPr>
            <a:fld id="{63EE0A7D-A07C-4746-BE93-ADC59869F7B2}" type="slidenum">
              <a:rPr lang="en-US" smtClean="0"/>
              <a:pPr>
                <a:defRPr/>
              </a:pPr>
              <a:t>35</a:t>
            </a:fld>
            <a:endParaRPr lang="en-US" dirty="0"/>
          </a:p>
        </p:txBody>
      </p:sp>
    </p:spTree>
    <p:extLst>
      <p:ext uri="{BB962C8B-B14F-4D97-AF65-F5344CB8AC3E}">
        <p14:creationId xmlns:p14="http://schemas.microsoft.com/office/powerpoint/2010/main" val="38470370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2"/>
          <p:cNvSpPr>
            <a:spLocks noGrp="1" noChangeArrowheads="1"/>
          </p:cNvSpPr>
          <p:nvPr>
            <p:ph type="title"/>
          </p:nvPr>
        </p:nvSpPr>
        <p:spPr>
          <a:xfrm>
            <a:off x="812800" y="234744"/>
            <a:ext cx="11379200" cy="685800"/>
          </a:xfrm>
        </p:spPr>
        <p:txBody>
          <a:bodyPr/>
          <a:lstStyle/>
          <a:p>
            <a:pPr eaLnBrk="1" hangingPunct="1"/>
            <a:r>
              <a:rPr lang="en-US" dirty="0">
                <a:solidFill>
                  <a:schemeClr val="bg1"/>
                </a:solidFill>
              </a:rPr>
              <a:t>What Strengths Have We Seen?</a:t>
            </a:r>
          </a:p>
        </p:txBody>
      </p:sp>
      <p:sp>
        <p:nvSpPr>
          <p:cNvPr id="34820" name="Rectangle 3"/>
          <p:cNvSpPr>
            <a:spLocks noGrp="1" noChangeArrowheads="1"/>
          </p:cNvSpPr>
          <p:nvPr>
            <p:ph idx="1"/>
          </p:nvPr>
        </p:nvSpPr>
        <p:spPr/>
        <p:txBody>
          <a:bodyPr/>
          <a:lstStyle/>
          <a:p>
            <a:pPr lvl="1" eaLnBrk="1" hangingPunct="1"/>
            <a:r>
              <a:rPr lang="en-US" sz="2800" dirty="0"/>
              <a:t>What individual strengths have you seen?</a:t>
            </a:r>
          </a:p>
          <a:p>
            <a:pPr lvl="1" eaLnBrk="1" hangingPunct="1"/>
            <a:r>
              <a:rPr lang="en-US" sz="2800" dirty="0"/>
              <a:t>What collective strengths have you seen?</a:t>
            </a:r>
          </a:p>
          <a:p>
            <a:pPr lvl="1" eaLnBrk="1" hangingPunct="1"/>
            <a:r>
              <a:rPr lang="en-US" sz="2800" dirty="0"/>
              <a:t>What examples of personal growth have you seen?</a:t>
            </a:r>
          </a:p>
        </p:txBody>
      </p:sp>
      <p:sp>
        <p:nvSpPr>
          <p:cNvPr id="34818"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887DCD41-AA6F-49C0-BD4F-4D4233C0907C}" type="slidenum">
              <a:rPr lang="en-US" b="0" smtClean="0"/>
              <a:pPr eaLnBrk="1" hangingPunct="1">
                <a:defRPr/>
              </a:pPr>
              <a:t>36</a:t>
            </a:fld>
            <a:endParaRPr lang="en-US" b="0" dirty="0"/>
          </a:p>
        </p:txBody>
      </p:sp>
    </p:spTree>
    <p:extLst>
      <p:ext uri="{BB962C8B-B14F-4D97-AF65-F5344CB8AC3E}">
        <p14:creationId xmlns:p14="http://schemas.microsoft.com/office/powerpoint/2010/main" val="17489015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
          <p:cNvSpPr>
            <a:spLocks noGrp="1" noChangeArrowheads="1"/>
          </p:cNvSpPr>
          <p:nvPr>
            <p:ph type="title"/>
          </p:nvPr>
        </p:nvSpPr>
        <p:spPr>
          <a:xfrm>
            <a:off x="812800" y="234744"/>
            <a:ext cx="11379200" cy="685800"/>
          </a:xfrm>
        </p:spPr>
        <p:txBody>
          <a:bodyPr/>
          <a:lstStyle/>
          <a:p>
            <a:pPr marL="65088" eaLnBrk="1" hangingPunct="1"/>
            <a:r>
              <a:rPr lang="en-US" dirty="0">
                <a:solidFill>
                  <a:schemeClr val="bg1"/>
                </a:solidFill>
              </a:rPr>
              <a:t>Resilience</a:t>
            </a:r>
          </a:p>
        </p:txBody>
      </p:sp>
      <p:sp>
        <p:nvSpPr>
          <p:cNvPr id="36868" name="Rectangle 3"/>
          <p:cNvSpPr>
            <a:spLocks noGrp="1" noChangeArrowheads="1"/>
          </p:cNvSpPr>
          <p:nvPr>
            <p:ph idx="1"/>
          </p:nvPr>
        </p:nvSpPr>
        <p:spPr>
          <a:xfrm>
            <a:off x="812799" y="1752600"/>
            <a:ext cx="7614025" cy="5105400"/>
          </a:xfrm>
          <a:noFill/>
        </p:spPr>
        <p:txBody>
          <a:bodyPr/>
          <a:lstStyle/>
          <a:p>
            <a:pPr marL="0" indent="0" eaLnBrk="1" hangingPunct="1">
              <a:buNone/>
            </a:pPr>
            <a:r>
              <a:rPr lang="en-US" sz="2400" dirty="0"/>
              <a:t>The American Psychological </a:t>
            </a:r>
            <a:br>
              <a:rPr lang="en-US" sz="2400" dirty="0"/>
            </a:br>
            <a:r>
              <a:rPr lang="en-US" sz="2400" dirty="0"/>
              <a:t>Association (APA) identifies four </a:t>
            </a:r>
            <a:br>
              <a:rPr lang="en-US" sz="2400" dirty="0"/>
            </a:br>
            <a:r>
              <a:rPr lang="en-US" sz="2400" dirty="0"/>
              <a:t>core components of resilience:</a:t>
            </a:r>
          </a:p>
          <a:p>
            <a:pPr lvl="1" eaLnBrk="1" hangingPunct="1">
              <a:lnSpc>
                <a:spcPct val="100000"/>
              </a:lnSpc>
            </a:pPr>
            <a:r>
              <a:rPr lang="en-US" sz="2000" dirty="0"/>
              <a:t>Connection </a:t>
            </a:r>
          </a:p>
          <a:p>
            <a:pPr lvl="1" eaLnBrk="1" hangingPunct="1">
              <a:lnSpc>
                <a:spcPct val="100000"/>
              </a:lnSpc>
            </a:pPr>
            <a:r>
              <a:rPr lang="en-US" sz="2000" dirty="0"/>
              <a:t>Wellness</a:t>
            </a:r>
          </a:p>
          <a:p>
            <a:pPr lvl="1" eaLnBrk="1" hangingPunct="1">
              <a:lnSpc>
                <a:spcPct val="100000"/>
              </a:lnSpc>
            </a:pPr>
            <a:r>
              <a:rPr lang="en-US" sz="2000" dirty="0"/>
              <a:t>Healthy thinking </a:t>
            </a:r>
          </a:p>
          <a:p>
            <a:pPr lvl="1" eaLnBrk="1" hangingPunct="1">
              <a:lnSpc>
                <a:spcPct val="100000"/>
              </a:lnSpc>
            </a:pPr>
            <a:r>
              <a:rPr lang="en-US" sz="2000" dirty="0"/>
              <a:t>Meaning and purpose</a:t>
            </a:r>
          </a:p>
          <a:p>
            <a:pPr marL="457200" lvl="1" indent="0" eaLnBrk="1" hangingPunct="1">
              <a:buNone/>
            </a:pPr>
            <a:endParaRPr lang="en-US" sz="2000" dirty="0"/>
          </a:p>
          <a:p>
            <a:pPr marL="114300" lvl="1" indent="0" eaLnBrk="1" hangingPunct="1">
              <a:buNone/>
            </a:pPr>
            <a:r>
              <a:rPr lang="en-US" dirty="0">
                <a:ea typeface="+mn-ea"/>
                <a:cs typeface="+mn-cs"/>
              </a:rPr>
              <a:t>Resilience: an ability to recover </a:t>
            </a:r>
            <a:br>
              <a:rPr lang="en-US" dirty="0">
                <a:ea typeface="+mn-ea"/>
                <a:cs typeface="+mn-cs"/>
              </a:rPr>
            </a:br>
            <a:r>
              <a:rPr lang="en-US" dirty="0">
                <a:ea typeface="+mn-ea"/>
                <a:cs typeface="+mn-cs"/>
              </a:rPr>
              <a:t>from or adjust easily to misfortune or change</a:t>
            </a:r>
          </a:p>
          <a:p>
            <a:pPr marL="114300" lvl="1" indent="0" eaLnBrk="1" hangingPunct="1">
              <a:buNone/>
            </a:pPr>
            <a:endParaRPr lang="en-US" sz="1400" dirty="0"/>
          </a:p>
          <a:p>
            <a:pPr marL="114300" lvl="1" indent="0" eaLnBrk="1" hangingPunct="1">
              <a:buNone/>
            </a:pPr>
            <a:r>
              <a:rPr lang="en-US" sz="1400" dirty="0"/>
              <a:t>APA, 2020, </a:t>
            </a:r>
            <a:r>
              <a:rPr lang="en-US" sz="1400" dirty="0">
                <a:hlinkClick r:id="rId3" tooltip="Building Your Resilience article page at American Psychological Association website"/>
              </a:rPr>
              <a:t>https://www.apa.org/topics/resilience/building-your-resilience</a:t>
            </a:r>
            <a:endParaRPr lang="en-US" sz="1400" dirty="0"/>
          </a:p>
        </p:txBody>
      </p:sp>
      <p:pic>
        <p:nvPicPr>
          <p:cNvPr id="6" name="Picture 5" descr="Emergency aid workers in a flooded community with a raft beyond a wall held down with sandbags."/>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6790724" y="1753596"/>
            <a:ext cx="4791676" cy="3189264"/>
          </a:xfrm>
          <a:prstGeom prst="rect">
            <a:avLst/>
          </a:prstGeom>
          <a:noFill/>
          <a:ln>
            <a:solidFill>
              <a:schemeClr val="tx1"/>
            </a:solidFill>
          </a:ln>
        </p:spPr>
      </p:pic>
      <p:sp>
        <p:nvSpPr>
          <p:cNvPr id="2" name="Slide Number Placeholder 1">
            <a:extLst>
              <a:ext uri="{FF2B5EF4-FFF2-40B4-BE49-F238E27FC236}">
                <a16:creationId xmlns:a16="http://schemas.microsoft.com/office/drawing/2014/main" id="{EC7AD214-1E4C-460C-A40A-18E6DAEF96D5}"/>
              </a:ext>
            </a:extLst>
          </p:cNvPr>
          <p:cNvSpPr>
            <a:spLocks noGrp="1"/>
          </p:cNvSpPr>
          <p:nvPr>
            <p:ph type="sldNum" sz="quarter" idx="10"/>
          </p:nvPr>
        </p:nvSpPr>
        <p:spPr>
          <a:xfrm>
            <a:off x="0" y="6471140"/>
            <a:ext cx="12192000" cy="386860"/>
          </a:xfrm>
        </p:spPr>
        <p:txBody>
          <a:bodyPr/>
          <a:lstStyle/>
          <a:p>
            <a:pPr>
              <a:defRPr/>
            </a:pPr>
            <a:fld id="{63EE0A7D-A07C-4746-BE93-ADC59869F7B2}" type="slidenum">
              <a:rPr lang="en-US" smtClean="0"/>
              <a:pPr>
                <a:defRPr/>
              </a:pPr>
              <a:t>37</a:t>
            </a:fld>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
          <p:cNvSpPr>
            <a:spLocks noGrp="1" noChangeArrowheads="1"/>
          </p:cNvSpPr>
          <p:nvPr>
            <p:ph type="title"/>
          </p:nvPr>
        </p:nvSpPr>
        <p:spPr>
          <a:xfrm>
            <a:off x="812799" y="228600"/>
            <a:ext cx="11379200" cy="685800"/>
          </a:xfrm>
        </p:spPr>
        <p:txBody>
          <a:bodyPr/>
          <a:lstStyle/>
          <a:p>
            <a:pPr marL="65088" eaLnBrk="1" hangingPunct="1"/>
            <a:r>
              <a:rPr lang="en-US" dirty="0">
                <a:solidFill>
                  <a:schemeClr val="bg1"/>
                </a:solidFill>
              </a:rPr>
              <a:t>How Are We Fostering Resilience?</a:t>
            </a:r>
          </a:p>
        </p:txBody>
      </p:sp>
      <p:sp>
        <p:nvSpPr>
          <p:cNvPr id="36868" name="Rectangle 3"/>
          <p:cNvSpPr>
            <a:spLocks noGrp="1" noChangeArrowheads="1"/>
          </p:cNvSpPr>
          <p:nvPr>
            <p:ph idx="1"/>
          </p:nvPr>
        </p:nvSpPr>
        <p:spPr>
          <a:xfrm>
            <a:off x="812799" y="1752600"/>
            <a:ext cx="10443030" cy="4648200"/>
          </a:xfrm>
        </p:spPr>
        <p:txBody>
          <a:bodyPr/>
          <a:lstStyle/>
          <a:p>
            <a:pPr marL="0" indent="0" eaLnBrk="1" hangingPunct="1"/>
            <a:r>
              <a:rPr lang="en-US" dirty="0"/>
              <a:t>How have you seen these factors affect survivors’ resilience?</a:t>
            </a:r>
          </a:p>
          <a:p>
            <a:pPr lvl="1" eaLnBrk="1" hangingPunct="1"/>
            <a:r>
              <a:rPr lang="en-US" dirty="0"/>
              <a:t>Life situation</a:t>
            </a:r>
          </a:p>
          <a:p>
            <a:pPr lvl="1" eaLnBrk="1" hangingPunct="1"/>
            <a:r>
              <a:rPr lang="en-US" dirty="0"/>
              <a:t>Individual traits and coping styles</a:t>
            </a:r>
          </a:p>
          <a:p>
            <a:pPr lvl="1" eaLnBrk="1" hangingPunct="1"/>
            <a:r>
              <a:rPr lang="en-US" dirty="0"/>
              <a:t>Disaster and trauma experience</a:t>
            </a:r>
          </a:p>
          <a:p>
            <a:pPr lvl="1" eaLnBrk="1" hangingPunct="1"/>
            <a:r>
              <a:rPr lang="en-US" dirty="0"/>
              <a:t>Family and social support</a:t>
            </a:r>
          </a:p>
          <a:p>
            <a:pPr lvl="1" eaLnBrk="1" hangingPunct="1"/>
            <a:r>
              <a:rPr lang="en-US" dirty="0"/>
              <a:t>Spiritual beliefs</a:t>
            </a:r>
          </a:p>
          <a:p>
            <a:pPr lvl="1" eaLnBrk="1" hangingPunct="1"/>
            <a:r>
              <a:rPr lang="en-US" dirty="0"/>
              <a:t>Presence of perceived control and hope</a:t>
            </a:r>
          </a:p>
          <a:p>
            <a:pPr lvl="1" eaLnBrk="1" hangingPunct="1"/>
            <a:r>
              <a:rPr lang="en-US" dirty="0"/>
              <a:t>Availability of accurate information</a:t>
            </a:r>
          </a:p>
          <a:p>
            <a:pPr lvl="1" eaLnBrk="1" hangingPunct="1"/>
            <a:r>
              <a:rPr lang="en-US" dirty="0"/>
              <a:t>An effective and caring emergency response</a:t>
            </a:r>
          </a:p>
        </p:txBody>
      </p:sp>
      <p:sp>
        <p:nvSpPr>
          <p:cNvPr id="36866"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AF03F524-EE1F-4108-9B32-CADA646330EA}" type="slidenum">
              <a:rPr lang="en-US" b="0" smtClean="0"/>
              <a:pPr eaLnBrk="1" hangingPunct="1">
                <a:defRPr/>
              </a:pPr>
              <a:t>38</a:t>
            </a:fld>
            <a:endParaRPr lang="en-US" b="0" dirty="0"/>
          </a:p>
        </p:txBody>
      </p:sp>
    </p:spTree>
    <p:extLst>
      <p:ext uri="{BB962C8B-B14F-4D97-AF65-F5344CB8AC3E}">
        <p14:creationId xmlns:p14="http://schemas.microsoft.com/office/powerpoint/2010/main" val="28435318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Grp="1" noChangeArrowheads="1"/>
          </p:cNvSpPr>
          <p:nvPr>
            <p:ph type="title"/>
          </p:nvPr>
        </p:nvSpPr>
        <p:spPr>
          <a:xfrm>
            <a:off x="812800" y="234744"/>
            <a:ext cx="11379200" cy="685800"/>
          </a:xfrm>
        </p:spPr>
        <p:txBody>
          <a:bodyPr/>
          <a:lstStyle/>
          <a:p>
            <a:pPr eaLnBrk="1" hangingPunct="1"/>
            <a:r>
              <a:rPr lang="en-US" dirty="0">
                <a:solidFill>
                  <a:schemeClr val="bg1"/>
                </a:solidFill>
              </a:rPr>
              <a:t>How Are We Fostering Resilience?  (cont.)</a:t>
            </a:r>
          </a:p>
        </p:txBody>
      </p:sp>
      <p:sp>
        <p:nvSpPr>
          <p:cNvPr id="37892" name="Rectangle 3"/>
          <p:cNvSpPr>
            <a:spLocks noGrp="1" noChangeArrowheads="1"/>
          </p:cNvSpPr>
          <p:nvPr>
            <p:ph idx="1"/>
          </p:nvPr>
        </p:nvSpPr>
        <p:spPr/>
        <p:txBody>
          <a:bodyPr/>
          <a:lstStyle/>
          <a:p>
            <a:pPr marL="0" indent="0" eaLnBrk="1" hangingPunct="1"/>
            <a:r>
              <a:rPr lang="en-US" dirty="0"/>
              <a:t>How have you helped survivors to:</a:t>
            </a:r>
          </a:p>
          <a:p>
            <a:pPr lvl="1" eaLnBrk="1" hangingPunct="1"/>
            <a:r>
              <a:rPr lang="en-US" dirty="0"/>
              <a:t>Reach out to people they trust and care about (connection)? </a:t>
            </a:r>
          </a:p>
          <a:p>
            <a:pPr lvl="1" eaLnBrk="1" hangingPunct="1"/>
            <a:r>
              <a:rPr lang="en-US" dirty="0"/>
              <a:t>Engage in self-care and mindfulness practices such as healthy eating, journal writing, yoga, prayer, or meditation (wellness)?</a:t>
            </a:r>
          </a:p>
          <a:p>
            <a:pPr lvl="1" eaLnBrk="1" hangingPunct="1"/>
            <a:r>
              <a:rPr lang="en-US" dirty="0"/>
              <a:t>Maintain a hopeful outlook (healthy thinking)?</a:t>
            </a:r>
          </a:p>
          <a:p>
            <a:pPr lvl="1" eaLnBrk="1" hangingPunct="1"/>
            <a:r>
              <a:rPr lang="en-US" dirty="0"/>
              <a:t>Set realistic goals and take steps to carry them out (meaning and purpose)?</a:t>
            </a:r>
          </a:p>
          <a:p>
            <a:pPr lvl="1" eaLnBrk="1" hangingPunct="1"/>
            <a:r>
              <a:rPr lang="en-US" dirty="0"/>
              <a:t>Focus on finding solutions (meaning and purpose)?</a:t>
            </a:r>
          </a:p>
          <a:p>
            <a:pPr lvl="1" eaLnBrk="1" hangingPunct="1">
              <a:spcBef>
                <a:spcPct val="200000"/>
              </a:spcBef>
              <a:buFontTx/>
              <a:buNone/>
            </a:pPr>
            <a:endParaRPr lang="en-US" sz="1400" dirty="0"/>
          </a:p>
        </p:txBody>
      </p:sp>
      <p:sp>
        <p:nvSpPr>
          <p:cNvPr id="37890"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82FDCA05-5229-4755-9792-0144C6E69B9E}" type="slidenum">
              <a:rPr lang="en-US" b="0" smtClean="0"/>
              <a:pPr eaLnBrk="1" hangingPunct="1">
                <a:defRPr/>
              </a:pPr>
              <a:t>39</a:t>
            </a:fld>
            <a:endParaRPr lang="en-US" b="0" dirty="0"/>
          </a:p>
        </p:txBody>
      </p:sp>
    </p:spTree>
    <p:extLst>
      <p:ext uri="{BB962C8B-B14F-4D97-AF65-F5344CB8AC3E}">
        <p14:creationId xmlns:p14="http://schemas.microsoft.com/office/powerpoint/2010/main" val="789844302"/>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2"/>
          <p:cNvSpPr>
            <a:spLocks noGrp="1" noChangeArrowheads="1"/>
          </p:cNvSpPr>
          <p:nvPr>
            <p:ph type="title"/>
          </p:nvPr>
        </p:nvSpPr>
        <p:spPr>
          <a:xfrm>
            <a:off x="812800" y="234744"/>
            <a:ext cx="11379200" cy="685800"/>
          </a:xfrm>
        </p:spPr>
        <p:txBody>
          <a:bodyPr/>
          <a:lstStyle/>
          <a:p>
            <a:pPr eaLnBrk="1" hangingPunct="1"/>
            <a:r>
              <a:rPr lang="en-US" dirty="0">
                <a:solidFill>
                  <a:schemeClr val="bg1"/>
                </a:solidFill>
              </a:rPr>
              <a:t>How Are We Fostering Resilience?  (cont.)</a:t>
            </a:r>
          </a:p>
        </p:txBody>
      </p:sp>
      <p:sp>
        <p:nvSpPr>
          <p:cNvPr id="38916" name="Rectangle 3"/>
          <p:cNvSpPr>
            <a:spLocks noGrp="1" noChangeArrowheads="1"/>
          </p:cNvSpPr>
          <p:nvPr>
            <p:ph idx="1"/>
          </p:nvPr>
        </p:nvSpPr>
        <p:spPr/>
        <p:txBody>
          <a:bodyPr/>
          <a:lstStyle/>
          <a:p>
            <a:pPr marL="0" indent="0" eaLnBrk="1" hangingPunct="1">
              <a:lnSpc>
                <a:spcPct val="90000"/>
              </a:lnSpc>
            </a:pPr>
            <a:r>
              <a:rPr lang="en-US" dirty="0"/>
              <a:t>Which of the following have you taught survivors? </a:t>
            </a:r>
          </a:p>
          <a:p>
            <a:pPr lvl="1" eaLnBrk="1" hangingPunct="1">
              <a:lnSpc>
                <a:spcPct val="90000"/>
              </a:lnSpc>
            </a:pPr>
            <a:r>
              <a:rPr lang="en-US" dirty="0"/>
              <a:t>Making connections</a:t>
            </a:r>
          </a:p>
          <a:p>
            <a:pPr lvl="1" eaLnBrk="1" hangingPunct="1">
              <a:lnSpc>
                <a:spcPct val="90000"/>
              </a:lnSpc>
            </a:pPr>
            <a:r>
              <a:rPr lang="en-US" dirty="0"/>
              <a:t>Avoiding seeing crises as insurmountable problems</a:t>
            </a:r>
          </a:p>
          <a:p>
            <a:pPr lvl="1" eaLnBrk="1" hangingPunct="1">
              <a:lnSpc>
                <a:spcPct val="90000"/>
              </a:lnSpc>
            </a:pPr>
            <a:r>
              <a:rPr lang="en-US" dirty="0"/>
              <a:t>Accepting change as a part of living</a:t>
            </a:r>
          </a:p>
          <a:p>
            <a:pPr lvl="1" eaLnBrk="1" hangingPunct="1">
              <a:lnSpc>
                <a:spcPct val="90000"/>
              </a:lnSpc>
            </a:pPr>
            <a:r>
              <a:rPr lang="en-US" dirty="0"/>
              <a:t>Moving toward goals</a:t>
            </a:r>
          </a:p>
          <a:p>
            <a:pPr lvl="1" eaLnBrk="1" hangingPunct="1">
              <a:lnSpc>
                <a:spcPct val="90000"/>
              </a:lnSpc>
            </a:pPr>
            <a:r>
              <a:rPr lang="en-US" dirty="0"/>
              <a:t>Taking decisive action</a:t>
            </a:r>
          </a:p>
          <a:p>
            <a:pPr lvl="1" eaLnBrk="1" hangingPunct="1">
              <a:lnSpc>
                <a:spcPct val="90000"/>
              </a:lnSpc>
            </a:pPr>
            <a:r>
              <a:rPr lang="en-US" dirty="0"/>
              <a:t>Looking for opportunities for self-discovery</a:t>
            </a:r>
          </a:p>
          <a:p>
            <a:pPr lvl="1" eaLnBrk="1" hangingPunct="1">
              <a:lnSpc>
                <a:spcPct val="90000"/>
              </a:lnSpc>
            </a:pPr>
            <a:r>
              <a:rPr lang="en-US" dirty="0"/>
              <a:t>Nurturing a positive view of self</a:t>
            </a:r>
          </a:p>
          <a:p>
            <a:pPr lvl="1" eaLnBrk="1" hangingPunct="1">
              <a:lnSpc>
                <a:spcPct val="90000"/>
              </a:lnSpc>
            </a:pPr>
            <a:r>
              <a:rPr lang="en-US" dirty="0"/>
              <a:t>Keeping things in perspective</a:t>
            </a:r>
          </a:p>
          <a:p>
            <a:pPr lvl="1" eaLnBrk="1" hangingPunct="1">
              <a:lnSpc>
                <a:spcPct val="90000"/>
              </a:lnSpc>
            </a:pPr>
            <a:r>
              <a:rPr lang="en-US" dirty="0"/>
              <a:t>Maintaining a hopeful outlook</a:t>
            </a:r>
          </a:p>
          <a:p>
            <a:pPr lvl="1" eaLnBrk="1" hangingPunct="1">
              <a:lnSpc>
                <a:spcPct val="90000"/>
              </a:lnSpc>
            </a:pPr>
            <a:r>
              <a:rPr lang="en-US" dirty="0"/>
              <a:t>Practicing effective self-care</a:t>
            </a:r>
          </a:p>
          <a:p>
            <a:pPr marL="0" indent="0">
              <a:spcBef>
                <a:spcPts val="0"/>
              </a:spcBef>
              <a:spcAft>
                <a:spcPts val="0"/>
              </a:spcAft>
              <a:buNone/>
            </a:pPr>
            <a:endParaRPr lang="en-US" sz="1200" dirty="0"/>
          </a:p>
        </p:txBody>
      </p:sp>
      <p:sp>
        <p:nvSpPr>
          <p:cNvPr id="38914"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91622BF6-4A66-4455-9074-CE65DB219C39}" type="slidenum">
              <a:rPr lang="en-US" b="0" smtClean="0"/>
              <a:pPr eaLnBrk="1" hangingPunct="1">
                <a:defRPr/>
              </a:pPr>
              <a:t>40</a:t>
            </a:fld>
            <a:endParaRPr lang="en-US" b="0" dirty="0"/>
          </a:p>
        </p:txBody>
      </p:sp>
    </p:spTree>
    <p:extLst>
      <p:ext uri="{BB962C8B-B14F-4D97-AF65-F5344CB8AC3E}">
        <p14:creationId xmlns:p14="http://schemas.microsoft.com/office/powerpoint/2010/main" val="3823348010"/>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2"/>
          <p:cNvSpPr>
            <a:spLocks noGrp="1" noChangeArrowheads="1"/>
          </p:cNvSpPr>
          <p:nvPr>
            <p:ph type="title"/>
          </p:nvPr>
        </p:nvSpPr>
        <p:spPr>
          <a:xfrm>
            <a:off x="812800" y="234744"/>
            <a:ext cx="11379200" cy="685800"/>
          </a:xfrm>
        </p:spPr>
        <p:txBody>
          <a:bodyPr/>
          <a:lstStyle/>
          <a:p>
            <a:pPr eaLnBrk="1" hangingPunct="1"/>
            <a:r>
              <a:rPr lang="en-US" dirty="0">
                <a:solidFill>
                  <a:schemeClr val="bg1"/>
                </a:solidFill>
              </a:rPr>
              <a:t>How Are We Fostering Resilience?  (cont.)</a:t>
            </a:r>
          </a:p>
        </p:txBody>
      </p:sp>
      <p:sp>
        <p:nvSpPr>
          <p:cNvPr id="39940" name="Rectangle 3"/>
          <p:cNvSpPr>
            <a:spLocks noGrp="1" noChangeArrowheads="1"/>
          </p:cNvSpPr>
          <p:nvPr>
            <p:ph idx="1"/>
          </p:nvPr>
        </p:nvSpPr>
        <p:spPr>
          <a:xfrm>
            <a:off x="812800" y="1752600"/>
            <a:ext cx="10564037" cy="3238500"/>
          </a:xfrm>
        </p:spPr>
        <p:txBody>
          <a:bodyPr/>
          <a:lstStyle/>
          <a:p>
            <a:pPr lvl="1" eaLnBrk="1" hangingPunct="1"/>
            <a:r>
              <a:rPr lang="en-US" dirty="0"/>
              <a:t>Complete the self-assessment checklist in your workbook, page 16.</a:t>
            </a:r>
          </a:p>
          <a:p>
            <a:pPr lvl="1" eaLnBrk="1" hangingPunct="1"/>
            <a:r>
              <a:rPr lang="en-US" dirty="0"/>
              <a:t>Make a check mark next to the tools you feel you help survivors to use.</a:t>
            </a:r>
          </a:p>
          <a:p>
            <a:pPr lvl="1" eaLnBrk="1" hangingPunct="1"/>
            <a:r>
              <a:rPr lang="en-US" dirty="0"/>
              <a:t>For the ones you checked, make some notes about how you do this, including specific examples.</a:t>
            </a:r>
          </a:p>
        </p:txBody>
      </p:sp>
      <p:sp>
        <p:nvSpPr>
          <p:cNvPr id="39938"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54E79906-6387-4716-8E0E-2E3A7ADD6B03}" type="slidenum">
              <a:rPr lang="en-US" b="0" smtClean="0"/>
              <a:pPr eaLnBrk="1" hangingPunct="1">
                <a:defRPr/>
              </a:pPr>
              <a:t>41</a:t>
            </a:fld>
            <a:endParaRPr lang="en-US" b="0" dirty="0"/>
          </a:p>
        </p:txBody>
      </p:sp>
    </p:spTree>
    <p:extLst>
      <p:ext uri="{BB962C8B-B14F-4D97-AF65-F5344CB8AC3E}">
        <p14:creationId xmlns:p14="http://schemas.microsoft.com/office/powerpoint/2010/main" val="74469520"/>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2"/>
          <p:cNvSpPr>
            <a:spLocks noGrp="1" noChangeArrowheads="1"/>
          </p:cNvSpPr>
          <p:nvPr>
            <p:ph type="title"/>
          </p:nvPr>
        </p:nvSpPr>
        <p:spPr/>
        <p:txBody>
          <a:bodyPr/>
          <a:lstStyle/>
          <a:p>
            <a:pPr eaLnBrk="1" hangingPunct="1"/>
            <a:r>
              <a:rPr lang="en-US" sz="4000" b="1" dirty="0"/>
              <a:t>Section 3</a:t>
            </a:r>
            <a:r>
              <a:rPr lang="en-US" sz="4000" b="1" dirty="0">
                <a:cs typeface="Arial" charset="0"/>
              </a:rPr>
              <a:t>—</a:t>
            </a:r>
            <a:r>
              <a:rPr lang="en-US" sz="4000" b="1" dirty="0"/>
              <a:t>Crisis Counseling Services </a:t>
            </a:r>
            <a:br>
              <a:rPr lang="en-US" sz="4000" b="1" dirty="0"/>
            </a:br>
            <a:r>
              <a:rPr lang="en-US" sz="4000" b="1" dirty="0"/>
              <a:t>and Interventions</a:t>
            </a:r>
          </a:p>
        </p:txBody>
      </p:sp>
      <p:sp>
        <p:nvSpPr>
          <p:cNvPr id="40964" name="Rectangle 3"/>
          <p:cNvSpPr>
            <a:spLocks noGrp="1" noChangeArrowheads="1"/>
          </p:cNvSpPr>
          <p:nvPr>
            <p:ph idx="1"/>
          </p:nvPr>
        </p:nvSpPr>
        <p:spPr/>
        <p:txBody>
          <a:bodyPr/>
          <a:lstStyle/>
          <a:p>
            <a:pPr lvl="1" eaLnBrk="1" hangingPunct="1">
              <a:lnSpc>
                <a:spcPct val="90000"/>
              </a:lnSpc>
              <a:buFont typeface="Arial" charset="0"/>
              <a:buChar char="•"/>
            </a:pPr>
            <a:r>
              <a:rPr lang="en-US" dirty="0"/>
              <a:t>Needs Assessment and Outreach</a:t>
            </a:r>
          </a:p>
          <a:p>
            <a:pPr lvl="1" eaLnBrk="1" hangingPunct="1">
              <a:lnSpc>
                <a:spcPct val="90000"/>
              </a:lnSpc>
              <a:buFont typeface="Arial" charset="0"/>
              <a:buChar char="•"/>
            </a:pPr>
            <a:r>
              <a:rPr lang="en-US" dirty="0"/>
              <a:t>Range of Crisis Counseling Services</a:t>
            </a:r>
          </a:p>
          <a:p>
            <a:pPr lvl="1" eaLnBrk="1" hangingPunct="1">
              <a:lnSpc>
                <a:spcPct val="90000"/>
              </a:lnSpc>
              <a:buFont typeface="Arial" charset="0"/>
              <a:buChar char="•"/>
            </a:pPr>
            <a:r>
              <a:rPr lang="en-US" dirty="0"/>
              <a:t>Individuals/Families</a:t>
            </a:r>
          </a:p>
          <a:p>
            <a:pPr lvl="1" eaLnBrk="1" hangingPunct="1">
              <a:lnSpc>
                <a:spcPct val="90000"/>
              </a:lnSpc>
              <a:buFont typeface="Arial" charset="0"/>
              <a:buChar char="•"/>
            </a:pPr>
            <a:r>
              <a:rPr lang="en-US" dirty="0"/>
              <a:t>Groups</a:t>
            </a:r>
          </a:p>
          <a:p>
            <a:pPr lvl="1" eaLnBrk="1" hangingPunct="1">
              <a:lnSpc>
                <a:spcPct val="90000"/>
              </a:lnSpc>
              <a:buFont typeface="Arial" charset="0"/>
              <a:buChar char="•"/>
            </a:pPr>
            <a:r>
              <a:rPr lang="en-US" dirty="0"/>
              <a:t>Communities</a:t>
            </a:r>
          </a:p>
          <a:p>
            <a:pPr lvl="1" eaLnBrk="1" hangingPunct="1">
              <a:lnSpc>
                <a:spcPct val="90000"/>
              </a:lnSpc>
              <a:buFont typeface="Arial" charset="0"/>
              <a:buChar char="•"/>
            </a:pPr>
            <a:r>
              <a:rPr lang="en-US" dirty="0"/>
              <a:t>Public Education and Media Messaging</a:t>
            </a:r>
          </a:p>
          <a:p>
            <a:pPr lvl="1" eaLnBrk="1" hangingPunct="1">
              <a:lnSpc>
                <a:spcPct val="90000"/>
              </a:lnSpc>
              <a:buFont typeface="Arial" charset="0"/>
              <a:buChar char="•"/>
            </a:pPr>
            <a:r>
              <a:rPr lang="en-US" dirty="0"/>
              <a:t>Assessment, Referral, and Resource Linkage</a:t>
            </a:r>
          </a:p>
          <a:p>
            <a:pPr lvl="1" eaLnBrk="1" hangingPunct="1">
              <a:lnSpc>
                <a:spcPct val="90000"/>
              </a:lnSpc>
              <a:buFont typeface="Arial" charset="0"/>
              <a:buChar char="•"/>
            </a:pPr>
            <a:r>
              <a:rPr lang="en-US" dirty="0"/>
              <a:t>Ethical Considerations</a:t>
            </a:r>
          </a:p>
          <a:p>
            <a:pPr lvl="1" eaLnBrk="1" hangingPunct="1">
              <a:lnSpc>
                <a:spcPct val="90000"/>
              </a:lnSpc>
              <a:buFont typeface="Arial" charset="0"/>
              <a:buChar char="•"/>
            </a:pPr>
            <a:r>
              <a:rPr lang="en-US" dirty="0"/>
              <a:t>Cultural Awareness</a:t>
            </a:r>
          </a:p>
        </p:txBody>
      </p:sp>
      <p:sp>
        <p:nvSpPr>
          <p:cNvPr id="40962"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C6C5337A-AECB-4AEB-8E71-0BF0B87BC14A}" type="slidenum">
              <a:rPr lang="en-US" b="0" smtClean="0"/>
              <a:pPr eaLnBrk="1" hangingPunct="1">
                <a:defRPr/>
              </a:pPr>
              <a:t>42</a:t>
            </a:fld>
            <a:endParaRPr lang="en-US" b="0" dirty="0"/>
          </a:p>
        </p:txBody>
      </p:sp>
    </p:spTree>
    <p:extLst>
      <p:ext uri="{BB962C8B-B14F-4D97-AF65-F5344CB8AC3E}">
        <p14:creationId xmlns:p14="http://schemas.microsoft.com/office/powerpoint/2010/main" val="33344330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2"/>
          <p:cNvSpPr>
            <a:spLocks noGrp="1" noChangeArrowheads="1"/>
          </p:cNvSpPr>
          <p:nvPr>
            <p:ph type="title"/>
          </p:nvPr>
        </p:nvSpPr>
        <p:spPr>
          <a:xfrm>
            <a:off x="812800" y="234744"/>
            <a:ext cx="11379200" cy="685800"/>
          </a:xfrm>
        </p:spPr>
        <p:txBody>
          <a:bodyPr/>
          <a:lstStyle/>
          <a:p>
            <a:pPr eaLnBrk="1" hangingPunct="1"/>
            <a:r>
              <a:rPr lang="en-US" dirty="0">
                <a:solidFill>
                  <a:schemeClr val="bg1"/>
                </a:solidFill>
              </a:rPr>
              <a:t>Session Objective</a:t>
            </a:r>
          </a:p>
        </p:txBody>
      </p:sp>
      <p:sp>
        <p:nvSpPr>
          <p:cNvPr id="41988" name="Rectangle 3"/>
          <p:cNvSpPr>
            <a:spLocks noGrp="1" noChangeArrowheads="1"/>
          </p:cNvSpPr>
          <p:nvPr>
            <p:ph idx="1"/>
          </p:nvPr>
        </p:nvSpPr>
        <p:spPr/>
        <p:txBody>
          <a:bodyPr/>
          <a:lstStyle/>
          <a:p>
            <a:pPr marL="347663" lvl="1" indent="-233363" eaLnBrk="1" hangingPunct="1"/>
            <a:r>
              <a:rPr lang="en-US" dirty="0"/>
              <a:t>Describe crisis counseling services related to the current phase.</a:t>
            </a:r>
          </a:p>
        </p:txBody>
      </p:sp>
      <p:sp>
        <p:nvSpPr>
          <p:cNvPr id="41986"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1AA82D7D-F8EB-4611-83F8-1DC8B23BB020}" type="slidenum">
              <a:rPr lang="en-US" b="0" smtClean="0"/>
              <a:pPr eaLnBrk="1" hangingPunct="1">
                <a:defRPr/>
              </a:pPr>
              <a:t>43</a:t>
            </a:fld>
            <a:endParaRPr lang="en-US" b="0" dirty="0"/>
          </a:p>
        </p:txBody>
      </p:sp>
    </p:spTree>
    <p:extLst>
      <p:ext uri="{BB962C8B-B14F-4D97-AF65-F5344CB8AC3E}">
        <p14:creationId xmlns:p14="http://schemas.microsoft.com/office/powerpoint/2010/main" val="3801991315"/>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2"/>
          <p:cNvSpPr>
            <a:spLocks noGrp="1" noChangeArrowheads="1"/>
          </p:cNvSpPr>
          <p:nvPr>
            <p:ph type="title"/>
          </p:nvPr>
        </p:nvSpPr>
        <p:spPr>
          <a:xfrm>
            <a:off x="812800" y="234744"/>
            <a:ext cx="11379200" cy="685800"/>
          </a:xfrm>
        </p:spPr>
        <p:txBody>
          <a:bodyPr/>
          <a:lstStyle/>
          <a:p>
            <a:pPr eaLnBrk="1" hangingPunct="1"/>
            <a:r>
              <a:rPr lang="en-US" dirty="0">
                <a:solidFill>
                  <a:schemeClr val="bg1"/>
                </a:solidFill>
              </a:rPr>
              <a:t>Needs Assessment and Outreach</a:t>
            </a:r>
          </a:p>
        </p:txBody>
      </p:sp>
      <p:sp>
        <p:nvSpPr>
          <p:cNvPr id="43012" name="Rectangle 3"/>
          <p:cNvSpPr>
            <a:spLocks noGrp="1" noChangeArrowheads="1"/>
          </p:cNvSpPr>
          <p:nvPr>
            <p:ph idx="1"/>
          </p:nvPr>
        </p:nvSpPr>
        <p:spPr>
          <a:xfrm>
            <a:off x="812801" y="1752600"/>
            <a:ext cx="5738312" cy="4648200"/>
          </a:xfrm>
        </p:spPr>
        <p:txBody>
          <a:bodyPr/>
          <a:lstStyle/>
          <a:p>
            <a:pPr lvl="1" eaLnBrk="1" hangingPunct="1"/>
            <a:r>
              <a:rPr lang="en-US" sz="2400" dirty="0">
                <a:latin typeface="Arial" charset="0"/>
              </a:rPr>
              <a:t>Needs assessment is an ongoing process whereby new information is brought into the program, and program outreach and services are adjusted to meet emergent needs or “discovered” special populations.</a:t>
            </a:r>
          </a:p>
          <a:p>
            <a:pPr marL="114300" lvl="1" indent="0" eaLnBrk="1" hangingPunct="1">
              <a:buNone/>
            </a:pPr>
            <a:endParaRPr lang="en-US" sz="2400" dirty="0">
              <a:latin typeface="Arial" charset="0"/>
            </a:endParaRPr>
          </a:p>
          <a:p>
            <a:pPr lvl="1" eaLnBrk="1" hangingPunct="1"/>
            <a:r>
              <a:rPr lang="en-US" dirty="0">
                <a:effectLst/>
              </a:rPr>
              <a:t>Program outreach and services are adjusted to meet identified needs</a:t>
            </a:r>
            <a:r>
              <a:rPr lang="en-US" dirty="0"/>
              <a:t>. </a:t>
            </a:r>
          </a:p>
        </p:txBody>
      </p:sp>
      <p:pic>
        <p:nvPicPr>
          <p:cNvPr id="5" name="Picture 4" descr="Two phrases on left and right sides of a circle with arcing arrows pointing from one to the other clockwise. Left: Needs assessment. Right: Outreach services.">
            <a:extLst>
              <a:ext uri="{FF2B5EF4-FFF2-40B4-BE49-F238E27FC236}">
                <a16:creationId xmlns:a16="http://schemas.microsoft.com/office/drawing/2014/main" id="{63557CDF-C0D9-4BEB-A7DA-5DC763931C8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6715568" y="1880407"/>
            <a:ext cx="4791676" cy="2735226"/>
          </a:xfrm>
          <a:prstGeom prst="rect">
            <a:avLst/>
          </a:prstGeom>
          <a:noFill/>
          <a:ln>
            <a:noFill/>
          </a:ln>
        </p:spPr>
      </p:pic>
      <p:sp>
        <p:nvSpPr>
          <p:cNvPr id="43010"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A8B0043D-1E83-4E0E-8606-16E4F11E243C}" type="slidenum">
              <a:rPr lang="en-US" b="0" smtClean="0"/>
              <a:pPr eaLnBrk="1" hangingPunct="1">
                <a:defRPr/>
              </a:pPr>
              <a:t>44</a:t>
            </a:fld>
            <a:endParaRPr lang="en-US" b="0" dirty="0"/>
          </a:p>
        </p:txBody>
      </p:sp>
    </p:spTree>
    <p:extLst>
      <p:ext uri="{BB962C8B-B14F-4D97-AF65-F5344CB8AC3E}">
        <p14:creationId xmlns:p14="http://schemas.microsoft.com/office/powerpoint/2010/main" val="17467715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47187-109B-4CEF-8013-A52E36DE6773}"/>
              </a:ext>
            </a:extLst>
          </p:cNvPr>
          <p:cNvSpPr>
            <a:spLocks noGrp="1"/>
          </p:cNvSpPr>
          <p:nvPr>
            <p:ph type="title"/>
          </p:nvPr>
        </p:nvSpPr>
        <p:spPr>
          <a:xfrm>
            <a:off x="812800" y="10885"/>
            <a:ext cx="10464800" cy="892629"/>
          </a:xfrm>
        </p:spPr>
        <p:txBody>
          <a:bodyPr/>
          <a:lstStyle/>
          <a:p>
            <a:r>
              <a:rPr lang="en-US" dirty="0">
                <a:solidFill>
                  <a:schemeClr val="bg1"/>
                </a:solidFill>
              </a:rPr>
              <a:t>Activity: Part 2, Share With the Group: </a:t>
            </a:r>
            <a:br>
              <a:rPr lang="en-US" dirty="0">
                <a:solidFill>
                  <a:schemeClr val="bg1"/>
                </a:solidFill>
              </a:rPr>
            </a:br>
            <a:r>
              <a:rPr lang="en-US" dirty="0">
                <a:solidFill>
                  <a:schemeClr val="bg1"/>
                </a:solidFill>
              </a:rPr>
              <a:t>Who Still Needs Service? How Can We Reach Them</a:t>
            </a:r>
            <a:r>
              <a:rPr lang="en-US" sz="28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a:t>
            </a:r>
            <a:endParaRPr lang="en-US" dirty="0">
              <a:solidFill>
                <a:schemeClr val="bg1"/>
              </a:solidFill>
            </a:endParaRPr>
          </a:p>
        </p:txBody>
      </p:sp>
      <p:sp>
        <p:nvSpPr>
          <p:cNvPr id="3" name="Content Placeholder 2">
            <a:extLst>
              <a:ext uri="{FF2B5EF4-FFF2-40B4-BE49-F238E27FC236}">
                <a16:creationId xmlns:a16="http://schemas.microsoft.com/office/drawing/2014/main" id="{0B8CE053-0E3C-41D4-9D7F-008D5A3E35A7}"/>
              </a:ext>
            </a:extLst>
          </p:cNvPr>
          <p:cNvSpPr>
            <a:spLocks noGrp="1"/>
          </p:cNvSpPr>
          <p:nvPr>
            <p:ph idx="1"/>
          </p:nvPr>
        </p:nvSpPr>
        <p:spPr>
          <a:xfrm>
            <a:off x="812800" y="1654629"/>
            <a:ext cx="10566400" cy="4746171"/>
          </a:xfrm>
        </p:spPr>
        <p:txBody>
          <a:bodyPr/>
          <a:lstStyle/>
          <a:p>
            <a:pPr marL="0" marR="255270" indent="0">
              <a:spcBef>
                <a:spcPts val="0"/>
              </a:spcBef>
              <a:spcAft>
                <a:spcPts val="300"/>
              </a:spcAft>
            </a:pPr>
            <a:r>
              <a:rPr lang="en-US" dirty="0">
                <a:solidFill>
                  <a:srgbClr val="000000"/>
                </a:solidFill>
                <a:effectLst/>
                <a:ea typeface="Calibri" panose="020F0502020204030204" pitchFamily="34" charset="0"/>
                <a:cs typeface="Times New Roman" panose="02020603050405020304" pitchFamily="18" charset="0"/>
              </a:rPr>
              <a:t>Identify characteristics, demographics, and geographic indicators to identify survivors who </a:t>
            </a:r>
            <a:r>
              <a:rPr lang="en-US" i="1" dirty="0">
                <a:solidFill>
                  <a:srgbClr val="000000"/>
                </a:solidFill>
                <a:effectLst/>
                <a:ea typeface="Calibri" panose="020F0502020204030204" pitchFamily="34" charset="0"/>
                <a:cs typeface="Times New Roman" panose="02020603050405020304" pitchFamily="18" charset="0"/>
              </a:rPr>
              <a:t>still need service </a:t>
            </a:r>
            <a:r>
              <a:rPr lang="en-US" dirty="0">
                <a:solidFill>
                  <a:srgbClr val="000000"/>
                </a:solidFill>
                <a:effectLst/>
                <a:ea typeface="Calibri" panose="020F0502020204030204" pitchFamily="34" charset="0"/>
                <a:cs typeface="Times New Roman" panose="02020603050405020304" pitchFamily="18" charset="0"/>
              </a:rPr>
              <a:t>and to what degree.</a:t>
            </a:r>
            <a:endParaRPr lang="en-US" dirty="0">
              <a:solidFill>
                <a:schemeClr val="tx1"/>
              </a:solidFill>
              <a:effectLst/>
              <a:ea typeface="Calibri" panose="020F0502020204030204" pitchFamily="34" charset="0"/>
              <a:cs typeface="Times New Roman" panose="02020603050405020304" pitchFamily="18" charset="0"/>
            </a:endParaRPr>
          </a:p>
          <a:p>
            <a:pPr marL="742950" marR="255270" lvl="1" indent="-285750">
              <a:spcBef>
                <a:spcPts val="0"/>
              </a:spcBef>
              <a:spcAft>
                <a:spcPts val="300"/>
              </a:spcAft>
              <a:buFont typeface="Arial" panose="020B0604020202020204" pitchFamily="34" charset="0"/>
              <a:buChar char="•"/>
            </a:pPr>
            <a:endParaRPr lang="en-US" sz="2800" dirty="0">
              <a:solidFill>
                <a:srgbClr val="000000"/>
              </a:solidFill>
              <a:effectLst/>
              <a:ea typeface="Calibri" panose="020F0502020204030204" pitchFamily="34" charset="0"/>
              <a:cs typeface="Times New Roman" panose="02020603050405020304" pitchFamily="18" charset="0"/>
            </a:endParaRPr>
          </a:p>
          <a:p>
            <a:pPr marL="742950" marR="255270" lvl="1" indent="-285750">
              <a:spcBef>
                <a:spcPts val="0"/>
              </a:spcBef>
              <a:spcAft>
                <a:spcPts val="300"/>
              </a:spcAft>
              <a:buFont typeface="Arial" panose="020B0604020202020204" pitchFamily="34" charset="0"/>
              <a:buChar char="•"/>
            </a:pPr>
            <a:r>
              <a:rPr lang="en-US" sz="2800" dirty="0">
                <a:solidFill>
                  <a:srgbClr val="000000"/>
                </a:solidFill>
                <a:effectLst/>
                <a:ea typeface="Calibri" panose="020F0502020204030204" pitchFamily="34" charset="0"/>
                <a:cs typeface="Times New Roman" panose="02020603050405020304" pitchFamily="18" charset="0"/>
              </a:rPr>
              <a:t>How can the CCP use outreach and needs assessment to reach these segments of the population? </a:t>
            </a:r>
            <a:endParaRPr lang="en-US" sz="2800" dirty="0">
              <a:solidFill>
                <a:schemeClr val="tx1"/>
              </a:solidFill>
              <a:effectLst/>
              <a:ea typeface="Calibri" panose="020F0502020204030204" pitchFamily="34" charset="0"/>
              <a:cs typeface="Times New Roman" panose="02020603050405020304" pitchFamily="18" charset="0"/>
            </a:endParaRPr>
          </a:p>
          <a:p>
            <a:pPr marL="742950" marR="255270" lvl="1" indent="-285750">
              <a:spcBef>
                <a:spcPts val="0"/>
              </a:spcBef>
              <a:spcAft>
                <a:spcPts val="300"/>
              </a:spcAft>
              <a:buFont typeface="Arial" panose="020B0604020202020204" pitchFamily="34" charset="0"/>
              <a:buChar char="•"/>
            </a:pPr>
            <a:r>
              <a:rPr lang="en-US" sz="2800" dirty="0">
                <a:solidFill>
                  <a:srgbClr val="000000"/>
                </a:solidFill>
                <a:effectLst/>
                <a:ea typeface="Calibri" panose="020F0502020204030204" pitchFamily="34" charset="0"/>
                <a:cs typeface="Times New Roman" panose="02020603050405020304" pitchFamily="18" charset="0"/>
              </a:rPr>
              <a:t>What are steps to be included in an action plan as services are refocused on reaching the unserved or underserved survivor population? </a:t>
            </a:r>
            <a:endParaRPr lang="en-US" sz="2800" dirty="0">
              <a:effectLst/>
              <a:ea typeface="Calibri" panose="020F0502020204030204" pitchFamily="34" charset="0"/>
              <a:cs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152A8E15-1DEC-4C49-9823-DD370B8F45A1}"/>
              </a:ext>
            </a:extLst>
          </p:cNvPr>
          <p:cNvSpPr>
            <a:spLocks noGrp="1"/>
          </p:cNvSpPr>
          <p:nvPr>
            <p:ph type="sldNum" sz="quarter" idx="10"/>
          </p:nvPr>
        </p:nvSpPr>
        <p:spPr/>
        <p:txBody>
          <a:bodyPr/>
          <a:lstStyle/>
          <a:p>
            <a:pPr>
              <a:defRPr/>
            </a:pPr>
            <a:fld id="{63EE0A7D-A07C-4746-BE93-ADC59869F7B2}" type="slidenum">
              <a:rPr lang="en-US" smtClean="0"/>
              <a:pPr>
                <a:defRPr/>
              </a:pPr>
              <a:t>45</a:t>
            </a:fld>
            <a:endParaRPr lang="en-US" dirty="0"/>
          </a:p>
        </p:txBody>
      </p:sp>
    </p:spTree>
    <p:extLst>
      <p:ext uri="{BB962C8B-B14F-4D97-AF65-F5344CB8AC3E}">
        <p14:creationId xmlns:p14="http://schemas.microsoft.com/office/powerpoint/2010/main" val="7161619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2"/>
          <p:cNvSpPr>
            <a:spLocks noGrp="1" noChangeArrowheads="1"/>
          </p:cNvSpPr>
          <p:nvPr>
            <p:ph type="title"/>
          </p:nvPr>
        </p:nvSpPr>
        <p:spPr>
          <a:xfrm>
            <a:off x="812800" y="234744"/>
            <a:ext cx="11379200" cy="685800"/>
          </a:xfrm>
        </p:spPr>
        <p:txBody>
          <a:bodyPr/>
          <a:lstStyle/>
          <a:p>
            <a:pPr eaLnBrk="1" hangingPunct="1"/>
            <a:r>
              <a:rPr lang="en-US" dirty="0">
                <a:solidFill>
                  <a:schemeClr val="bg1"/>
                </a:solidFill>
              </a:rPr>
              <a:t>Range of Crisis Counseling services</a:t>
            </a:r>
          </a:p>
        </p:txBody>
      </p:sp>
      <p:sp>
        <p:nvSpPr>
          <p:cNvPr id="44036" name="Rectangle 3"/>
          <p:cNvSpPr>
            <a:spLocks noGrp="1" noChangeArrowheads="1"/>
          </p:cNvSpPr>
          <p:nvPr>
            <p:ph idx="1"/>
          </p:nvPr>
        </p:nvSpPr>
        <p:spPr>
          <a:xfrm>
            <a:off x="812800" y="1447800"/>
            <a:ext cx="6807200" cy="5023340"/>
          </a:xfrm>
        </p:spPr>
        <p:txBody>
          <a:bodyPr/>
          <a:lstStyle/>
          <a:p>
            <a:pPr lvl="1" eaLnBrk="1" hangingPunct="1">
              <a:lnSpc>
                <a:spcPct val="90000"/>
              </a:lnSpc>
              <a:tabLst>
                <a:tab pos="1028700" algn="l"/>
              </a:tabLst>
            </a:pPr>
            <a:r>
              <a:rPr lang="en-US" dirty="0"/>
              <a:t>Individual/family crisis counseling</a:t>
            </a:r>
          </a:p>
          <a:p>
            <a:pPr lvl="1" eaLnBrk="1" hangingPunct="1">
              <a:lnSpc>
                <a:spcPct val="90000"/>
              </a:lnSpc>
              <a:tabLst>
                <a:tab pos="1028700" algn="l"/>
              </a:tabLst>
            </a:pPr>
            <a:r>
              <a:rPr lang="en-US" dirty="0"/>
              <a:t>Brief educational or supportive </a:t>
            </a:r>
            <a:br>
              <a:rPr lang="en-US" dirty="0"/>
            </a:br>
            <a:r>
              <a:rPr lang="en-US" dirty="0"/>
              <a:t>contact</a:t>
            </a:r>
          </a:p>
          <a:p>
            <a:pPr lvl="1" eaLnBrk="1" hangingPunct="1">
              <a:lnSpc>
                <a:spcPct val="90000"/>
              </a:lnSpc>
              <a:tabLst>
                <a:tab pos="1028700" algn="l"/>
              </a:tabLst>
            </a:pPr>
            <a:r>
              <a:rPr lang="en-US" dirty="0"/>
              <a:t>Group crisis counseling:</a:t>
            </a:r>
          </a:p>
          <a:p>
            <a:pPr marL="685800" lvl="2" indent="-228600" eaLnBrk="1" hangingPunct="1">
              <a:lnSpc>
                <a:spcPct val="90000"/>
              </a:lnSpc>
              <a:tabLst>
                <a:tab pos="1028700" algn="l"/>
              </a:tabLst>
            </a:pPr>
            <a:r>
              <a:rPr lang="en-US" sz="2400" dirty="0"/>
              <a:t>Support and educational groups</a:t>
            </a:r>
          </a:p>
          <a:p>
            <a:pPr marL="685800" lvl="2" indent="-228600" eaLnBrk="1" hangingPunct="1">
              <a:lnSpc>
                <a:spcPct val="90000"/>
              </a:lnSpc>
              <a:tabLst>
                <a:tab pos="1028700" algn="l"/>
              </a:tabLst>
            </a:pPr>
            <a:r>
              <a:rPr lang="en-US" sz="2400" dirty="0"/>
              <a:t>Self-help groups</a:t>
            </a:r>
          </a:p>
          <a:p>
            <a:pPr lvl="1" eaLnBrk="1" hangingPunct="1">
              <a:lnSpc>
                <a:spcPct val="90000"/>
              </a:lnSpc>
              <a:tabLst>
                <a:tab pos="1028700" algn="l"/>
              </a:tabLst>
            </a:pPr>
            <a:r>
              <a:rPr lang="en-US" dirty="0"/>
              <a:t>Assessment, referral, and resource linkage</a:t>
            </a:r>
          </a:p>
          <a:p>
            <a:pPr lvl="1" eaLnBrk="1" hangingPunct="1">
              <a:lnSpc>
                <a:spcPct val="90000"/>
              </a:lnSpc>
              <a:tabLst>
                <a:tab pos="1028700" algn="l"/>
              </a:tabLst>
            </a:pPr>
            <a:r>
              <a:rPr lang="en-US" dirty="0"/>
              <a:t>Community support and networking</a:t>
            </a:r>
          </a:p>
          <a:p>
            <a:pPr lvl="1" eaLnBrk="1" hangingPunct="1">
              <a:lnSpc>
                <a:spcPct val="90000"/>
              </a:lnSpc>
              <a:tabLst>
                <a:tab pos="1028700" algn="l"/>
              </a:tabLst>
            </a:pPr>
            <a:r>
              <a:rPr lang="en-US" dirty="0"/>
              <a:t>Public education</a:t>
            </a:r>
          </a:p>
          <a:p>
            <a:pPr lvl="1" eaLnBrk="1" hangingPunct="1">
              <a:lnSpc>
                <a:spcPct val="90000"/>
              </a:lnSpc>
              <a:tabLst>
                <a:tab pos="1028700" algn="l"/>
              </a:tabLst>
            </a:pPr>
            <a:r>
              <a:rPr lang="en-US" dirty="0"/>
              <a:t>Development and distribution of educational materials</a:t>
            </a:r>
          </a:p>
          <a:p>
            <a:pPr lvl="1" eaLnBrk="1" hangingPunct="1">
              <a:lnSpc>
                <a:spcPct val="90000"/>
              </a:lnSpc>
              <a:tabLst>
                <a:tab pos="1028700" algn="l"/>
              </a:tabLst>
            </a:pPr>
            <a:r>
              <a:rPr lang="en-US" dirty="0"/>
              <a:t>Media messaging and risk communications</a:t>
            </a:r>
            <a:endParaRPr lang="en-US" sz="2900" dirty="0"/>
          </a:p>
          <a:p>
            <a:pPr lvl="1" eaLnBrk="1" hangingPunct="1">
              <a:lnSpc>
                <a:spcPct val="90000"/>
              </a:lnSpc>
              <a:tabLst>
                <a:tab pos="1028700" algn="l"/>
              </a:tabLst>
            </a:pPr>
            <a:r>
              <a:rPr lang="en-US" dirty="0"/>
              <a:t>Virtual services</a:t>
            </a:r>
            <a:endParaRPr lang="en-US" sz="1800" dirty="0"/>
          </a:p>
        </p:txBody>
      </p:sp>
      <p:pic>
        <p:nvPicPr>
          <p:cNvPr id="6" name="Picture 5" descr="Two people looking at an informational brochure standing before a large valley with green mountains in the distance."/>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59600" y="1485900"/>
            <a:ext cx="4572000" cy="2286000"/>
          </a:xfrm>
          <a:prstGeom prst="rect">
            <a:avLst/>
          </a:prstGeom>
          <a:noFill/>
          <a:ln>
            <a:solidFill>
              <a:schemeClr val="tx1"/>
            </a:solidFill>
          </a:ln>
        </p:spPr>
      </p:pic>
      <p:sp>
        <p:nvSpPr>
          <p:cNvPr id="44034" name="Slide Number Placeholder 1"/>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1D639E25-EBA8-47B4-B380-49A7C3F8C131}" type="slidenum">
              <a:rPr lang="en-US" b="0" smtClean="0"/>
              <a:pPr eaLnBrk="1" hangingPunct="1">
                <a:defRPr/>
              </a:pPr>
              <a:t>46</a:t>
            </a:fld>
            <a:endParaRPr lang="en-US" b="0" dirty="0"/>
          </a:p>
        </p:txBody>
      </p:sp>
    </p:spTree>
    <p:extLst>
      <p:ext uri="{BB962C8B-B14F-4D97-AF65-F5344CB8AC3E}">
        <p14:creationId xmlns:p14="http://schemas.microsoft.com/office/powerpoint/2010/main" val="25737530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2"/>
          <p:cNvSpPr>
            <a:spLocks noGrp="1" noChangeArrowheads="1"/>
          </p:cNvSpPr>
          <p:nvPr>
            <p:ph type="title"/>
          </p:nvPr>
        </p:nvSpPr>
        <p:spPr>
          <a:xfrm>
            <a:off x="812800" y="234744"/>
            <a:ext cx="11379200" cy="685800"/>
          </a:xfrm>
        </p:spPr>
        <p:txBody>
          <a:bodyPr/>
          <a:lstStyle/>
          <a:p>
            <a:pPr eaLnBrk="1" hangingPunct="1"/>
            <a:r>
              <a:rPr lang="en-US" dirty="0">
                <a:solidFill>
                  <a:schemeClr val="bg1"/>
                </a:solidFill>
              </a:rPr>
              <a:t>Individuals/Families</a:t>
            </a:r>
          </a:p>
        </p:txBody>
      </p:sp>
      <p:sp>
        <p:nvSpPr>
          <p:cNvPr id="46084" name="Rectangle 3"/>
          <p:cNvSpPr>
            <a:spLocks noGrp="1" noChangeArrowheads="1"/>
          </p:cNvSpPr>
          <p:nvPr>
            <p:ph idx="1"/>
          </p:nvPr>
        </p:nvSpPr>
        <p:spPr/>
        <p:txBody>
          <a:bodyPr/>
          <a:lstStyle/>
          <a:p>
            <a:pPr marL="0" indent="0" eaLnBrk="1" hangingPunct="1"/>
            <a:r>
              <a:rPr lang="en-US" dirty="0"/>
              <a:t>Goals of individual/family crisis counseling</a:t>
            </a:r>
            <a:r>
              <a:rPr lang="en-US" dirty="0">
                <a:cs typeface="Arial" charset="0"/>
              </a:rPr>
              <a:t>—a</a:t>
            </a:r>
            <a:r>
              <a:rPr lang="en-US" dirty="0"/>
              <a:t>ssist participant(s) in doing the following:</a:t>
            </a:r>
          </a:p>
          <a:p>
            <a:pPr lvl="1" eaLnBrk="1" hangingPunct="1"/>
            <a:r>
              <a:rPr lang="en-US" dirty="0"/>
              <a:t>Understanding their situations and reactions</a:t>
            </a:r>
          </a:p>
          <a:p>
            <a:pPr lvl="1" eaLnBrk="1" hangingPunct="1"/>
            <a:r>
              <a:rPr lang="en-US" dirty="0"/>
              <a:t>Regaining a sense of mastery and control</a:t>
            </a:r>
          </a:p>
          <a:p>
            <a:pPr lvl="1" eaLnBrk="1" hangingPunct="1"/>
            <a:r>
              <a:rPr lang="en-US" dirty="0"/>
              <a:t>Identifying, labeling, and expressing emotions</a:t>
            </a:r>
          </a:p>
          <a:p>
            <a:pPr lvl="1" eaLnBrk="1" hangingPunct="1"/>
            <a:r>
              <a:rPr lang="en-US" dirty="0"/>
              <a:t>Adjusting to the disaster and losses</a:t>
            </a:r>
          </a:p>
          <a:p>
            <a:pPr lvl="1" eaLnBrk="1" hangingPunct="1"/>
            <a:r>
              <a:rPr lang="en-US" dirty="0"/>
              <a:t>Managing stress</a:t>
            </a:r>
          </a:p>
          <a:p>
            <a:pPr lvl="1" eaLnBrk="1" hangingPunct="1"/>
            <a:r>
              <a:rPr lang="en-US" dirty="0"/>
              <a:t>Making decisions and taking action</a:t>
            </a:r>
          </a:p>
          <a:p>
            <a:pPr lvl="1" eaLnBrk="1" hangingPunct="1"/>
            <a:r>
              <a:rPr lang="en-US" dirty="0"/>
              <a:t>Developing coping strategies</a:t>
            </a:r>
          </a:p>
          <a:p>
            <a:pPr lvl="1" eaLnBrk="1" hangingPunct="1"/>
            <a:r>
              <a:rPr lang="en-US" dirty="0"/>
              <a:t>Using community resources</a:t>
            </a:r>
          </a:p>
        </p:txBody>
      </p:sp>
      <p:sp>
        <p:nvSpPr>
          <p:cNvPr id="46082"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05A8EB9C-6B51-416F-B2D8-D1B3CF58BE4F}" type="slidenum">
              <a:rPr lang="en-US" b="0" smtClean="0"/>
              <a:pPr eaLnBrk="1" hangingPunct="1">
                <a:defRPr/>
              </a:pPr>
              <a:t>47</a:t>
            </a:fld>
            <a:endParaRPr lang="en-US" b="0" dirty="0"/>
          </a:p>
        </p:txBody>
      </p:sp>
    </p:spTree>
    <p:extLst>
      <p:ext uri="{BB962C8B-B14F-4D97-AF65-F5344CB8AC3E}">
        <p14:creationId xmlns:p14="http://schemas.microsoft.com/office/powerpoint/2010/main" val="18329048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2"/>
          <p:cNvSpPr>
            <a:spLocks noGrp="1" noChangeArrowheads="1"/>
          </p:cNvSpPr>
          <p:nvPr>
            <p:ph type="title"/>
          </p:nvPr>
        </p:nvSpPr>
        <p:spPr>
          <a:xfrm>
            <a:off x="812800" y="234744"/>
            <a:ext cx="11379200" cy="685800"/>
          </a:xfrm>
        </p:spPr>
        <p:txBody>
          <a:bodyPr/>
          <a:lstStyle/>
          <a:p>
            <a:pPr eaLnBrk="1" hangingPunct="1"/>
            <a:r>
              <a:rPr lang="en-US" dirty="0">
                <a:solidFill>
                  <a:schemeClr val="bg1"/>
                </a:solidFill>
              </a:rPr>
              <a:t>Groups</a:t>
            </a:r>
          </a:p>
        </p:txBody>
      </p:sp>
      <p:sp>
        <p:nvSpPr>
          <p:cNvPr id="47108" name="Rectangle 3"/>
          <p:cNvSpPr>
            <a:spLocks noGrp="1" noChangeArrowheads="1"/>
          </p:cNvSpPr>
          <p:nvPr>
            <p:ph idx="1"/>
          </p:nvPr>
        </p:nvSpPr>
        <p:spPr/>
        <p:txBody>
          <a:bodyPr/>
          <a:lstStyle/>
          <a:p>
            <a:pPr marL="0" indent="0" eaLnBrk="1" hangingPunct="1"/>
            <a:r>
              <a:rPr lang="en-US" dirty="0"/>
              <a:t>Where are we now?</a:t>
            </a:r>
          </a:p>
          <a:p>
            <a:pPr lvl="1" eaLnBrk="1" hangingPunct="1"/>
            <a:r>
              <a:rPr lang="en-US" dirty="0"/>
              <a:t>What types of groups are you providing, or planning to provide?</a:t>
            </a:r>
          </a:p>
          <a:p>
            <a:pPr lvl="1" eaLnBrk="1" hangingPunct="1"/>
            <a:r>
              <a:rPr lang="en-US" dirty="0"/>
              <a:t>What are the common themes?</a:t>
            </a:r>
          </a:p>
          <a:p>
            <a:pPr lvl="1" eaLnBrk="1" hangingPunct="1"/>
            <a:r>
              <a:rPr lang="en-US" dirty="0"/>
              <a:t>What’s working well about these groups?</a:t>
            </a:r>
          </a:p>
          <a:p>
            <a:pPr lvl="1" eaLnBrk="1" hangingPunct="1"/>
            <a:r>
              <a:rPr lang="en-US" dirty="0"/>
              <a:t>What’s been challenging?</a:t>
            </a:r>
          </a:p>
          <a:p>
            <a:pPr marL="0" indent="0" eaLnBrk="1" hangingPunct="1">
              <a:spcBef>
                <a:spcPct val="100000"/>
              </a:spcBef>
            </a:pPr>
            <a:r>
              <a:rPr lang="en-US" dirty="0"/>
              <a:t>Where are we going?</a:t>
            </a:r>
          </a:p>
          <a:p>
            <a:pPr lvl="1" eaLnBrk="1" hangingPunct="1"/>
            <a:r>
              <a:rPr lang="en-US" dirty="0"/>
              <a:t>What communities have emerged that would benefit from forming a group? </a:t>
            </a:r>
          </a:p>
        </p:txBody>
      </p:sp>
      <p:sp>
        <p:nvSpPr>
          <p:cNvPr id="47106"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394DE7C1-A065-4763-A442-C21283B53429}" type="slidenum">
              <a:rPr lang="en-US" b="0" smtClean="0"/>
              <a:pPr eaLnBrk="1" hangingPunct="1">
                <a:defRPr/>
              </a:pPr>
              <a:t>48</a:t>
            </a:fld>
            <a:endParaRPr lang="en-US" b="0" dirty="0"/>
          </a:p>
        </p:txBody>
      </p:sp>
    </p:spTree>
    <p:extLst>
      <p:ext uri="{BB962C8B-B14F-4D97-AF65-F5344CB8AC3E}">
        <p14:creationId xmlns:p14="http://schemas.microsoft.com/office/powerpoint/2010/main" val="236928202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2"/>
          <p:cNvSpPr>
            <a:spLocks noGrp="1" noChangeArrowheads="1"/>
          </p:cNvSpPr>
          <p:nvPr>
            <p:ph type="title"/>
          </p:nvPr>
        </p:nvSpPr>
        <p:spPr>
          <a:xfrm>
            <a:off x="812800" y="234744"/>
            <a:ext cx="11379200" cy="685800"/>
          </a:xfrm>
        </p:spPr>
        <p:txBody>
          <a:bodyPr/>
          <a:lstStyle/>
          <a:p>
            <a:pPr eaLnBrk="1" hangingPunct="1"/>
            <a:r>
              <a:rPr lang="en-US" dirty="0">
                <a:solidFill>
                  <a:schemeClr val="bg1"/>
                </a:solidFill>
              </a:rPr>
              <a:t>Groups (cont.)</a:t>
            </a:r>
          </a:p>
        </p:txBody>
      </p:sp>
      <p:sp>
        <p:nvSpPr>
          <p:cNvPr id="48132" name="Rectangle 3"/>
          <p:cNvSpPr>
            <a:spLocks noGrp="1" noChangeArrowheads="1"/>
          </p:cNvSpPr>
          <p:nvPr>
            <p:ph idx="1"/>
          </p:nvPr>
        </p:nvSpPr>
        <p:spPr/>
        <p:txBody>
          <a:bodyPr/>
          <a:lstStyle/>
          <a:p>
            <a:pPr marL="0" indent="0" eaLnBrk="1" hangingPunct="1">
              <a:lnSpc>
                <a:spcPct val="90000"/>
              </a:lnSpc>
            </a:pPr>
            <a:r>
              <a:rPr lang="en-US" dirty="0"/>
              <a:t>Goals of group crisis counseling</a:t>
            </a:r>
            <a:r>
              <a:rPr lang="en-US" dirty="0">
                <a:cs typeface="Arial" charset="0"/>
              </a:rPr>
              <a:t>—</a:t>
            </a:r>
            <a:r>
              <a:rPr lang="en-US" dirty="0"/>
              <a:t>assist group members in doing the following: </a:t>
            </a:r>
          </a:p>
          <a:p>
            <a:pPr lvl="1" eaLnBrk="1" hangingPunct="1">
              <a:lnSpc>
                <a:spcPct val="90000"/>
              </a:lnSpc>
            </a:pPr>
            <a:r>
              <a:rPr lang="en-US" dirty="0"/>
              <a:t>Understanding their current situations and reactions to the disaster</a:t>
            </a:r>
          </a:p>
          <a:p>
            <a:pPr lvl="1" eaLnBrk="1" hangingPunct="1">
              <a:lnSpc>
                <a:spcPct val="90000"/>
              </a:lnSpc>
            </a:pPr>
            <a:r>
              <a:rPr lang="en-US" dirty="0"/>
              <a:t>Achieving mutual support</a:t>
            </a:r>
          </a:p>
          <a:p>
            <a:pPr lvl="1" eaLnBrk="1" hangingPunct="1">
              <a:lnSpc>
                <a:spcPct val="90000"/>
              </a:lnSpc>
            </a:pPr>
            <a:r>
              <a:rPr lang="en-US" dirty="0"/>
              <a:t>Developing skills related to stress management, coping with triggers, expressing emotions, and problem solving</a:t>
            </a:r>
          </a:p>
          <a:p>
            <a:pPr lvl="1" eaLnBrk="1" hangingPunct="1">
              <a:lnSpc>
                <a:spcPct val="90000"/>
              </a:lnSpc>
            </a:pPr>
            <a:r>
              <a:rPr lang="en-US" dirty="0"/>
              <a:t>Becoming knowledgeable about available community resources</a:t>
            </a:r>
          </a:p>
          <a:p>
            <a:pPr lvl="1" eaLnBrk="1" hangingPunct="1">
              <a:lnSpc>
                <a:spcPct val="90000"/>
              </a:lnSpc>
            </a:pPr>
            <a:r>
              <a:rPr lang="en-US" dirty="0"/>
              <a:t>Developing and implementing personal and group goals</a:t>
            </a:r>
          </a:p>
          <a:p>
            <a:pPr lvl="1" eaLnBrk="1" hangingPunct="1">
              <a:lnSpc>
                <a:spcPct val="90000"/>
              </a:lnSpc>
            </a:pPr>
            <a:r>
              <a:rPr lang="en-US" dirty="0"/>
              <a:t>Ensuring cultural competency and representation of the population through the group leaders</a:t>
            </a:r>
          </a:p>
        </p:txBody>
      </p:sp>
      <p:sp>
        <p:nvSpPr>
          <p:cNvPr id="48130"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8EE9A1FF-4380-402E-8A8D-085C7BB6ED39}" type="slidenum">
              <a:rPr lang="en-US" b="0" smtClean="0"/>
              <a:pPr eaLnBrk="1" hangingPunct="1">
                <a:defRPr/>
              </a:pPr>
              <a:t>49</a:t>
            </a:fld>
            <a:endParaRPr lang="en-US" b="0" dirty="0"/>
          </a:p>
        </p:txBody>
      </p:sp>
    </p:spTree>
    <p:extLst>
      <p:ext uri="{BB962C8B-B14F-4D97-AF65-F5344CB8AC3E}">
        <p14:creationId xmlns:p14="http://schemas.microsoft.com/office/powerpoint/2010/main" val="26856445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2"/>
          <p:cNvSpPr>
            <a:spLocks noGrp="1" noChangeArrowheads="1"/>
          </p:cNvSpPr>
          <p:nvPr>
            <p:ph type="title"/>
          </p:nvPr>
        </p:nvSpPr>
        <p:spPr>
          <a:xfrm>
            <a:off x="812800" y="234744"/>
            <a:ext cx="11379200" cy="685800"/>
          </a:xfrm>
        </p:spPr>
        <p:txBody>
          <a:bodyPr/>
          <a:lstStyle/>
          <a:p>
            <a:pPr eaLnBrk="1" hangingPunct="1"/>
            <a:r>
              <a:rPr lang="en-US" dirty="0">
                <a:solidFill>
                  <a:schemeClr val="bg1"/>
                </a:solidFill>
              </a:rPr>
              <a:t>Groups (cont.)</a:t>
            </a:r>
          </a:p>
        </p:txBody>
      </p:sp>
      <p:sp>
        <p:nvSpPr>
          <p:cNvPr id="49156" name="Rectangle 3"/>
          <p:cNvSpPr>
            <a:spLocks noGrp="1" noChangeArrowheads="1"/>
          </p:cNvSpPr>
          <p:nvPr>
            <p:ph idx="1"/>
          </p:nvPr>
        </p:nvSpPr>
        <p:spPr/>
        <p:txBody>
          <a:bodyPr/>
          <a:lstStyle/>
          <a:p>
            <a:pPr marL="0" indent="0" eaLnBrk="1" hangingPunct="1"/>
            <a:r>
              <a:rPr lang="en-US" dirty="0"/>
              <a:t>Factors that affect the group process:</a:t>
            </a:r>
          </a:p>
          <a:p>
            <a:pPr lvl="1" eaLnBrk="1" hangingPunct="1"/>
            <a:r>
              <a:rPr lang="en-US" dirty="0"/>
              <a:t>Co-facilitation by two crisis counselors</a:t>
            </a:r>
          </a:p>
          <a:p>
            <a:pPr lvl="1" eaLnBrk="1" hangingPunct="1"/>
            <a:r>
              <a:rPr lang="en-US" dirty="0"/>
              <a:t>Knowledge and skills of group leaders</a:t>
            </a:r>
          </a:p>
          <a:p>
            <a:pPr lvl="1" eaLnBrk="1" hangingPunct="1"/>
            <a:r>
              <a:rPr lang="en-US" dirty="0"/>
              <a:t>Group leaders’ awareness of their own values, biases, and beliefs, and how these affect the group</a:t>
            </a:r>
          </a:p>
          <a:p>
            <a:pPr lvl="1" eaLnBrk="1" hangingPunct="1"/>
            <a:r>
              <a:rPr lang="en-US" dirty="0"/>
              <a:t>Respect and confidentiality</a:t>
            </a:r>
          </a:p>
          <a:p>
            <a:pPr lvl="1" eaLnBrk="1" hangingPunct="1"/>
            <a:r>
              <a:rPr lang="en-US" dirty="0"/>
              <a:t>Utilization of feedback from the group</a:t>
            </a:r>
          </a:p>
          <a:p>
            <a:pPr marL="0" indent="0" eaLnBrk="1" hangingPunct="1">
              <a:spcBef>
                <a:spcPct val="200000"/>
              </a:spcBef>
            </a:pPr>
            <a:endParaRPr lang="en-US" sz="1200" dirty="0"/>
          </a:p>
        </p:txBody>
      </p:sp>
      <p:sp>
        <p:nvSpPr>
          <p:cNvPr id="49154"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885212DE-E40D-41FA-A590-72ECF24C2C3B}" type="slidenum">
              <a:rPr lang="en-US" b="0" smtClean="0"/>
              <a:pPr eaLnBrk="1" hangingPunct="1">
                <a:defRPr/>
              </a:pPr>
              <a:t>50</a:t>
            </a:fld>
            <a:endParaRPr lang="en-US" b="0" dirty="0"/>
          </a:p>
        </p:txBody>
      </p:sp>
    </p:spTree>
    <p:extLst>
      <p:ext uri="{BB962C8B-B14F-4D97-AF65-F5344CB8AC3E}">
        <p14:creationId xmlns:p14="http://schemas.microsoft.com/office/powerpoint/2010/main" val="327228900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2"/>
          <p:cNvSpPr>
            <a:spLocks noGrp="1" noChangeArrowheads="1"/>
          </p:cNvSpPr>
          <p:nvPr>
            <p:ph type="title"/>
          </p:nvPr>
        </p:nvSpPr>
        <p:spPr>
          <a:xfrm>
            <a:off x="812800" y="234744"/>
            <a:ext cx="11379200" cy="685800"/>
          </a:xfrm>
        </p:spPr>
        <p:txBody>
          <a:bodyPr/>
          <a:lstStyle/>
          <a:p>
            <a:pPr eaLnBrk="1" hangingPunct="1"/>
            <a:r>
              <a:rPr lang="en-US" dirty="0">
                <a:solidFill>
                  <a:schemeClr val="bg1"/>
                </a:solidFill>
              </a:rPr>
              <a:t>Groups (cont.)</a:t>
            </a:r>
          </a:p>
        </p:txBody>
      </p:sp>
      <p:sp>
        <p:nvSpPr>
          <p:cNvPr id="50180" name="Rectangle 3"/>
          <p:cNvSpPr>
            <a:spLocks noGrp="1" noChangeArrowheads="1"/>
          </p:cNvSpPr>
          <p:nvPr>
            <p:ph idx="1"/>
          </p:nvPr>
        </p:nvSpPr>
        <p:spPr/>
        <p:txBody>
          <a:bodyPr/>
          <a:lstStyle/>
          <a:p>
            <a:pPr marL="0" indent="0" eaLnBrk="1" hangingPunct="1"/>
            <a:r>
              <a:rPr lang="en-US" dirty="0"/>
              <a:t>Group crisis counseling skills:</a:t>
            </a:r>
          </a:p>
          <a:p>
            <a:pPr lvl="1" eaLnBrk="1" hangingPunct="1"/>
            <a:r>
              <a:rPr lang="en-US" dirty="0"/>
              <a:t>Promoting safety and comfort</a:t>
            </a:r>
          </a:p>
          <a:p>
            <a:pPr lvl="1" eaLnBrk="1" hangingPunct="1"/>
            <a:r>
              <a:rPr lang="en-US" dirty="0"/>
              <a:t>Listening</a:t>
            </a:r>
          </a:p>
          <a:p>
            <a:pPr lvl="1" eaLnBrk="1" hangingPunct="1"/>
            <a:r>
              <a:rPr lang="en-US" dirty="0"/>
              <a:t>Modeling effective communication skills</a:t>
            </a:r>
          </a:p>
          <a:p>
            <a:pPr lvl="1" eaLnBrk="1" hangingPunct="1"/>
            <a:r>
              <a:rPr lang="en-US" dirty="0"/>
              <a:t>Facilitating group interaction</a:t>
            </a:r>
          </a:p>
          <a:p>
            <a:pPr lvl="1" eaLnBrk="1" hangingPunct="1"/>
            <a:r>
              <a:rPr lang="en-US" dirty="0"/>
              <a:t>Facilitating the group process</a:t>
            </a:r>
          </a:p>
          <a:p>
            <a:pPr lvl="1" eaLnBrk="1" hangingPunct="1"/>
            <a:r>
              <a:rPr lang="en-US" dirty="0"/>
              <a:t>Dealing with difficult group members and situations</a:t>
            </a:r>
          </a:p>
        </p:txBody>
      </p:sp>
      <p:sp>
        <p:nvSpPr>
          <p:cNvPr id="50178"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0066172F-64AE-4446-B3C7-41FAF22E0CAA}" type="slidenum">
              <a:rPr lang="en-US" b="0" smtClean="0"/>
              <a:pPr eaLnBrk="1" hangingPunct="1">
                <a:defRPr/>
              </a:pPr>
              <a:t>51</a:t>
            </a:fld>
            <a:endParaRPr lang="en-US" b="0" dirty="0"/>
          </a:p>
        </p:txBody>
      </p:sp>
    </p:spTree>
    <p:extLst>
      <p:ext uri="{BB962C8B-B14F-4D97-AF65-F5344CB8AC3E}">
        <p14:creationId xmlns:p14="http://schemas.microsoft.com/office/powerpoint/2010/main" val="148760885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2"/>
          <p:cNvSpPr>
            <a:spLocks noGrp="1" noChangeArrowheads="1"/>
          </p:cNvSpPr>
          <p:nvPr>
            <p:ph type="title"/>
          </p:nvPr>
        </p:nvSpPr>
        <p:spPr>
          <a:xfrm>
            <a:off x="812800" y="234744"/>
            <a:ext cx="11379200" cy="685800"/>
          </a:xfrm>
        </p:spPr>
        <p:txBody>
          <a:bodyPr/>
          <a:lstStyle/>
          <a:p>
            <a:pPr eaLnBrk="1" hangingPunct="1"/>
            <a:r>
              <a:rPr lang="en-US" dirty="0">
                <a:solidFill>
                  <a:schemeClr val="bg1"/>
                </a:solidFill>
              </a:rPr>
              <a:t>Groups (cont.)</a:t>
            </a:r>
          </a:p>
        </p:txBody>
      </p:sp>
      <p:sp>
        <p:nvSpPr>
          <p:cNvPr id="51204" name="Rectangle 3"/>
          <p:cNvSpPr>
            <a:spLocks noGrp="1" noChangeArrowheads="1"/>
          </p:cNvSpPr>
          <p:nvPr>
            <p:ph idx="1"/>
          </p:nvPr>
        </p:nvSpPr>
        <p:spPr/>
        <p:txBody>
          <a:bodyPr/>
          <a:lstStyle/>
          <a:p>
            <a:pPr marL="0" indent="0" eaLnBrk="1" hangingPunct="1"/>
            <a:r>
              <a:rPr lang="en-US" dirty="0"/>
              <a:t>Group crisis counseling skills:</a:t>
            </a:r>
          </a:p>
          <a:p>
            <a:pPr lvl="1" eaLnBrk="1" hangingPunct="1"/>
            <a:r>
              <a:rPr lang="en-US" dirty="0"/>
              <a:t>Handling difficult subject matter</a:t>
            </a:r>
          </a:p>
          <a:p>
            <a:pPr lvl="1" eaLnBrk="1" hangingPunct="1"/>
            <a:r>
              <a:rPr lang="en-US" dirty="0"/>
              <a:t>Identifying and interpreting shared reactions and experiences</a:t>
            </a:r>
            <a:endParaRPr lang="en-US" sz="2200" dirty="0"/>
          </a:p>
          <a:p>
            <a:pPr lvl="1" eaLnBrk="1" hangingPunct="1"/>
            <a:r>
              <a:rPr lang="en-US" dirty="0"/>
              <a:t>Assessing and responding to group needs</a:t>
            </a:r>
          </a:p>
          <a:p>
            <a:pPr lvl="1" eaLnBrk="1" hangingPunct="1"/>
            <a:r>
              <a:rPr lang="en-US" dirty="0"/>
              <a:t>Educating members about common reactions, stress management, and effective coping skills</a:t>
            </a:r>
          </a:p>
          <a:p>
            <a:pPr lvl="1" eaLnBrk="1" hangingPunct="1"/>
            <a:r>
              <a:rPr lang="en-US" dirty="0"/>
              <a:t>Identifying and responding to other educational needs</a:t>
            </a:r>
          </a:p>
          <a:p>
            <a:pPr lvl="1" eaLnBrk="1" hangingPunct="1"/>
            <a:r>
              <a:rPr lang="en-US" dirty="0"/>
              <a:t>Facilitating group cohesiveness</a:t>
            </a:r>
            <a:endParaRPr lang="en-US" sz="2200" dirty="0"/>
          </a:p>
        </p:txBody>
      </p:sp>
      <p:sp>
        <p:nvSpPr>
          <p:cNvPr id="51202"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53E3490C-E76B-4D1A-BBE2-8A486E46A977}" type="slidenum">
              <a:rPr lang="en-US" b="0" smtClean="0"/>
              <a:pPr eaLnBrk="1" hangingPunct="1">
                <a:defRPr/>
              </a:pPr>
              <a:t>52</a:t>
            </a:fld>
            <a:endParaRPr lang="en-US" b="0" dirty="0"/>
          </a:p>
        </p:txBody>
      </p:sp>
    </p:spTree>
    <p:extLst>
      <p:ext uri="{BB962C8B-B14F-4D97-AF65-F5344CB8AC3E}">
        <p14:creationId xmlns:p14="http://schemas.microsoft.com/office/powerpoint/2010/main" val="194969683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2"/>
          <p:cNvSpPr>
            <a:spLocks noGrp="1" noChangeArrowheads="1"/>
          </p:cNvSpPr>
          <p:nvPr>
            <p:ph type="title"/>
          </p:nvPr>
        </p:nvSpPr>
        <p:spPr>
          <a:xfrm>
            <a:off x="812800" y="234744"/>
            <a:ext cx="11379200" cy="685800"/>
          </a:xfrm>
        </p:spPr>
        <p:txBody>
          <a:bodyPr/>
          <a:lstStyle/>
          <a:p>
            <a:pPr eaLnBrk="1" hangingPunct="1"/>
            <a:r>
              <a:rPr lang="en-US" dirty="0">
                <a:solidFill>
                  <a:schemeClr val="bg1"/>
                </a:solidFill>
              </a:rPr>
              <a:t>Group Counseling Exercise (cont.)</a:t>
            </a:r>
          </a:p>
        </p:txBody>
      </p:sp>
      <p:sp>
        <p:nvSpPr>
          <p:cNvPr id="52228" name="Rectangle 3"/>
          <p:cNvSpPr>
            <a:spLocks noGrp="1" noChangeArrowheads="1"/>
          </p:cNvSpPr>
          <p:nvPr>
            <p:ph idx="1"/>
          </p:nvPr>
        </p:nvSpPr>
        <p:spPr/>
        <p:txBody>
          <a:bodyPr/>
          <a:lstStyle/>
          <a:p>
            <a:pPr marL="0" indent="0" eaLnBrk="1" hangingPunct="1"/>
            <a:r>
              <a:rPr lang="en-US" dirty="0"/>
              <a:t>Preparation for exercise:</a:t>
            </a:r>
          </a:p>
          <a:p>
            <a:pPr lvl="1" eaLnBrk="1" hangingPunct="1"/>
            <a:r>
              <a:rPr lang="en-US" dirty="0"/>
              <a:t>Think about survivors you have worked with individually or in groups.</a:t>
            </a:r>
          </a:p>
          <a:p>
            <a:pPr lvl="1" eaLnBrk="1" hangingPunct="1"/>
            <a:r>
              <a:rPr lang="en-US" dirty="0"/>
              <a:t>Based on your experience, write a description of a fictional survivor whose role you’ll play in the group. Please be careful to maintain confidentiality of actual survivors.</a:t>
            </a:r>
          </a:p>
          <a:p>
            <a:pPr lvl="1" eaLnBrk="1" hangingPunct="1"/>
            <a:r>
              <a:rPr lang="en-US" dirty="0"/>
              <a:t>This survivor role should fit in with the type of populations that have been identified as part of the needs assessment.</a:t>
            </a:r>
            <a:endParaRPr lang="en-US" sz="2200" dirty="0"/>
          </a:p>
        </p:txBody>
      </p:sp>
      <p:sp>
        <p:nvSpPr>
          <p:cNvPr id="52226"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9D33CE32-4136-4E65-8036-7553D7D92883}" type="slidenum">
              <a:rPr lang="en-US" b="0" smtClean="0"/>
              <a:pPr eaLnBrk="1" hangingPunct="1">
                <a:defRPr/>
              </a:pPr>
              <a:t>53</a:t>
            </a:fld>
            <a:endParaRPr lang="en-US" b="0" dirty="0"/>
          </a:p>
        </p:txBody>
      </p:sp>
    </p:spTree>
    <p:extLst>
      <p:ext uri="{BB962C8B-B14F-4D97-AF65-F5344CB8AC3E}">
        <p14:creationId xmlns:p14="http://schemas.microsoft.com/office/powerpoint/2010/main" val="14026141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2"/>
          <p:cNvSpPr>
            <a:spLocks noGrp="1" noChangeArrowheads="1"/>
          </p:cNvSpPr>
          <p:nvPr>
            <p:ph type="title"/>
          </p:nvPr>
        </p:nvSpPr>
        <p:spPr>
          <a:xfrm>
            <a:off x="812800" y="234744"/>
            <a:ext cx="11379200" cy="685800"/>
          </a:xfrm>
        </p:spPr>
        <p:txBody>
          <a:bodyPr/>
          <a:lstStyle/>
          <a:p>
            <a:pPr eaLnBrk="1" hangingPunct="1"/>
            <a:r>
              <a:rPr lang="en-US" dirty="0">
                <a:solidFill>
                  <a:schemeClr val="bg1"/>
                </a:solidFill>
              </a:rPr>
              <a:t>Group Counseling Exercise (cont.)</a:t>
            </a:r>
          </a:p>
        </p:txBody>
      </p:sp>
      <p:sp>
        <p:nvSpPr>
          <p:cNvPr id="53252" name="Rectangle 3"/>
          <p:cNvSpPr>
            <a:spLocks noGrp="1" noChangeArrowheads="1"/>
          </p:cNvSpPr>
          <p:nvPr>
            <p:ph idx="1"/>
          </p:nvPr>
        </p:nvSpPr>
        <p:spPr/>
        <p:txBody>
          <a:bodyPr/>
          <a:lstStyle/>
          <a:p>
            <a:pPr marL="0" indent="0" algn="ctr" eaLnBrk="1" hangingPunct="1"/>
            <a:r>
              <a:rPr lang="en-US" dirty="0"/>
              <a:t>Group Counseling Demonstration and Exercise</a:t>
            </a:r>
          </a:p>
        </p:txBody>
      </p:sp>
      <p:pic>
        <p:nvPicPr>
          <p:cNvPr id="5" name="Picture 4" descr="Five people sitting in a close circle while one person is gesturing and the others have their hands in their laps. "/>
          <p:cNvPicPr/>
          <p:nvPr/>
        </p:nvPicPr>
        <p:blipFill>
          <a:blip r:embed="rId3" cstate="print">
            <a:extLst>
              <a:ext uri="{28A0092B-C50C-407E-A947-70E740481C1C}">
                <a14:useLocalDpi xmlns:a14="http://schemas.microsoft.com/office/drawing/2010/main" val="0"/>
              </a:ext>
            </a:extLst>
          </a:blip>
          <a:srcRect/>
          <a:stretch/>
        </p:blipFill>
        <p:spPr bwMode="auto">
          <a:xfrm>
            <a:off x="3174134" y="2514600"/>
            <a:ext cx="5843731" cy="3286125"/>
          </a:xfrm>
          <a:prstGeom prst="rect">
            <a:avLst/>
          </a:prstGeom>
          <a:noFill/>
          <a:ln>
            <a:solidFill>
              <a:schemeClr val="tx1"/>
            </a:solidFill>
          </a:ln>
        </p:spPr>
      </p:pic>
      <p:sp>
        <p:nvSpPr>
          <p:cNvPr id="53250"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9867E8CB-6BF4-49A1-8EF7-25DE7B7ACB44}" type="slidenum">
              <a:rPr lang="en-US" b="0" smtClean="0"/>
              <a:pPr eaLnBrk="1" hangingPunct="1">
                <a:defRPr/>
              </a:pPr>
              <a:t>54</a:t>
            </a:fld>
            <a:endParaRPr lang="en-US" b="0" dirty="0"/>
          </a:p>
        </p:txBody>
      </p:sp>
    </p:spTree>
    <p:extLst>
      <p:ext uri="{BB962C8B-B14F-4D97-AF65-F5344CB8AC3E}">
        <p14:creationId xmlns:p14="http://schemas.microsoft.com/office/powerpoint/2010/main" val="153153472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2"/>
          <p:cNvSpPr>
            <a:spLocks noGrp="1" noChangeArrowheads="1"/>
          </p:cNvSpPr>
          <p:nvPr>
            <p:ph type="title"/>
          </p:nvPr>
        </p:nvSpPr>
        <p:spPr>
          <a:xfrm>
            <a:off x="812800" y="234744"/>
            <a:ext cx="11379200" cy="685800"/>
          </a:xfrm>
        </p:spPr>
        <p:txBody>
          <a:bodyPr/>
          <a:lstStyle/>
          <a:p>
            <a:pPr eaLnBrk="1" hangingPunct="1"/>
            <a:r>
              <a:rPr lang="en-US" dirty="0">
                <a:solidFill>
                  <a:schemeClr val="bg1"/>
                </a:solidFill>
              </a:rPr>
              <a:t>Group Counseling Exercise (cont.)</a:t>
            </a:r>
          </a:p>
        </p:txBody>
      </p:sp>
      <p:sp>
        <p:nvSpPr>
          <p:cNvPr id="54276" name="Rectangle 3"/>
          <p:cNvSpPr>
            <a:spLocks noGrp="1" noChangeArrowheads="1"/>
          </p:cNvSpPr>
          <p:nvPr>
            <p:ph idx="1"/>
          </p:nvPr>
        </p:nvSpPr>
        <p:spPr/>
        <p:txBody>
          <a:bodyPr/>
          <a:lstStyle/>
          <a:p>
            <a:pPr marL="0" indent="0" eaLnBrk="1" hangingPunct="1">
              <a:lnSpc>
                <a:spcPct val="90000"/>
              </a:lnSpc>
            </a:pPr>
            <a:r>
              <a:rPr lang="en-US" dirty="0"/>
              <a:t>Continue with the exercise, giving everyone in your group a turn to facilitate:</a:t>
            </a:r>
          </a:p>
          <a:p>
            <a:pPr lvl="1" eaLnBrk="1" hangingPunct="1">
              <a:lnSpc>
                <a:spcPct val="90000"/>
              </a:lnSpc>
            </a:pPr>
            <a:r>
              <a:rPr lang="en-US" dirty="0"/>
              <a:t>Form groups of four people each.</a:t>
            </a:r>
          </a:p>
          <a:p>
            <a:pPr lvl="1" eaLnBrk="1" hangingPunct="1">
              <a:lnSpc>
                <a:spcPct val="90000"/>
              </a:lnSpc>
            </a:pPr>
            <a:r>
              <a:rPr lang="en-US" dirty="0"/>
              <a:t>Simulate a 40-minute group counseling session.</a:t>
            </a:r>
          </a:p>
          <a:p>
            <a:pPr lvl="1" eaLnBrk="1" hangingPunct="1">
              <a:lnSpc>
                <a:spcPct val="90000"/>
              </a:lnSpc>
            </a:pPr>
            <a:r>
              <a:rPr lang="en-US" dirty="0"/>
              <a:t>Each person will lead the group for 10 minutes.</a:t>
            </a:r>
          </a:p>
          <a:p>
            <a:pPr lvl="1" eaLnBrk="1" hangingPunct="1">
              <a:lnSpc>
                <a:spcPct val="90000"/>
              </a:lnSpc>
            </a:pPr>
            <a:r>
              <a:rPr lang="en-US" dirty="0"/>
              <a:t>When not facilitating, play the survivor role you created.</a:t>
            </a:r>
          </a:p>
          <a:p>
            <a:pPr lvl="1" eaLnBrk="1" hangingPunct="1">
              <a:lnSpc>
                <a:spcPct val="90000"/>
              </a:lnSpc>
            </a:pPr>
            <a:r>
              <a:rPr lang="en-US" dirty="0"/>
              <a:t>The trainer will keep track of time and announce when to switch facilitators.</a:t>
            </a:r>
          </a:p>
          <a:p>
            <a:pPr lvl="1" eaLnBrk="1" hangingPunct="1">
              <a:lnSpc>
                <a:spcPct val="90000"/>
              </a:lnSpc>
            </a:pPr>
            <a:r>
              <a:rPr lang="en-US" dirty="0"/>
              <a:t>Before the practice, choose a feedback partner. You and your partner will observe each other during the practice and give each other feedback afterward.</a:t>
            </a:r>
            <a:endParaRPr lang="en-US" sz="2200" dirty="0"/>
          </a:p>
        </p:txBody>
      </p:sp>
      <p:sp>
        <p:nvSpPr>
          <p:cNvPr id="54274"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76514E42-97A6-4934-8928-E3017D5DF0E5}" type="slidenum">
              <a:rPr lang="en-US" b="0" smtClean="0"/>
              <a:pPr eaLnBrk="1" hangingPunct="1">
                <a:defRPr/>
              </a:pPr>
              <a:t>55</a:t>
            </a:fld>
            <a:endParaRPr lang="en-US" b="0" dirty="0"/>
          </a:p>
        </p:txBody>
      </p:sp>
    </p:spTree>
    <p:extLst>
      <p:ext uri="{BB962C8B-B14F-4D97-AF65-F5344CB8AC3E}">
        <p14:creationId xmlns:p14="http://schemas.microsoft.com/office/powerpoint/2010/main" val="384519333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2"/>
          <p:cNvSpPr>
            <a:spLocks noGrp="1" noChangeArrowheads="1"/>
          </p:cNvSpPr>
          <p:nvPr>
            <p:ph type="title"/>
          </p:nvPr>
        </p:nvSpPr>
        <p:spPr>
          <a:xfrm>
            <a:off x="812800" y="234744"/>
            <a:ext cx="11379200" cy="685800"/>
          </a:xfrm>
        </p:spPr>
        <p:txBody>
          <a:bodyPr/>
          <a:lstStyle/>
          <a:p>
            <a:pPr eaLnBrk="1" hangingPunct="1"/>
            <a:r>
              <a:rPr lang="en-US" dirty="0">
                <a:solidFill>
                  <a:schemeClr val="bg1"/>
                </a:solidFill>
              </a:rPr>
              <a:t>Group Counseling Exercise (cont.)</a:t>
            </a:r>
          </a:p>
        </p:txBody>
      </p:sp>
      <p:sp>
        <p:nvSpPr>
          <p:cNvPr id="55300" name="Rectangle 3"/>
          <p:cNvSpPr>
            <a:spLocks noGrp="1" noChangeArrowheads="1"/>
          </p:cNvSpPr>
          <p:nvPr>
            <p:ph idx="1"/>
          </p:nvPr>
        </p:nvSpPr>
        <p:spPr>
          <a:xfrm>
            <a:off x="812800" y="1752600"/>
            <a:ext cx="4902200" cy="4648200"/>
          </a:xfrm>
        </p:spPr>
        <p:txBody>
          <a:bodyPr/>
          <a:lstStyle/>
          <a:p>
            <a:pPr marL="0" indent="0" eaLnBrk="1" hangingPunct="1"/>
            <a:r>
              <a:rPr lang="en-US" dirty="0"/>
              <a:t>Post-practice reflection:</a:t>
            </a:r>
          </a:p>
          <a:p>
            <a:pPr lvl="1" eaLnBrk="1" hangingPunct="1"/>
            <a:r>
              <a:rPr lang="en-US" dirty="0"/>
              <a:t>Complete the reflection sheet in your workbook.</a:t>
            </a:r>
          </a:p>
          <a:p>
            <a:pPr lvl="1" eaLnBrk="1" hangingPunct="1"/>
            <a:r>
              <a:rPr lang="en-US" dirty="0"/>
              <a:t>Also, finish making any notes on your partner’s facilitation on the feedback worksheet.</a:t>
            </a:r>
            <a:endParaRPr lang="en-US" sz="2200" dirty="0"/>
          </a:p>
        </p:txBody>
      </p:sp>
      <p:pic>
        <p:nvPicPr>
          <p:cNvPr id="5" name="Picture 4" descr="Crumpled pieces of colored paper above and below three paper-clipped conversation bubble cut-outs. Megaphone icon, then the word Feeds and Back. (Feedback)."/>
          <p:cNvPicPr/>
          <p:nvPr/>
        </p:nvPicPr>
        <p:blipFill>
          <a:blip r:embed="rId3" cstate="print">
            <a:extLst>
              <a:ext uri="{28A0092B-C50C-407E-A947-70E740481C1C}">
                <a14:useLocalDpi xmlns:a14="http://schemas.microsoft.com/office/drawing/2010/main" val="0"/>
              </a:ext>
            </a:extLst>
          </a:blip>
          <a:srcRect/>
          <a:stretch/>
        </p:blipFill>
        <p:spPr bwMode="auto">
          <a:xfrm>
            <a:off x="6087673" y="1756174"/>
            <a:ext cx="5361377" cy="3574251"/>
          </a:xfrm>
          <a:prstGeom prst="rect">
            <a:avLst/>
          </a:prstGeom>
          <a:noFill/>
          <a:ln>
            <a:solidFill>
              <a:schemeClr val="tx1"/>
            </a:solidFill>
          </a:ln>
        </p:spPr>
      </p:pic>
      <p:sp>
        <p:nvSpPr>
          <p:cNvPr id="55298"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C9B0C6F0-D7D4-4784-9D84-C6B7AE2CF10A}" type="slidenum">
              <a:rPr lang="en-US" b="0" smtClean="0"/>
              <a:pPr eaLnBrk="1" hangingPunct="1">
                <a:defRPr/>
              </a:pPr>
              <a:t>56</a:t>
            </a:fld>
            <a:endParaRPr lang="en-US" b="0" dirty="0"/>
          </a:p>
        </p:txBody>
      </p:sp>
    </p:spTree>
    <p:extLst>
      <p:ext uri="{BB962C8B-B14F-4D97-AF65-F5344CB8AC3E}">
        <p14:creationId xmlns:p14="http://schemas.microsoft.com/office/powerpoint/2010/main" val="328432404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2"/>
          <p:cNvSpPr>
            <a:spLocks noGrp="1" noChangeArrowheads="1"/>
          </p:cNvSpPr>
          <p:nvPr>
            <p:ph type="title"/>
          </p:nvPr>
        </p:nvSpPr>
        <p:spPr>
          <a:xfrm>
            <a:off x="812800" y="234744"/>
            <a:ext cx="11379200" cy="685800"/>
          </a:xfrm>
        </p:spPr>
        <p:txBody>
          <a:bodyPr/>
          <a:lstStyle/>
          <a:p>
            <a:pPr eaLnBrk="1" hangingPunct="1"/>
            <a:r>
              <a:rPr lang="en-US" dirty="0">
                <a:solidFill>
                  <a:schemeClr val="bg1"/>
                </a:solidFill>
              </a:rPr>
              <a:t>Group Counseling Exercise (cont.)</a:t>
            </a:r>
          </a:p>
        </p:txBody>
      </p:sp>
      <p:sp>
        <p:nvSpPr>
          <p:cNvPr id="56324" name="Rectangle 3"/>
          <p:cNvSpPr>
            <a:spLocks noGrp="1" noChangeArrowheads="1"/>
          </p:cNvSpPr>
          <p:nvPr>
            <p:ph idx="1"/>
          </p:nvPr>
        </p:nvSpPr>
        <p:spPr/>
        <p:txBody>
          <a:bodyPr/>
          <a:lstStyle/>
          <a:p>
            <a:pPr marL="0" indent="0" eaLnBrk="1" hangingPunct="1"/>
            <a:r>
              <a:rPr lang="en-US" dirty="0"/>
              <a:t>Post-practice reflection (cont.):</a:t>
            </a:r>
          </a:p>
          <a:p>
            <a:pPr lvl="1" eaLnBrk="1" hangingPunct="1"/>
            <a:r>
              <a:rPr lang="en-US" dirty="0"/>
              <a:t>Overall, how did the exercise go?</a:t>
            </a:r>
          </a:p>
          <a:p>
            <a:pPr lvl="2" eaLnBrk="1" hangingPunct="1"/>
            <a:r>
              <a:rPr lang="en-US" dirty="0"/>
              <a:t>What was easy? </a:t>
            </a:r>
          </a:p>
          <a:p>
            <a:pPr lvl="2" eaLnBrk="1" hangingPunct="1"/>
            <a:r>
              <a:rPr lang="en-US" dirty="0"/>
              <a:t>What was hard?</a:t>
            </a:r>
          </a:p>
          <a:p>
            <a:pPr lvl="1" eaLnBrk="1" hangingPunct="1"/>
            <a:r>
              <a:rPr lang="en-US" dirty="0"/>
              <a:t>What skills did you use?  </a:t>
            </a:r>
          </a:p>
          <a:p>
            <a:pPr lvl="2" eaLnBrk="1" hangingPunct="1"/>
            <a:r>
              <a:rPr lang="en-US" dirty="0"/>
              <a:t>What was the impact on the group?</a:t>
            </a:r>
          </a:p>
          <a:p>
            <a:pPr lvl="1" eaLnBrk="1" hangingPunct="1"/>
            <a:r>
              <a:rPr lang="en-US" dirty="0"/>
              <a:t>What lessons are you taking away about facilitating group counseling?</a:t>
            </a:r>
            <a:endParaRPr lang="en-US" sz="2200" dirty="0"/>
          </a:p>
        </p:txBody>
      </p:sp>
      <p:sp>
        <p:nvSpPr>
          <p:cNvPr id="56322"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9B0058A9-C619-4162-B0A2-B38E200E548C}" type="slidenum">
              <a:rPr lang="en-US" b="0" smtClean="0"/>
              <a:pPr eaLnBrk="1" hangingPunct="1">
                <a:defRPr/>
              </a:pPr>
              <a:t>57</a:t>
            </a:fld>
            <a:endParaRPr lang="en-US" b="0" dirty="0"/>
          </a:p>
        </p:txBody>
      </p:sp>
    </p:spTree>
    <p:extLst>
      <p:ext uri="{BB962C8B-B14F-4D97-AF65-F5344CB8AC3E}">
        <p14:creationId xmlns:p14="http://schemas.microsoft.com/office/powerpoint/2010/main" val="371714093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2"/>
          <p:cNvSpPr>
            <a:spLocks noGrp="1" noChangeArrowheads="1"/>
          </p:cNvSpPr>
          <p:nvPr>
            <p:ph type="title"/>
          </p:nvPr>
        </p:nvSpPr>
        <p:spPr>
          <a:xfrm>
            <a:off x="812800" y="234744"/>
            <a:ext cx="11379200" cy="685800"/>
          </a:xfrm>
        </p:spPr>
        <p:txBody>
          <a:bodyPr/>
          <a:lstStyle/>
          <a:p>
            <a:pPr eaLnBrk="1" hangingPunct="1"/>
            <a:r>
              <a:rPr lang="en-US" dirty="0">
                <a:solidFill>
                  <a:schemeClr val="bg1"/>
                </a:solidFill>
              </a:rPr>
              <a:t>Course Agenda (Day 2)</a:t>
            </a:r>
          </a:p>
        </p:txBody>
      </p:sp>
      <p:sp>
        <p:nvSpPr>
          <p:cNvPr id="60420" name="Rectangle 3"/>
          <p:cNvSpPr>
            <a:spLocks noGrp="1" noChangeArrowheads="1"/>
          </p:cNvSpPr>
          <p:nvPr>
            <p:ph idx="1"/>
          </p:nvPr>
        </p:nvSpPr>
        <p:spPr/>
        <p:txBody>
          <a:bodyPr/>
          <a:lstStyle/>
          <a:p>
            <a:pPr lvl="1" eaLnBrk="1" hangingPunct="1"/>
            <a:r>
              <a:rPr lang="en-US" dirty="0"/>
              <a:t>CCP Services, Interventions, and Skills</a:t>
            </a:r>
          </a:p>
          <a:p>
            <a:pPr lvl="1" eaLnBrk="1" hangingPunct="1"/>
            <a:r>
              <a:rPr lang="en-US" dirty="0"/>
              <a:t>Data Collection and Program Evaluation</a:t>
            </a:r>
          </a:p>
          <a:p>
            <a:pPr lvl="1" eaLnBrk="1" hangingPunct="1"/>
            <a:r>
              <a:rPr lang="en-US" dirty="0"/>
              <a:t>Stress Management</a:t>
            </a:r>
          </a:p>
          <a:p>
            <a:pPr lvl="1" eaLnBrk="1" hangingPunct="1"/>
            <a:r>
              <a:rPr lang="en-US" dirty="0"/>
              <a:t>CCP Team Vision for Success</a:t>
            </a:r>
          </a:p>
          <a:p>
            <a:pPr lvl="1" eaLnBrk="1" hangingPunct="1"/>
            <a:r>
              <a:rPr lang="en-US" dirty="0"/>
              <a:t>Applying Your Learning</a:t>
            </a:r>
            <a:endParaRPr lang="en-US" sz="2200" dirty="0"/>
          </a:p>
        </p:txBody>
      </p:sp>
      <p:sp>
        <p:nvSpPr>
          <p:cNvPr id="60418"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1B5E9B00-B774-4CF0-A108-6A24DD93EC7F}" type="slidenum">
              <a:rPr lang="en-US" b="0" smtClean="0"/>
              <a:pPr eaLnBrk="1" hangingPunct="1">
                <a:defRPr/>
              </a:pPr>
              <a:t>58</a:t>
            </a:fld>
            <a:endParaRPr lang="en-US" b="0" dirty="0"/>
          </a:p>
        </p:txBody>
      </p:sp>
    </p:spTree>
    <p:extLst>
      <p:ext uri="{BB962C8B-B14F-4D97-AF65-F5344CB8AC3E}">
        <p14:creationId xmlns:p14="http://schemas.microsoft.com/office/powerpoint/2010/main" val="169630985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6C473-C264-4304-8422-32669FAE1299}"/>
              </a:ext>
            </a:extLst>
          </p:cNvPr>
          <p:cNvSpPr>
            <a:spLocks noGrp="1"/>
          </p:cNvSpPr>
          <p:nvPr>
            <p:ph type="title"/>
          </p:nvPr>
        </p:nvSpPr>
        <p:spPr>
          <a:xfrm>
            <a:off x="812800" y="234744"/>
            <a:ext cx="11379200" cy="685800"/>
          </a:xfrm>
        </p:spPr>
        <p:txBody>
          <a:bodyPr/>
          <a:lstStyle/>
          <a:p>
            <a:r>
              <a:rPr lang="en-US" dirty="0">
                <a:solidFill>
                  <a:schemeClr val="bg1"/>
                </a:solidFill>
              </a:rPr>
              <a:t>CCP Services, Interventions, and Skills</a:t>
            </a:r>
          </a:p>
        </p:txBody>
      </p:sp>
      <p:sp>
        <p:nvSpPr>
          <p:cNvPr id="3" name="Content Placeholder 2">
            <a:extLst>
              <a:ext uri="{FF2B5EF4-FFF2-40B4-BE49-F238E27FC236}">
                <a16:creationId xmlns:a16="http://schemas.microsoft.com/office/drawing/2014/main" id="{6F377135-2847-45F0-8983-1F4898C9B58C}"/>
              </a:ext>
            </a:extLst>
          </p:cNvPr>
          <p:cNvSpPr>
            <a:spLocks noGrp="1"/>
          </p:cNvSpPr>
          <p:nvPr>
            <p:ph idx="1"/>
          </p:nvPr>
        </p:nvSpPr>
        <p:spPr/>
        <p:txBody>
          <a:bodyPr/>
          <a:lstStyle/>
          <a:p>
            <a:r>
              <a:rPr lang="en-US" dirty="0"/>
              <a:t>Cultural Awareness:</a:t>
            </a:r>
          </a:p>
          <a:p>
            <a:r>
              <a:rPr lang="en-US" sz="2400" b="1" dirty="0"/>
              <a:t>Definitions:</a:t>
            </a:r>
          </a:p>
          <a:p>
            <a:pPr>
              <a:buFont typeface="Arial" panose="020B0604020202020204" pitchFamily="34" charset="0"/>
              <a:buChar char="•"/>
            </a:pPr>
            <a:r>
              <a:rPr lang="en-US" sz="2400" dirty="0"/>
              <a:t>Awareness of your own culture as a set of values, behaviors, attitudes, and practices, and the understanding that other cultures may be different from your own</a:t>
            </a:r>
          </a:p>
          <a:p>
            <a:pPr>
              <a:buFont typeface="Arial" panose="020B0604020202020204" pitchFamily="34" charset="0"/>
              <a:buChar char="•"/>
            </a:pPr>
            <a:r>
              <a:rPr lang="en-US" sz="2400" dirty="0"/>
              <a:t>Respect for the beliefs, languages, and behaviors of others</a:t>
            </a:r>
          </a:p>
          <a:p>
            <a:pPr>
              <a:buFont typeface="Arial" panose="020B0604020202020204" pitchFamily="34" charset="0"/>
              <a:buChar char="•"/>
            </a:pPr>
            <a:r>
              <a:rPr lang="en-US" sz="2400" dirty="0"/>
              <a:t>A quality that develops over time, usually involving increasing sensitivity and long-term commitment</a:t>
            </a:r>
            <a:endParaRPr lang="en-US" sz="3600" dirty="0"/>
          </a:p>
          <a:p>
            <a:endParaRPr lang="en-US" sz="3200" dirty="0"/>
          </a:p>
          <a:p>
            <a:pPr marL="457200" indent="-45720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6BB72501-C431-4D82-99B2-902F0B3ECE80}"/>
              </a:ext>
            </a:extLst>
          </p:cNvPr>
          <p:cNvSpPr>
            <a:spLocks noGrp="1"/>
          </p:cNvSpPr>
          <p:nvPr>
            <p:ph type="sldNum" sz="quarter" idx="10"/>
          </p:nvPr>
        </p:nvSpPr>
        <p:spPr/>
        <p:txBody>
          <a:bodyPr/>
          <a:lstStyle/>
          <a:p>
            <a:pPr>
              <a:defRPr/>
            </a:pPr>
            <a:fld id="{63EE0A7D-A07C-4746-BE93-ADC59869F7B2}" type="slidenum">
              <a:rPr lang="en-US" smtClean="0"/>
              <a:pPr>
                <a:defRPr/>
              </a:pPr>
              <a:t>59</a:t>
            </a:fld>
            <a:endParaRPr lang="en-US" dirty="0"/>
          </a:p>
        </p:txBody>
      </p:sp>
    </p:spTree>
    <p:extLst>
      <p:ext uri="{BB962C8B-B14F-4D97-AF65-F5344CB8AC3E}">
        <p14:creationId xmlns:p14="http://schemas.microsoft.com/office/powerpoint/2010/main" val="119862110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D7451-6FF6-487E-9436-E83189D67329}"/>
              </a:ext>
            </a:extLst>
          </p:cNvPr>
          <p:cNvSpPr>
            <a:spLocks noGrp="1"/>
          </p:cNvSpPr>
          <p:nvPr>
            <p:ph type="title"/>
          </p:nvPr>
        </p:nvSpPr>
        <p:spPr>
          <a:xfrm>
            <a:off x="812800" y="234744"/>
            <a:ext cx="11379200" cy="685800"/>
          </a:xfrm>
        </p:spPr>
        <p:txBody>
          <a:bodyPr/>
          <a:lstStyle/>
          <a:p>
            <a:r>
              <a:rPr lang="en-US" dirty="0">
                <a:solidFill>
                  <a:schemeClr val="bg1"/>
                </a:solidFill>
              </a:rPr>
              <a:t>CCP Services, Interventions, and Skills (cont.)</a:t>
            </a:r>
          </a:p>
        </p:txBody>
      </p:sp>
      <p:sp>
        <p:nvSpPr>
          <p:cNvPr id="3" name="Content Placeholder 2">
            <a:extLst>
              <a:ext uri="{FF2B5EF4-FFF2-40B4-BE49-F238E27FC236}">
                <a16:creationId xmlns:a16="http://schemas.microsoft.com/office/drawing/2014/main" id="{6E183622-161C-4CF4-8086-018991BA7B21}"/>
              </a:ext>
            </a:extLst>
          </p:cNvPr>
          <p:cNvSpPr>
            <a:spLocks noGrp="1"/>
          </p:cNvSpPr>
          <p:nvPr>
            <p:ph idx="1"/>
          </p:nvPr>
        </p:nvSpPr>
        <p:spPr>
          <a:xfrm>
            <a:off x="812800" y="1447800"/>
            <a:ext cx="10566400" cy="4648200"/>
          </a:xfrm>
        </p:spPr>
        <p:txBody>
          <a:bodyPr/>
          <a:lstStyle/>
          <a:p>
            <a:r>
              <a:rPr lang="en-US" dirty="0"/>
              <a:t>Cultural Awareness:</a:t>
            </a:r>
          </a:p>
          <a:p>
            <a:r>
              <a:rPr lang="en-US" sz="2200" b="1" dirty="0"/>
              <a:t>Staff/Individual</a:t>
            </a:r>
            <a:r>
              <a:rPr lang="en-US" sz="2200" dirty="0"/>
              <a:t>: </a:t>
            </a:r>
          </a:p>
          <a:p>
            <a:pPr>
              <a:buFont typeface="Arial" panose="020B0604020202020204" pitchFamily="34" charset="0"/>
              <a:buChar char="•"/>
            </a:pPr>
            <a:r>
              <a:rPr lang="en-US" sz="2200" dirty="0"/>
              <a:t>Be dependable, nonjudgmental, and respectful.</a:t>
            </a:r>
          </a:p>
          <a:p>
            <a:pPr>
              <a:buFont typeface="Arial" panose="020B0604020202020204" pitchFamily="34" charset="0"/>
              <a:buChar char="•"/>
            </a:pPr>
            <a:r>
              <a:rPr lang="en-US" sz="2200" dirty="0"/>
              <a:t>Recognize cultural variation in the expression of help-seeking, customs, traditions, and support networks.</a:t>
            </a:r>
          </a:p>
          <a:p>
            <a:pPr>
              <a:buFont typeface="Arial" panose="020B0604020202020204" pitchFamily="34" charset="0"/>
              <a:buChar char="•"/>
            </a:pPr>
            <a:r>
              <a:rPr lang="en-US" sz="2200" dirty="0"/>
              <a:t>Recognize different experiences with and beliefs about healing, trauma, and loss.</a:t>
            </a:r>
          </a:p>
          <a:p>
            <a:pPr>
              <a:buFont typeface="Arial" panose="020B0604020202020204" pitchFamily="34" charset="0"/>
              <a:buChar char="•"/>
            </a:pPr>
            <a:r>
              <a:rPr lang="en-US" sz="2200" dirty="0"/>
              <a:t>Learn local norms from community leaders.</a:t>
            </a:r>
          </a:p>
          <a:p>
            <a:r>
              <a:rPr lang="en-US" sz="2200" b="1" dirty="0"/>
              <a:t>Program</a:t>
            </a:r>
            <a:r>
              <a:rPr lang="en-US" sz="2200" dirty="0"/>
              <a:t>:</a:t>
            </a:r>
          </a:p>
          <a:p>
            <a:pPr>
              <a:buFont typeface="Arial" panose="020B0604020202020204" pitchFamily="34" charset="0"/>
              <a:buChar char="•"/>
            </a:pPr>
            <a:r>
              <a:rPr lang="en-US" sz="2200" dirty="0"/>
              <a:t>Recruit multicultural staff from the community. </a:t>
            </a:r>
          </a:p>
          <a:p>
            <a:pPr>
              <a:buFont typeface="Arial" panose="020B0604020202020204" pitchFamily="34" charset="0"/>
              <a:buChar char="•"/>
            </a:pPr>
            <a:r>
              <a:rPr lang="en-US" sz="2200" dirty="0"/>
              <a:t>Provide information in multiple languages and formats, when needed.</a:t>
            </a:r>
          </a:p>
          <a:p>
            <a:pPr>
              <a:buFont typeface="Arial" panose="020B0604020202020204" pitchFamily="34" charset="0"/>
              <a:buChar char="•"/>
            </a:pPr>
            <a:r>
              <a:rPr lang="en-US" sz="2200" dirty="0"/>
              <a:t>Allow time to gain acceptance in a community.</a:t>
            </a:r>
          </a:p>
          <a:p>
            <a:endParaRPr lang="en-US" dirty="0"/>
          </a:p>
        </p:txBody>
      </p:sp>
      <p:sp>
        <p:nvSpPr>
          <p:cNvPr id="4" name="Slide Number Placeholder 3">
            <a:extLst>
              <a:ext uri="{FF2B5EF4-FFF2-40B4-BE49-F238E27FC236}">
                <a16:creationId xmlns:a16="http://schemas.microsoft.com/office/drawing/2014/main" id="{1AADA212-E865-45F6-8010-8FE11A4CFACF}"/>
              </a:ext>
            </a:extLst>
          </p:cNvPr>
          <p:cNvSpPr>
            <a:spLocks noGrp="1"/>
          </p:cNvSpPr>
          <p:nvPr>
            <p:ph type="sldNum" sz="quarter" idx="10"/>
          </p:nvPr>
        </p:nvSpPr>
        <p:spPr/>
        <p:txBody>
          <a:bodyPr/>
          <a:lstStyle/>
          <a:p>
            <a:pPr>
              <a:defRPr/>
            </a:pPr>
            <a:fld id="{63EE0A7D-A07C-4746-BE93-ADC59869F7B2}" type="slidenum">
              <a:rPr lang="en-US" smtClean="0"/>
              <a:pPr>
                <a:defRPr/>
              </a:pPr>
              <a:t>60</a:t>
            </a:fld>
            <a:endParaRPr lang="en-US" dirty="0"/>
          </a:p>
        </p:txBody>
      </p:sp>
    </p:spTree>
    <p:extLst>
      <p:ext uri="{BB962C8B-B14F-4D97-AF65-F5344CB8AC3E}">
        <p14:creationId xmlns:p14="http://schemas.microsoft.com/office/powerpoint/2010/main" val="391802137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2"/>
          <p:cNvSpPr>
            <a:spLocks noGrp="1" noChangeArrowheads="1"/>
          </p:cNvSpPr>
          <p:nvPr>
            <p:ph type="title"/>
          </p:nvPr>
        </p:nvSpPr>
        <p:spPr>
          <a:xfrm>
            <a:off x="812800" y="234744"/>
            <a:ext cx="11379200" cy="685800"/>
          </a:xfrm>
        </p:spPr>
        <p:txBody>
          <a:bodyPr/>
          <a:lstStyle/>
          <a:p>
            <a:pPr eaLnBrk="1" hangingPunct="1"/>
            <a:r>
              <a:rPr lang="en-US" dirty="0">
                <a:solidFill>
                  <a:schemeClr val="bg1"/>
                </a:solidFill>
              </a:rPr>
              <a:t>CCP Services Roundtables</a:t>
            </a:r>
          </a:p>
        </p:txBody>
      </p:sp>
      <p:sp>
        <p:nvSpPr>
          <p:cNvPr id="61444" name="Rectangle 3"/>
          <p:cNvSpPr>
            <a:spLocks noGrp="1" noChangeArrowheads="1"/>
          </p:cNvSpPr>
          <p:nvPr>
            <p:ph idx="1"/>
          </p:nvPr>
        </p:nvSpPr>
        <p:spPr/>
        <p:txBody>
          <a:bodyPr/>
          <a:lstStyle/>
          <a:p>
            <a:pPr marL="0" indent="0" eaLnBrk="1" hangingPunct="1"/>
            <a:r>
              <a:rPr lang="en-US" dirty="0"/>
              <a:t>Topics:</a:t>
            </a:r>
          </a:p>
          <a:p>
            <a:pPr lvl="1" eaLnBrk="1" hangingPunct="1"/>
            <a:r>
              <a:rPr lang="en-US" dirty="0"/>
              <a:t>Community Support and Networking</a:t>
            </a:r>
          </a:p>
          <a:p>
            <a:pPr lvl="1" eaLnBrk="1" hangingPunct="1"/>
            <a:r>
              <a:rPr lang="en-US" dirty="0"/>
              <a:t>Public Education and Media Messaging</a:t>
            </a:r>
          </a:p>
          <a:p>
            <a:pPr lvl="1" eaLnBrk="1" hangingPunct="1"/>
            <a:r>
              <a:rPr lang="en-US" dirty="0"/>
              <a:t>Assessment, Referral, and Resource Linkage</a:t>
            </a:r>
          </a:p>
          <a:p>
            <a:pPr lvl="1" eaLnBrk="1" hangingPunct="1"/>
            <a:r>
              <a:rPr lang="en-US" dirty="0"/>
              <a:t>Cultural Awareness</a:t>
            </a:r>
          </a:p>
          <a:p>
            <a:pPr marL="0" indent="0" eaLnBrk="1" hangingPunct="1">
              <a:spcBef>
                <a:spcPct val="100000"/>
              </a:spcBef>
            </a:pPr>
            <a:r>
              <a:rPr lang="en-US" dirty="0"/>
              <a:t>Focus of discussion:</a:t>
            </a:r>
          </a:p>
          <a:p>
            <a:pPr lvl="1" eaLnBrk="1" hangingPunct="1"/>
            <a:r>
              <a:rPr lang="en-US" dirty="0"/>
              <a:t>What are we doing now?</a:t>
            </a:r>
          </a:p>
          <a:p>
            <a:pPr lvl="1" eaLnBrk="1" hangingPunct="1"/>
            <a:r>
              <a:rPr lang="en-US" dirty="0"/>
              <a:t>Where do we go from here?</a:t>
            </a:r>
            <a:endParaRPr lang="en-US" sz="2200" dirty="0"/>
          </a:p>
        </p:txBody>
      </p:sp>
      <p:sp>
        <p:nvSpPr>
          <p:cNvPr id="61442"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E0783CE9-0614-4CC3-98D5-0050C85EBA15}" type="slidenum">
              <a:rPr lang="en-US" b="0" smtClean="0"/>
              <a:pPr eaLnBrk="1" hangingPunct="1">
                <a:defRPr/>
              </a:pPr>
              <a:t>61</a:t>
            </a:fld>
            <a:endParaRPr lang="en-US" b="0" dirty="0"/>
          </a:p>
        </p:txBody>
      </p:sp>
    </p:spTree>
    <p:extLst>
      <p:ext uri="{BB962C8B-B14F-4D97-AF65-F5344CB8AC3E}">
        <p14:creationId xmlns:p14="http://schemas.microsoft.com/office/powerpoint/2010/main" val="69301697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2"/>
          <p:cNvSpPr>
            <a:spLocks noGrp="1" noChangeArrowheads="1"/>
          </p:cNvSpPr>
          <p:nvPr>
            <p:ph type="title"/>
          </p:nvPr>
        </p:nvSpPr>
        <p:spPr>
          <a:xfrm>
            <a:off x="812800" y="234744"/>
            <a:ext cx="11379200" cy="685800"/>
          </a:xfrm>
        </p:spPr>
        <p:txBody>
          <a:bodyPr/>
          <a:lstStyle/>
          <a:p>
            <a:pPr eaLnBrk="1" hangingPunct="1"/>
            <a:r>
              <a:rPr lang="en-US" dirty="0">
                <a:solidFill>
                  <a:schemeClr val="bg1"/>
                </a:solidFill>
              </a:rPr>
              <a:t>CCP Services Roundtables (cont.)</a:t>
            </a:r>
          </a:p>
        </p:txBody>
      </p:sp>
      <p:sp>
        <p:nvSpPr>
          <p:cNvPr id="62468" name="Rectangle 3"/>
          <p:cNvSpPr>
            <a:spLocks noGrp="1" noChangeArrowheads="1"/>
          </p:cNvSpPr>
          <p:nvPr>
            <p:ph idx="1"/>
          </p:nvPr>
        </p:nvSpPr>
        <p:spPr/>
        <p:txBody>
          <a:bodyPr/>
          <a:lstStyle/>
          <a:p>
            <a:pPr marL="0" indent="0" eaLnBrk="1" hangingPunct="1"/>
            <a:r>
              <a:rPr lang="en-US" dirty="0"/>
              <a:t>Process:</a:t>
            </a:r>
          </a:p>
          <a:p>
            <a:pPr lvl="1" eaLnBrk="1" hangingPunct="1"/>
            <a:r>
              <a:rPr lang="en-US" dirty="0"/>
              <a:t>Conduct two rounds of discussion, 20 minutes each.</a:t>
            </a:r>
          </a:p>
          <a:p>
            <a:pPr lvl="1" eaLnBrk="1" hangingPunct="1"/>
            <a:r>
              <a:rPr lang="en-US" dirty="0"/>
              <a:t>Discuss the questions listed.</a:t>
            </a:r>
          </a:p>
          <a:p>
            <a:pPr lvl="1" eaLnBrk="1" hangingPunct="1"/>
            <a:r>
              <a:rPr lang="en-US" dirty="0"/>
              <a:t>Choose the two topics you are most interested in discussing.</a:t>
            </a:r>
          </a:p>
          <a:p>
            <a:pPr lvl="1" eaLnBrk="1" hangingPunct="1"/>
            <a:r>
              <a:rPr lang="en-US" dirty="0"/>
              <a:t>Each table will have a “host” who stays for both rounds of discussion.</a:t>
            </a:r>
          </a:p>
          <a:p>
            <a:pPr lvl="1" eaLnBrk="1" hangingPunct="1"/>
            <a:r>
              <a:rPr lang="en-US" dirty="0"/>
              <a:t>The host’s role is to facilitate the discussion and keep track of patterns and themes.</a:t>
            </a:r>
            <a:endParaRPr lang="en-US" sz="2200" dirty="0"/>
          </a:p>
        </p:txBody>
      </p:sp>
      <p:sp>
        <p:nvSpPr>
          <p:cNvPr id="62466"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03CFC4AA-E524-4710-A95A-93DBB6F238AF}" type="slidenum">
              <a:rPr lang="en-US" b="0" smtClean="0"/>
              <a:pPr eaLnBrk="1" hangingPunct="1">
                <a:defRPr/>
              </a:pPr>
              <a:t>62</a:t>
            </a:fld>
            <a:endParaRPr lang="en-US" b="0" dirty="0"/>
          </a:p>
        </p:txBody>
      </p:sp>
    </p:spTree>
    <p:extLst>
      <p:ext uri="{BB962C8B-B14F-4D97-AF65-F5344CB8AC3E}">
        <p14:creationId xmlns:p14="http://schemas.microsoft.com/office/powerpoint/2010/main" val="79971896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Rectangle 2"/>
          <p:cNvSpPr>
            <a:spLocks noGrp="1" noChangeArrowheads="1"/>
          </p:cNvSpPr>
          <p:nvPr>
            <p:ph type="title"/>
          </p:nvPr>
        </p:nvSpPr>
        <p:spPr/>
        <p:txBody>
          <a:bodyPr/>
          <a:lstStyle/>
          <a:p>
            <a:pPr eaLnBrk="1" hangingPunct="1"/>
            <a:r>
              <a:rPr lang="en-US" sz="4000" b="1" dirty="0"/>
              <a:t>Section 4</a:t>
            </a:r>
            <a:r>
              <a:rPr lang="en-US" sz="4000" b="1" dirty="0">
                <a:cs typeface="Arial" charset="0"/>
              </a:rPr>
              <a:t>—Data Collection and </a:t>
            </a:r>
            <a:br>
              <a:rPr lang="en-US" sz="4000" b="1" dirty="0">
                <a:cs typeface="Arial" charset="0"/>
              </a:rPr>
            </a:br>
            <a:r>
              <a:rPr lang="en-US" sz="4000" b="1" dirty="0">
                <a:cs typeface="Arial" charset="0"/>
              </a:rPr>
              <a:t>Program Evaluation</a:t>
            </a:r>
            <a:endParaRPr lang="en-US" sz="4000" b="1" dirty="0"/>
          </a:p>
        </p:txBody>
      </p:sp>
      <p:sp>
        <p:nvSpPr>
          <p:cNvPr id="63492" name="Rectangle 3"/>
          <p:cNvSpPr>
            <a:spLocks noGrp="1" noChangeArrowheads="1"/>
          </p:cNvSpPr>
          <p:nvPr>
            <p:ph idx="1"/>
          </p:nvPr>
        </p:nvSpPr>
        <p:spPr>
          <a:xfrm>
            <a:off x="812800" y="2033452"/>
            <a:ext cx="10566400" cy="1879113"/>
          </a:xfrm>
        </p:spPr>
        <p:txBody>
          <a:bodyPr/>
          <a:lstStyle/>
          <a:p>
            <a:pPr marL="341313" indent="-341313" eaLnBrk="1" hangingPunct="1">
              <a:tabLst>
                <a:tab pos="341313" algn="l"/>
              </a:tabLst>
            </a:pPr>
            <a:r>
              <a:rPr lang="en-US" sz="3200" dirty="0"/>
              <a:t>Importance of Data Collection and Program Evaluation</a:t>
            </a:r>
          </a:p>
          <a:p>
            <a:pPr marL="341313" indent="-341313" eaLnBrk="1" hangingPunct="1">
              <a:tabLst>
                <a:tab pos="341313" algn="l"/>
              </a:tabLst>
            </a:pPr>
            <a:r>
              <a:rPr lang="en-US" sz="3200" dirty="0"/>
              <a:t>Data Collection Tools</a:t>
            </a:r>
          </a:p>
          <a:p>
            <a:pPr marL="341313" indent="-341313" eaLnBrk="1" hangingPunct="1">
              <a:tabLst>
                <a:tab pos="341313" algn="l"/>
              </a:tabLst>
            </a:pPr>
            <a:r>
              <a:rPr lang="en-US" sz="3200" dirty="0"/>
              <a:t>Opportunities for Improvement</a:t>
            </a:r>
          </a:p>
        </p:txBody>
      </p:sp>
      <p:pic>
        <p:nvPicPr>
          <p:cNvPr id="5" name="Picture 4" descr="Evaluation: arrows pointing to six icons for Assessment, Analysis, Performance, Improvement, Results, and Feedback"/>
          <p:cNvPicPr/>
          <p:nvPr/>
        </p:nvPicPr>
        <p:blipFill>
          <a:blip r:embed="rId3" cstate="print">
            <a:extLst>
              <a:ext uri="{28A0092B-C50C-407E-A947-70E740481C1C}">
                <a14:useLocalDpi xmlns:a14="http://schemas.microsoft.com/office/drawing/2010/main" val="0"/>
              </a:ext>
            </a:extLst>
          </a:blip>
          <a:srcRect/>
          <a:stretch/>
        </p:blipFill>
        <p:spPr bwMode="auto">
          <a:xfrm>
            <a:off x="2217580" y="3912565"/>
            <a:ext cx="7756839" cy="2392985"/>
          </a:xfrm>
          <a:prstGeom prst="rect">
            <a:avLst/>
          </a:prstGeom>
          <a:noFill/>
          <a:ln>
            <a:noFill/>
          </a:ln>
        </p:spPr>
      </p:pic>
      <p:sp>
        <p:nvSpPr>
          <p:cNvPr id="2" name="TextBox 1">
            <a:extLst>
              <a:ext uri="{FF2B5EF4-FFF2-40B4-BE49-F238E27FC236}">
                <a16:creationId xmlns:a16="http://schemas.microsoft.com/office/drawing/2014/main" id="{46796F8C-D814-4CE2-9F1D-E8A53AF157F2}"/>
              </a:ext>
            </a:extLst>
          </p:cNvPr>
          <p:cNvSpPr txBox="1"/>
          <p:nvPr/>
        </p:nvSpPr>
        <p:spPr>
          <a:xfrm>
            <a:off x="391886" y="6391666"/>
            <a:ext cx="6502614" cy="369332"/>
          </a:xfrm>
          <a:prstGeom prst="rect">
            <a:avLst/>
          </a:prstGeom>
          <a:noFill/>
        </p:spPr>
        <p:txBody>
          <a:bodyPr wrap="none" rtlCol="0">
            <a:spAutoFit/>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hlinkClick r:id="rId4" tooltip="CCP Data Forms and Training page at SAMHSA website"/>
              </a:rPr>
              <a:t>https://www.samhsa.gov/dtac/ccp-toolkit/ccp-data-forms-trainings</a:t>
            </a:r>
            <a:endParaRPr lang="en-US" dirty="0"/>
          </a:p>
        </p:txBody>
      </p:sp>
      <p:sp>
        <p:nvSpPr>
          <p:cNvPr id="63490"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3B4D3843-8D65-447F-98CA-257414FC5824}" type="slidenum">
              <a:rPr lang="en-US" b="0" smtClean="0"/>
              <a:pPr eaLnBrk="1" hangingPunct="1">
                <a:defRPr/>
              </a:pPr>
              <a:t>63</a:t>
            </a:fld>
            <a:endParaRPr lang="en-US" b="0" dirty="0"/>
          </a:p>
        </p:txBody>
      </p:sp>
    </p:spTree>
    <p:extLst>
      <p:ext uri="{BB962C8B-B14F-4D97-AF65-F5344CB8AC3E}">
        <p14:creationId xmlns:p14="http://schemas.microsoft.com/office/powerpoint/2010/main" val="281825934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2"/>
          <p:cNvSpPr>
            <a:spLocks noGrp="1" noChangeArrowheads="1"/>
          </p:cNvSpPr>
          <p:nvPr>
            <p:ph type="title"/>
          </p:nvPr>
        </p:nvSpPr>
        <p:spPr>
          <a:xfrm>
            <a:off x="812800" y="234744"/>
            <a:ext cx="11379200" cy="685800"/>
          </a:xfrm>
        </p:spPr>
        <p:txBody>
          <a:bodyPr/>
          <a:lstStyle/>
          <a:p>
            <a:pPr eaLnBrk="1" hangingPunct="1"/>
            <a:r>
              <a:rPr lang="en-US" dirty="0">
                <a:solidFill>
                  <a:schemeClr val="bg1"/>
                </a:solidFill>
              </a:rPr>
              <a:t>Session Objectives</a:t>
            </a:r>
          </a:p>
        </p:txBody>
      </p:sp>
      <p:sp>
        <p:nvSpPr>
          <p:cNvPr id="64516" name="Rectangle 3"/>
          <p:cNvSpPr>
            <a:spLocks noGrp="1" noChangeArrowheads="1"/>
          </p:cNvSpPr>
          <p:nvPr>
            <p:ph idx="1"/>
          </p:nvPr>
        </p:nvSpPr>
        <p:spPr/>
        <p:txBody>
          <a:bodyPr/>
          <a:lstStyle/>
          <a:p>
            <a:pPr marL="347663" lvl="1" indent="-233363" eaLnBrk="1" hangingPunct="1">
              <a:defRPr/>
            </a:pPr>
            <a:r>
              <a:rPr lang="en-US" dirty="0"/>
              <a:t>Describe the importance of data collection and program evaluation.</a:t>
            </a:r>
          </a:p>
          <a:p>
            <a:pPr marL="347663" lvl="1" indent="-233363" eaLnBrk="1" hangingPunct="1">
              <a:defRPr/>
            </a:pPr>
            <a:r>
              <a:rPr lang="en-US" dirty="0"/>
              <a:t>Identify how data and evaluation have been used in the ISP.</a:t>
            </a:r>
          </a:p>
          <a:p>
            <a:pPr marL="347663" lvl="1" indent="-233363" eaLnBrk="1" hangingPunct="1">
              <a:defRPr/>
            </a:pPr>
            <a:r>
              <a:rPr lang="en-US" dirty="0"/>
              <a:t>Describe the data collection forms that will be used in the RSP.</a:t>
            </a:r>
          </a:p>
          <a:p>
            <a:pPr marL="347663" lvl="1" indent="-233363" eaLnBrk="1" hangingPunct="1">
              <a:defRPr/>
            </a:pPr>
            <a:r>
              <a:rPr lang="en-US" dirty="0"/>
              <a:t>Identify how data will be used in the RSP.</a:t>
            </a:r>
          </a:p>
          <a:p>
            <a:pPr marL="114300" lvl="1" indent="0" eaLnBrk="1" hangingPunct="1">
              <a:buNone/>
              <a:defRPr/>
            </a:pPr>
            <a:endParaRPr lang="en-US" dirty="0"/>
          </a:p>
        </p:txBody>
      </p:sp>
      <p:sp>
        <p:nvSpPr>
          <p:cNvPr id="64514"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21CFCE3C-72C3-4DD9-A367-1F6B8846D2F8}" type="slidenum">
              <a:rPr lang="en-US" b="0" smtClean="0"/>
              <a:pPr eaLnBrk="1" hangingPunct="1">
                <a:defRPr/>
              </a:pPr>
              <a:t>64</a:t>
            </a:fld>
            <a:endParaRPr lang="en-US" b="0" dirty="0"/>
          </a:p>
        </p:txBody>
      </p:sp>
    </p:spTree>
    <p:extLst>
      <p:ext uri="{BB962C8B-B14F-4D97-AF65-F5344CB8AC3E}">
        <p14:creationId xmlns:p14="http://schemas.microsoft.com/office/powerpoint/2010/main" val="1555395399"/>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Rectangle 2"/>
          <p:cNvSpPr>
            <a:spLocks noGrp="1" noChangeArrowheads="1"/>
          </p:cNvSpPr>
          <p:nvPr>
            <p:ph type="title"/>
          </p:nvPr>
        </p:nvSpPr>
        <p:spPr>
          <a:xfrm>
            <a:off x="812800" y="234744"/>
            <a:ext cx="11379200" cy="685800"/>
          </a:xfrm>
        </p:spPr>
        <p:txBody>
          <a:bodyPr/>
          <a:lstStyle/>
          <a:p>
            <a:pPr eaLnBrk="1" hangingPunct="1"/>
            <a:r>
              <a:rPr lang="en-US" dirty="0">
                <a:solidFill>
                  <a:schemeClr val="bg1"/>
                </a:solidFill>
              </a:rPr>
              <a:t>Importance of CCP Evaluation and Data Collection Toolkit</a:t>
            </a:r>
          </a:p>
        </p:txBody>
      </p:sp>
      <p:sp>
        <p:nvSpPr>
          <p:cNvPr id="65540" name="Rectangle 3"/>
          <p:cNvSpPr>
            <a:spLocks noGrp="1" noChangeArrowheads="1"/>
          </p:cNvSpPr>
          <p:nvPr>
            <p:ph idx="1"/>
          </p:nvPr>
        </p:nvSpPr>
        <p:spPr/>
        <p:txBody>
          <a:bodyPr/>
          <a:lstStyle/>
          <a:p>
            <a:pPr marL="0" indent="0" eaLnBrk="1" hangingPunct="1"/>
            <a:r>
              <a:rPr lang="en-US" dirty="0"/>
              <a:t>How have data collection and analysis:</a:t>
            </a:r>
          </a:p>
          <a:p>
            <a:pPr lvl="1" eaLnBrk="1" hangingPunct="1"/>
            <a:r>
              <a:rPr lang="en-US" dirty="0"/>
              <a:t>Assisted program managers?</a:t>
            </a:r>
          </a:p>
          <a:p>
            <a:pPr lvl="1" eaLnBrk="1" hangingPunct="1"/>
            <a:r>
              <a:rPr lang="en-US" dirty="0"/>
              <a:t>Assisted crisis counselors?</a:t>
            </a:r>
          </a:p>
          <a:p>
            <a:pPr lvl="1" eaLnBrk="1" hangingPunct="1"/>
            <a:r>
              <a:rPr lang="en-US" dirty="0"/>
              <a:t>Assisted in identifying program trends and survivor needs?</a:t>
            </a:r>
          </a:p>
          <a:p>
            <a:pPr lvl="1" eaLnBrk="1" hangingPunct="1"/>
            <a:r>
              <a:rPr lang="en-US" dirty="0"/>
              <a:t>Documented the program’s accomplishments?</a:t>
            </a:r>
          </a:p>
          <a:p>
            <a:pPr lvl="1" eaLnBrk="1" hangingPunct="1"/>
            <a:r>
              <a:rPr lang="en-US" dirty="0"/>
              <a:t>Provided accountability to stakeholders (e.g., Congress, Government Accountability Office, federal agencies)?</a:t>
            </a:r>
          </a:p>
        </p:txBody>
      </p:sp>
      <p:sp>
        <p:nvSpPr>
          <p:cNvPr id="65538"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D1E50CCA-7FD6-44A5-BC84-36518EEF0D41}" type="slidenum">
              <a:rPr lang="en-US" b="0" smtClean="0"/>
              <a:pPr eaLnBrk="1" hangingPunct="1">
                <a:defRPr/>
              </a:pPr>
              <a:t>65</a:t>
            </a:fld>
            <a:endParaRPr lang="en-US" b="0" dirty="0"/>
          </a:p>
        </p:txBody>
      </p:sp>
    </p:spTree>
    <p:extLst>
      <p:ext uri="{BB962C8B-B14F-4D97-AF65-F5344CB8AC3E}">
        <p14:creationId xmlns:p14="http://schemas.microsoft.com/office/powerpoint/2010/main" val="415283589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Rectangle 2"/>
          <p:cNvSpPr>
            <a:spLocks noGrp="1" noChangeArrowheads="1"/>
          </p:cNvSpPr>
          <p:nvPr>
            <p:ph type="title"/>
          </p:nvPr>
        </p:nvSpPr>
        <p:spPr>
          <a:xfrm>
            <a:off x="812800" y="234744"/>
            <a:ext cx="11379200" cy="685800"/>
          </a:xfrm>
        </p:spPr>
        <p:txBody>
          <a:bodyPr/>
          <a:lstStyle/>
          <a:p>
            <a:pPr eaLnBrk="1" hangingPunct="1"/>
            <a:r>
              <a:rPr lang="en-US" dirty="0">
                <a:solidFill>
                  <a:schemeClr val="bg1"/>
                </a:solidFill>
              </a:rPr>
              <a:t>Importance of Data Collection and Program Evaluation</a:t>
            </a:r>
          </a:p>
        </p:txBody>
      </p:sp>
      <p:sp>
        <p:nvSpPr>
          <p:cNvPr id="66564" name="Rectangle 3"/>
          <p:cNvSpPr>
            <a:spLocks noGrp="1" noChangeArrowheads="1"/>
          </p:cNvSpPr>
          <p:nvPr>
            <p:ph idx="1"/>
          </p:nvPr>
        </p:nvSpPr>
        <p:spPr/>
        <p:txBody>
          <a:bodyPr/>
          <a:lstStyle/>
          <a:p>
            <a:pPr marL="0" indent="0" eaLnBrk="1" hangingPunct="1"/>
            <a:r>
              <a:rPr lang="en-US" sz="2400" dirty="0"/>
              <a:t>Program evaluation is a systematic effort to collect, analyze, and use data to inform and improve service delivery.</a:t>
            </a:r>
          </a:p>
          <a:p>
            <a:pPr marL="0" indent="0" eaLnBrk="1" hangingPunct="1"/>
            <a:r>
              <a:rPr lang="en-US" sz="2400" dirty="0"/>
              <a:t>The components of program evaluation are:</a:t>
            </a:r>
          </a:p>
          <a:p>
            <a:pPr lvl="1" eaLnBrk="1" hangingPunct="1"/>
            <a:r>
              <a:rPr lang="en-US" sz="2100" dirty="0"/>
              <a:t>Data collection: A process of gathering information about survivors and services. </a:t>
            </a:r>
          </a:p>
          <a:p>
            <a:pPr lvl="1" eaLnBrk="1" hangingPunct="1"/>
            <a:r>
              <a:rPr lang="en-US" sz="2100" dirty="0"/>
              <a:t>Data analysis: A process of reviewing and interpreting the information that has been collected. </a:t>
            </a:r>
          </a:p>
          <a:p>
            <a:pPr lvl="1" eaLnBrk="1" hangingPunct="1"/>
            <a:r>
              <a:rPr lang="en-US" sz="2100" dirty="0"/>
              <a:t>Feedback loop: A process of sharing findings from the analysis and developing a strategy to address them. </a:t>
            </a:r>
          </a:p>
          <a:p>
            <a:pPr lvl="1" eaLnBrk="1" hangingPunct="1"/>
            <a:r>
              <a:rPr lang="en-US" sz="2100" dirty="0"/>
              <a:t>Program evaluation plan: An ongoing process to inform and improve service delivery.</a:t>
            </a:r>
          </a:p>
        </p:txBody>
      </p:sp>
      <p:sp>
        <p:nvSpPr>
          <p:cNvPr id="66562"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F7116065-3C7D-409F-8281-97BD2F948760}" type="slidenum">
              <a:rPr lang="en-US" b="0" smtClean="0"/>
              <a:pPr eaLnBrk="1" hangingPunct="1">
                <a:defRPr/>
              </a:pPr>
              <a:t>66</a:t>
            </a:fld>
            <a:endParaRPr lang="en-US" b="0" dirty="0"/>
          </a:p>
        </p:txBody>
      </p:sp>
    </p:spTree>
    <p:extLst>
      <p:ext uri="{BB962C8B-B14F-4D97-AF65-F5344CB8AC3E}">
        <p14:creationId xmlns:p14="http://schemas.microsoft.com/office/powerpoint/2010/main" val="324977363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rPr>
              <a:t>Review of Data Collection Tools</a:t>
            </a:r>
          </a:p>
        </p:txBody>
      </p:sp>
      <p:pic>
        <p:nvPicPr>
          <p:cNvPr id="7170" name="Picture 2" descr="Pyramid graphic with four levels. Top: Service Provider Feedback Form (Crisis Counselors and Supervisors); Middle 1: Adult and Child/Youth Assessment and Referral Tools; Middle 2: Participant Feedback Survey (Time-based samples of counseling recipients); Bottom: Individual/Family Crisis Counseling Services Log, Group Encounter Log, Weekly Tally Sheet (All Services)."/>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4417" t="13962" r="13904" b="9126"/>
          <a:stretch/>
        </p:blipFill>
        <p:spPr bwMode="auto">
          <a:xfrm>
            <a:off x="1935126" y="1169583"/>
            <a:ext cx="8314660" cy="5018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54802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Rectangle 2"/>
          <p:cNvSpPr>
            <a:spLocks noGrp="1" noChangeArrowheads="1"/>
          </p:cNvSpPr>
          <p:nvPr>
            <p:ph type="title"/>
          </p:nvPr>
        </p:nvSpPr>
        <p:spPr>
          <a:xfrm>
            <a:off x="812800" y="234744"/>
            <a:ext cx="11379200" cy="685800"/>
          </a:xfrm>
        </p:spPr>
        <p:txBody>
          <a:bodyPr/>
          <a:lstStyle/>
          <a:p>
            <a:pPr eaLnBrk="1" hangingPunct="1"/>
            <a:r>
              <a:rPr lang="en-US" dirty="0">
                <a:solidFill>
                  <a:schemeClr val="bg1"/>
                </a:solidFill>
              </a:rPr>
              <a:t>Data Collection Tools</a:t>
            </a:r>
          </a:p>
        </p:txBody>
      </p:sp>
      <p:sp>
        <p:nvSpPr>
          <p:cNvPr id="68612" name="Rectangle 10"/>
          <p:cNvSpPr>
            <a:spLocks noGrp="1" noChangeArrowheads="1"/>
          </p:cNvSpPr>
          <p:nvPr>
            <p:ph idx="1"/>
          </p:nvPr>
        </p:nvSpPr>
        <p:spPr>
          <a:xfrm>
            <a:off x="812800" y="1657350"/>
            <a:ext cx="10714636" cy="4648200"/>
          </a:xfrm>
        </p:spPr>
        <p:txBody>
          <a:bodyPr/>
          <a:lstStyle/>
          <a:p>
            <a:pPr marL="0" indent="0" eaLnBrk="1" hangingPunct="1">
              <a:lnSpc>
                <a:spcPct val="90000"/>
              </a:lnSpc>
            </a:pPr>
            <a:r>
              <a:rPr lang="en-US" sz="2400" dirty="0"/>
              <a:t>Individual/Family Crisis Counseling Services Encounter Logs:</a:t>
            </a:r>
          </a:p>
          <a:p>
            <a:pPr lvl="1" eaLnBrk="1" hangingPunct="1">
              <a:lnSpc>
                <a:spcPct val="90000"/>
              </a:lnSpc>
            </a:pPr>
            <a:r>
              <a:rPr lang="en-US" sz="2000" dirty="0"/>
              <a:t>Document interactions with individuals or families, last at least 15 minutes, and involve participant disclosure</a:t>
            </a:r>
          </a:p>
          <a:p>
            <a:pPr lvl="1" eaLnBrk="1" hangingPunct="1">
              <a:lnSpc>
                <a:spcPct val="90000"/>
              </a:lnSpc>
            </a:pPr>
            <a:r>
              <a:rPr lang="en-US" sz="2000" dirty="0"/>
              <a:t>Capture visit type, demographic information, number of people involved in encounter, location, risk categories, event reactions, focus of encounter, materials provided, and referrals</a:t>
            </a:r>
          </a:p>
          <a:p>
            <a:pPr lvl="1" eaLnBrk="1" hangingPunct="1">
              <a:lnSpc>
                <a:spcPct val="90000"/>
              </a:lnSpc>
            </a:pPr>
            <a:r>
              <a:rPr lang="en-US" sz="2000" dirty="0"/>
              <a:t>Are completed by the crisis counselor after the encounter ends but before moving to the next activity</a:t>
            </a:r>
          </a:p>
          <a:p>
            <a:pPr marL="0" indent="0" eaLnBrk="1" hangingPunct="1">
              <a:lnSpc>
                <a:spcPct val="90000"/>
              </a:lnSpc>
            </a:pPr>
            <a:r>
              <a:rPr lang="en-US" sz="2400" dirty="0"/>
              <a:t>Group Encounter Logs:</a:t>
            </a:r>
          </a:p>
          <a:p>
            <a:pPr lvl="1" eaLnBrk="1" hangingPunct="1">
              <a:lnSpc>
                <a:spcPct val="90000"/>
              </a:lnSpc>
            </a:pPr>
            <a:r>
              <a:rPr lang="en-US" sz="2000" dirty="0"/>
              <a:t>Document group crisis counseling (in which participants do most of the talking) and public education (in which the counselor does most of the talking)</a:t>
            </a:r>
          </a:p>
          <a:p>
            <a:pPr lvl="1" eaLnBrk="1" hangingPunct="1">
              <a:lnSpc>
                <a:spcPct val="90000"/>
              </a:lnSpc>
            </a:pPr>
            <a:r>
              <a:rPr lang="en-US" sz="2000" dirty="0"/>
              <a:t>Measure encounter characteristics, group identities, and focus</a:t>
            </a:r>
          </a:p>
          <a:p>
            <a:pPr lvl="1" eaLnBrk="1" hangingPunct="1">
              <a:lnSpc>
                <a:spcPct val="90000"/>
              </a:lnSpc>
            </a:pPr>
            <a:r>
              <a:rPr lang="en-US" sz="2000" dirty="0"/>
              <a:t>Are completed by the crisis counselor after the encounter ends but before moving to the next activity </a:t>
            </a:r>
            <a:endParaRPr lang="en-US" sz="2100" dirty="0"/>
          </a:p>
          <a:p>
            <a:pPr lvl="1" eaLnBrk="1" hangingPunct="1">
              <a:lnSpc>
                <a:spcPct val="90000"/>
              </a:lnSpc>
            </a:pPr>
            <a:endParaRPr lang="en-US" sz="2100" dirty="0"/>
          </a:p>
        </p:txBody>
      </p:sp>
      <p:sp>
        <p:nvSpPr>
          <p:cNvPr id="68610"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003B926A-BF3A-44E5-8F13-F5B5BB0C0657}" type="slidenum">
              <a:rPr lang="en-US" b="0" smtClean="0"/>
              <a:pPr eaLnBrk="1" hangingPunct="1">
                <a:defRPr/>
              </a:pPr>
              <a:t>68</a:t>
            </a:fld>
            <a:endParaRPr lang="en-US" b="0"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Rectangle 9"/>
          <p:cNvSpPr>
            <a:spLocks noGrp="1" noChangeArrowheads="1"/>
          </p:cNvSpPr>
          <p:nvPr>
            <p:ph type="title"/>
          </p:nvPr>
        </p:nvSpPr>
        <p:spPr>
          <a:xfrm>
            <a:off x="812800" y="234744"/>
            <a:ext cx="11379200" cy="685800"/>
          </a:xfrm>
        </p:spPr>
        <p:txBody>
          <a:bodyPr/>
          <a:lstStyle/>
          <a:p>
            <a:pPr eaLnBrk="1" hangingPunct="1"/>
            <a:r>
              <a:rPr lang="en-US" dirty="0">
                <a:solidFill>
                  <a:schemeClr val="bg1"/>
                </a:solidFill>
              </a:rPr>
              <a:t>Data Collection Tools (cont.)</a:t>
            </a:r>
          </a:p>
        </p:txBody>
      </p:sp>
      <p:sp>
        <p:nvSpPr>
          <p:cNvPr id="70660" name="Rectangle 10"/>
          <p:cNvSpPr>
            <a:spLocks noGrp="1" noChangeArrowheads="1"/>
          </p:cNvSpPr>
          <p:nvPr>
            <p:ph idx="1"/>
          </p:nvPr>
        </p:nvSpPr>
        <p:spPr>
          <a:xfrm>
            <a:off x="812799" y="1752600"/>
            <a:ext cx="10444813" cy="4648200"/>
          </a:xfrm>
        </p:spPr>
        <p:txBody>
          <a:bodyPr/>
          <a:lstStyle/>
          <a:p>
            <a:pPr marL="0" indent="0" eaLnBrk="1" hangingPunct="1">
              <a:lnSpc>
                <a:spcPct val="80000"/>
              </a:lnSpc>
              <a:spcAft>
                <a:spcPts val="600"/>
              </a:spcAft>
            </a:pPr>
            <a:r>
              <a:rPr lang="en-US" dirty="0"/>
              <a:t>Weekly Tally Sheets:</a:t>
            </a:r>
          </a:p>
          <a:p>
            <a:pPr lvl="1" eaLnBrk="1" hangingPunct="1">
              <a:lnSpc>
                <a:spcPct val="80000"/>
              </a:lnSpc>
            </a:pPr>
            <a:r>
              <a:rPr lang="en-US" dirty="0"/>
              <a:t>Document brief educational and supportive contacts (less than 15 minutes), telephone calls, emails, and material distribution</a:t>
            </a:r>
          </a:p>
          <a:p>
            <a:pPr lvl="1" eaLnBrk="1" hangingPunct="1">
              <a:lnSpc>
                <a:spcPct val="80000"/>
              </a:lnSpc>
            </a:pPr>
            <a:r>
              <a:rPr lang="en-US" dirty="0"/>
              <a:t>Include information for 1 week (beginning Sunday)</a:t>
            </a:r>
          </a:p>
          <a:p>
            <a:pPr lvl="1" eaLnBrk="1" hangingPunct="1">
              <a:lnSpc>
                <a:spcPct val="80000"/>
              </a:lnSpc>
            </a:pPr>
            <a:r>
              <a:rPr lang="en-US" dirty="0"/>
              <a:t>Tally services at the county level, using three-digit county code</a:t>
            </a:r>
          </a:p>
          <a:p>
            <a:pPr lvl="1" eaLnBrk="1" hangingPunct="1">
              <a:lnSpc>
                <a:spcPct val="80000"/>
              </a:lnSpc>
            </a:pPr>
            <a:r>
              <a:rPr lang="en-US" dirty="0"/>
              <a:t>Should be completed by crisis counselors or designated staff for each county in which they work (one sheet for each county) </a:t>
            </a:r>
          </a:p>
        </p:txBody>
      </p:sp>
      <p:sp>
        <p:nvSpPr>
          <p:cNvPr id="70658"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84529CC2-98ED-470C-9A83-D6C33DA75D54}" type="slidenum">
              <a:rPr lang="en-US" b="0" smtClean="0"/>
              <a:pPr eaLnBrk="1" hangingPunct="1">
                <a:defRPr/>
              </a:pPr>
              <a:t>69</a:t>
            </a:fld>
            <a:endParaRPr lang="en-US" b="0"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9E002-D2C2-4FE8-BEB4-69D73E34D9B2}"/>
              </a:ext>
            </a:extLst>
          </p:cNvPr>
          <p:cNvSpPr>
            <a:spLocks noGrp="1"/>
          </p:cNvSpPr>
          <p:nvPr>
            <p:ph type="title"/>
          </p:nvPr>
        </p:nvSpPr>
        <p:spPr>
          <a:xfrm>
            <a:off x="812800" y="234744"/>
            <a:ext cx="11379200" cy="685800"/>
          </a:xfrm>
        </p:spPr>
        <p:txBody>
          <a:bodyPr/>
          <a:lstStyle/>
          <a:p>
            <a:r>
              <a:rPr lang="en-US" dirty="0">
                <a:solidFill>
                  <a:schemeClr val="bg1"/>
                </a:solidFill>
              </a:rPr>
              <a:t>Data Collection Tools (cont.)</a:t>
            </a:r>
          </a:p>
        </p:txBody>
      </p:sp>
      <p:sp>
        <p:nvSpPr>
          <p:cNvPr id="3" name="Content Placeholder 2">
            <a:extLst>
              <a:ext uri="{FF2B5EF4-FFF2-40B4-BE49-F238E27FC236}">
                <a16:creationId xmlns:a16="http://schemas.microsoft.com/office/drawing/2014/main" id="{6647636E-454C-4787-B298-508702A930F0}"/>
              </a:ext>
            </a:extLst>
          </p:cNvPr>
          <p:cNvSpPr>
            <a:spLocks noGrp="1"/>
          </p:cNvSpPr>
          <p:nvPr>
            <p:ph idx="1"/>
          </p:nvPr>
        </p:nvSpPr>
        <p:spPr/>
        <p:txBody>
          <a:bodyPr/>
          <a:lstStyle/>
          <a:p>
            <a:pPr marL="0" indent="0"/>
            <a:r>
              <a:rPr lang="en-US" dirty="0"/>
              <a:t>Assessment and Referral: </a:t>
            </a:r>
            <a:r>
              <a:rPr lang="en-US" b="1" dirty="0"/>
              <a:t>More Than Data Collection </a:t>
            </a:r>
          </a:p>
          <a:p>
            <a:pPr marL="457200" indent="-457200">
              <a:buFont typeface="Arial" panose="020B0604020202020204" pitchFamily="34" charset="0"/>
              <a:buChar char="•"/>
            </a:pPr>
            <a:r>
              <a:rPr lang="en-US" dirty="0"/>
              <a:t>The Assessment and Referral Tools are important implements to connect survivors with the local systems of care which can address their mental health and substance use needs.</a:t>
            </a:r>
          </a:p>
          <a:p>
            <a:pPr marL="457200" indent="-457200">
              <a:buFont typeface="Arial" panose="020B0604020202020204" pitchFamily="34" charset="0"/>
              <a:buChar char="•"/>
            </a:pPr>
            <a:r>
              <a:rPr lang="en-US" dirty="0"/>
              <a:t>Staff use the tools to collect data, but more importantly the tools help assess the need for referral to additional resources, beyond what the CCP can provide.</a:t>
            </a:r>
          </a:p>
          <a:p>
            <a:pPr marL="457200" indent="-45720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FE697F6A-61AA-4EE5-A27A-E3B23340D673}"/>
              </a:ext>
            </a:extLst>
          </p:cNvPr>
          <p:cNvSpPr>
            <a:spLocks noGrp="1"/>
          </p:cNvSpPr>
          <p:nvPr>
            <p:ph type="sldNum" sz="quarter" idx="10"/>
          </p:nvPr>
        </p:nvSpPr>
        <p:spPr/>
        <p:txBody>
          <a:bodyPr/>
          <a:lstStyle/>
          <a:p>
            <a:pPr>
              <a:defRPr/>
            </a:pPr>
            <a:fld id="{63EE0A7D-A07C-4746-BE93-ADC59869F7B2}" type="slidenum">
              <a:rPr lang="en-US" smtClean="0"/>
              <a:pPr>
                <a:defRPr/>
              </a:pPr>
              <a:t>70</a:t>
            </a:fld>
            <a:endParaRPr lang="en-US" dirty="0"/>
          </a:p>
        </p:txBody>
      </p:sp>
    </p:spTree>
    <p:extLst>
      <p:ext uri="{BB962C8B-B14F-4D97-AF65-F5344CB8AC3E}">
        <p14:creationId xmlns:p14="http://schemas.microsoft.com/office/powerpoint/2010/main" val="180473030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Rectangle 2"/>
          <p:cNvSpPr>
            <a:spLocks noGrp="1" noChangeArrowheads="1"/>
          </p:cNvSpPr>
          <p:nvPr>
            <p:ph type="title"/>
          </p:nvPr>
        </p:nvSpPr>
        <p:spPr>
          <a:xfrm>
            <a:off x="812800" y="234744"/>
            <a:ext cx="11379200" cy="685800"/>
          </a:xfrm>
        </p:spPr>
        <p:txBody>
          <a:bodyPr/>
          <a:lstStyle/>
          <a:p>
            <a:pPr eaLnBrk="1" hangingPunct="1"/>
            <a:r>
              <a:rPr lang="en-US" dirty="0">
                <a:solidFill>
                  <a:schemeClr val="bg1"/>
                </a:solidFill>
              </a:rPr>
              <a:t>Data Collection Tools (cont.)</a:t>
            </a:r>
          </a:p>
        </p:txBody>
      </p:sp>
      <p:sp>
        <p:nvSpPr>
          <p:cNvPr id="71684" name="Rectangle 3"/>
          <p:cNvSpPr>
            <a:spLocks noGrp="1" noChangeArrowheads="1"/>
          </p:cNvSpPr>
          <p:nvPr>
            <p:ph idx="1"/>
          </p:nvPr>
        </p:nvSpPr>
        <p:spPr>
          <a:xfrm>
            <a:off x="812800" y="1752600"/>
            <a:ext cx="10083800" cy="4648200"/>
          </a:xfrm>
        </p:spPr>
        <p:txBody>
          <a:bodyPr/>
          <a:lstStyle/>
          <a:p>
            <a:pPr marL="0" indent="0" eaLnBrk="1" hangingPunct="1">
              <a:lnSpc>
                <a:spcPct val="90000"/>
              </a:lnSpc>
            </a:pPr>
            <a:r>
              <a:rPr lang="en-US" dirty="0"/>
              <a:t>Assessment and Referral Tools:</a:t>
            </a:r>
          </a:p>
          <a:p>
            <a:pPr eaLnBrk="1" hangingPunct="1">
              <a:lnSpc>
                <a:spcPct val="90000"/>
              </a:lnSpc>
              <a:buFont typeface="Arial" panose="020B0604020202020204" pitchFamily="34" charset="0"/>
              <a:buChar char="•"/>
            </a:pPr>
            <a:r>
              <a:rPr lang="en-US" sz="2400" dirty="0"/>
              <a:t>While these forms are specifically recommended for use during the third and fifth encounters, either can be used at any point in the ISP and the RSP, as needed.</a:t>
            </a:r>
          </a:p>
          <a:p>
            <a:pPr lvl="1" eaLnBrk="1" hangingPunct="1">
              <a:lnSpc>
                <a:spcPct val="90000"/>
              </a:lnSpc>
            </a:pPr>
            <a:r>
              <a:rPr lang="en-US" dirty="0"/>
              <a:t>These tools can be used to help staff assess severe reactions and to help them decide whether a referral is needed.  </a:t>
            </a:r>
          </a:p>
          <a:p>
            <a:pPr lvl="1" eaLnBrk="1" hangingPunct="1">
              <a:lnSpc>
                <a:spcPct val="90000"/>
              </a:lnSpc>
            </a:pPr>
            <a:r>
              <a:rPr lang="en-US" dirty="0"/>
              <a:t>The questions are supposed to be read aloud to adults, as well as children and their parents during the encounter.</a:t>
            </a:r>
          </a:p>
          <a:p>
            <a:pPr lvl="1" eaLnBrk="1" hangingPunct="1">
              <a:lnSpc>
                <a:spcPct val="90000"/>
              </a:lnSpc>
            </a:pPr>
            <a:r>
              <a:rPr lang="en-US" b="1" dirty="0"/>
              <a:t>Staff should be provided separate training on employer’s protocol for how to respond to severe reactions and should have identified at least one referral agency that can assist.</a:t>
            </a:r>
          </a:p>
        </p:txBody>
      </p:sp>
      <p:sp>
        <p:nvSpPr>
          <p:cNvPr id="71682"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74DA4154-164A-4C67-B4BD-3CDBA4339FB3}" type="slidenum">
              <a:rPr lang="en-US" b="0" smtClean="0"/>
              <a:pPr eaLnBrk="1" hangingPunct="1">
                <a:defRPr/>
              </a:pPr>
              <a:t>71</a:t>
            </a:fld>
            <a:endParaRPr lang="en-US" b="0"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2"/>
          <p:cNvSpPr>
            <a:spLocks noGrp="1" noChangeArrowheads="1"/>
          </p:cNvSpPr>
          <p:nvPr>
            <p:ph type="title"/>
          </p:nvPr>
        </p:nvSpPr>
        <p:spPr>
          <a:xfrm>
            <a:off x="812800" y="234744"/>
            <a:ext cx="11379200" cy="685800"/>
          </a:xfrm>
        </p:spPr>
        <p:txBody>
          <a:bodyPr/>
          <a:lstStyle/>
          <a:p>
            <a:pPr eaLnBrk="1" hangingPunct="1"/>
            <a:r>
              <a:rPr lang="en-US" dirty="0">
                <a:solidFill>
                  <a:schemeClr val="bg1"/>
                </a:solidFill>
              </a:rPr>
              <a:t>Data Collection Tools (cont.)</a:t>
            </a:r>
          </a:p>
        </p:txBody>
      </p:sp>
      <p:sp>
        <p:nvSpPr>
          <p:cNvPr id="72708" name="Rectangle 3"/>
          <p:cNvSpPr>
            <a:spLocks noGrp="1" noChangeArrowheads="1"/>
          </p:cNvSpPr>
          <p:nvPr>
            <p:ph idx="1"/>
          </p:nvPr>
        </p:nvSpPr>
        <p:spPr>
          <a:xfrm>
            <a:off x="812800" y="1752600"/>
            <a:ext cx="10369862" cy="4648200"/>
          </a:xfrm>
        </p:spPr>
        <p:txBody>
          <a:bodyPr/>
          <a:lstStyle/>
          <a:p>
            <a:pPr marL="0" indent="0" eaLnBrk="1" hangingPunct="1">
              <a:lnSpc>
                <a:spcPct val="90000"/>
              </a:lnSpc>
            </a:pPr>
            <a:r>
              <a:rPr lang="en-US" dirty="0"/>
              <a:t>Adult Assessment and Referral Tool and Response Card:</a:t>
            </a:r>
          </a:p>
          <a:p>
            <a:pPr lvl="1" eaLnBrk="1" hangingPunct="1">
              <a:lnSpc>
                <a:spcPct val="90000"/>
              </a:lnSpc>
            </a:pPr>
            <a:r>
              <a:rPr lang="en-US" dirty="0"/>
              <a:t>This is used to facilitate referrals to more intensive mental health services. </a:t>
            </a:r>
          </a:p>
          <a:p>
            <a:pPr lvl="1" eaLnBrk="1" hangingPunct="1">
              <a:lnSpc>
                <a:spcPct val="90000"/>
              </a:lnSpc>
            </a:pPr>
            <a:r>
              <a:rPr lang="en-US" dirty="0"/>
              <a:t>It measures risk categories and event reactions using a structured interview approach.  </a:t>
            </a:r>
          </a:p>
          <a:p>
            <a:pPr lvl="1" eaLnBrk="1" hangingPunct="1">
              <a:lnSpc>
                <a:spcPct val="90000"/>
              </a:lnSpc>
            </a:pPr>
            <a:r>
              <a:rPr lang="en-US" dirty="0"/>
              <a:t>If a person scores three or more “intense” reactions (ones scored 4 or 5), then referral for more intensive services should be discussed.</a:t>
            </a:r>
          </a:p>
          <a:p>
            <a:pPr lvl="1" eaLnBrk="1" hangingPunct="1">
              <a:lnSpc>
                <a:spcPct val="90000"/>
              </a:lnSpc>
            </a:pPr>
            <a:r>
              <a:rPr lang="en-US" dirty="0">
                <a:effectLst/>
              </a:rPr>
              <a:t>In the mobile app, the tool will prompt the user when the criteria are met, and crisis counselors should be using the form when appropriate</a:t>
            </a:r>
            <a:r>
              <a:rPr lang="en-US" dirty="0"/>
              <a:t>.</a:t>
            </a:r>
          </a:p>
          <a:p>
            <a:pPr lvl="1" eaLnBrk="1" hangingPunct="1">
              <a:lnSpc>
                <a:spcPct val="90000"/>
              </a:lnSpc>
            </a:pPr>
            <a:r>
              <a:rPr lang="en-US" dirty="0"/>
              <a:t>It is important to have a plan in place (that adheres to your employer’s protocol) for what to do if the individual says “yes” to the question “Is there any possibility that you might hurt or kill yourself?” </a:t>
            </a:r>
          </a:p>
        </p:txBody>
      </p:sp>
      <p:sp>
        <p:nvSpPr>
          <p:cNvPr id="72706"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F1C97696-02F4-4645-8D8D-C9415FBF3E75}" type="slidenum">
              <a:rPr lang="en-US" b="0" smtClean="0"/>
              <a:pPr eaLnBrk="1" hangingPunct="1">
                <a:defRPr/>
              </a:pPr>
              <a:t>72</a:t>
            </a:fld>
            <a:endParaRPr lang="en-US" b="0"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Rectangle 2"/>
          <p:cNvSpPr>
            <a:spLocks noGrp="1" noChangeArrowheads="1"/>
          </p:cNvSpPr>
          <p:nvPr>
            <p:ph type="title"/>
          </p:nvPr>
        </p:nvSpPr>
        <p:spPr>
          <a:xfrm>
            <a:off x="812800" y="234744"/>
            <a:ext cx="11379200" cy="685800"/>
          </a:xfrm>
        </p:spPr>
        <p:txBody>
          <a:bodyPr/>
          <a:lstStyle/>
          <a:p>
            <a:pPr eaLnBrk="1" hangingPunct="1"/>
            <a:r>
              <a:rPr lang="en-US" dirty="0">
                <a:solidFill>
                  <a:schemeClr val="bg1"/>
                </a:solidFill>
              </a:rPr>
              <a:t>Data Collection Tools (cont.)</a:t>
            </a:r>
          </a:p>
        </p:txBody>
      </p:sp>
      <p:sp>
        <p:nvSpPr>
          <p:cNvPr id="73733" name="Rectangle 14"/>
          <p:cNvSpPr>
            <a:spLocks noGrp="1" noChangeArrowheads="1"/>
          </p:cNvSpPr>
          <p:nvPr>
            <p:ph idx="1"/>
          </p:nvPr>
        </p:nvSpPr>
        <p:spPr>
          <a:xfrm>
            <a:off x="812799" y="1752600"/>
            <a:ext cx="10279921" cy="3886200"/>
          </a:xfrm>
        </p:spPr>
        <p:txBody>
          <a:bodyPr/>
          <a:lstStyle/>
          <a:p>
            <a:pPr marL="0" indent="0" eaLnBrk="1" hangingPunct="1"/>
            <a:r>
              <a:rPr lang="en-US" dirty="0"/>
              <a:t>Child/Youth Assessment and Referral Tool and Response Card:</a:t>
            </a:r>
          </a:p>
          <a:p>
            <a:pPr lvl="1" eaLnBrk="1" hangingPunct="1"/>
            <a:r>
              <a:rPr lang="en-US" dirty="0"/>
              <a:t>Used to facilitate referrals to more intensive </a:t>
            </a:r>
            <a:r>
              <a:rPr lang="en-US" dirty="0">
                <a:effectLst/>
              </a:rPr>
              <a:t>mental health and/or substance use disorder </a:t>
            </a:r>
            <a:r>
              <a:rPr lang="en-US" dirty="0"/>
              <a:t>services </a:t>
            </a:r>
          </a:p>
          <a:p>
            <a:pPr lvl="1" eaLnBrk="1" hangingPunct="1"/>
            <a:r>
              <a:rPr lang="en-US" dirty="0"/>
              <a:t>Typically used with children on the third or fifth visits, but can be used at any time the crisis counselor suspects the child may be experiencing serious reactions to the disaster</a:t>
            </a:r>
          </a:p>
          <a:p>
            <a:pPr lvl="1" eaLnBrk="1" hangingPunct="1"/>
            <a:r>
              <a:rPr lang="en-US" dirty="0"/>
              <a:t>Includes questions for the parent about the child (required for children ages 0–7)</a:t>
            </a:r>
          </a:p>
          <a:p>
            <a:pPr lvl="1" eaLnBrk="1" hangingPunct="1"/>
            <a:r>
              <a:rPr lang="en-US" dirty="0"/>
              <a:t>Measures reactions using a structured interview approach </a:t>
            </a:r>
          </a:p>
        </p:txBody>
      </p:sp>
      <p:sp>
        <p:nvSpPr>
          <p:cNvPr id="2" name="TextBox 1">
            <a:extLst>
              <a:ext uri="{FF2B5EF4-FFF2-40B4-BE49-F238E27FC236}">
                <a16:creationId xmlns:a16="http://schemas.microsoft.com/office/drawing/2014/main" id="{7A8435F8-C265-4CD2-A524-FB50A3F6F6A6}"/>
              </a:ext>
            </a:extLst>
          </p:cNvPr>
          <p:cNvSpPr txBox="1"/>
          <p:nvPr/>
        </p:nvSpPr>
        <p:spPr>
          <a:xfrm>
            <a:off x="1099280" y="6031468"/>
            <a:ext cx="6064096" cy="369332"/>
          </a:xfrm>
          <a:prstGeom prst="rect">
            <a:avLst/>
          </a:prstGeom>
          <a:noFill/>
        </p:spPr>
        <p:txBody>
          <a:bodyPr wrap="none" rtlCol="0">
            <a:spAutoFit/>
          </a:bodyPr>
          <a:lstStyle/>
          <a:p>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tooltip="Train Your CCP Staff page at SAMHSA website"/>
              </a:rPr>
              <a:t>https://www.samhsa.gov/dtac/ccp-toolkit/train-your-ccp-staff</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endParaRPr lang="en-US" dirty="0"/>
          </a:p>
        </p:txBody>
      </p:sp>
      <p:sp>
        <p:nvSpPr>
          <p:cNvPr id="73730"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6115D90C-D080-4B7E-942A-0427D0A58E2A}" type="slidenum">
              <a:rPr lang="en-US" b="0" smtClean="0"/>
              <a:pPr eaLnBrk="1" hangingPunct="1">
                <a:defRPr/>
              </a:pPr>
              <a:t>73</a:t>
            </a:fld>
            <a:endParaRPr lang="en-US" b="0" dirty="0"/>
          </a:p>
        </p:txBody>
      </p:sp>
    </p:spTree>
    <p:extLst>
      <p:ext uri="{BB962C8B-B14F-4D97-AF65-F5344CB8AC3E}">
        <p14:creationId xmlns:p14="http://schemas.microsoft.com/office/powerpoint/2010/main" val="146604490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F6EAD-4B23-4444-B254-73912F93EEF5}"/>
              </a:ext>
            </a:extLst>
          </p:cNvPr>
          <p:cNvSpPr>
            <a:spLocks noGrp="1"/>
          </p:cNvSpPr>
          <p:nvPr>
            <p:ph type="title"/>
          </p:nvPr>
        </p:nvSpPr>
        <p:spPr>
          <a:xfrm>
            <a:off x="812800" y="234744"/>
            <a:ext cx="11379200" cy="685800"/>
          </a:xfrm>
        </p:spPr>
        <p:txBody>
          <a:bodyPr/>
          <a:lstStyle/>
          <a:p>
            <a:r>
              <a:rPr lang="en-US" dirty="0">
                <a:solidFill>
                  <a:schemeClr val="bg1"/>
                </a:solidFill>
              </a:rPr>
              <a:t>Data Collection Tools (cont.)</a:t>
            </a:r>
          </a:p>
        </p:txBody>
      </p:sp>
      <p:sp>
        <p:nvSpPr>
          <p:cNvPr id="3" name="Content Placeholder 2">
            <a:extLst>
              <a:ext uri="{FF2B5EF4-FFF2-40B4-BE49-F238E27FC236}">
                <a16:creationId xmlns:a16="http://schemas.microsoft.com/office/drawing/2014/main" id="{50804CE4-445C-4665-A169-52F02ADC44C6}"/>
              </a:ext>
            </a:extLst>
          </p:cNvPr>
          <p:cNvSpPr>
            <a:spLocks noGrp="1"/>
          </p:cNvSpPr>
          <p:nvPr>
            <p:ph idx="1"/>
          </p:nvPr>
        </p:nvSpPr>
        <p:spPr>
          <a:xfrm>
            <a:off x="574766" y="1352550"/>
            <a:ext cx="10804434" cy="2633790"/>
          </a:xfrm>
        </p:spPr>
        <p:txBody>
          <a:bodyPr/>
          <a:lstStyle/>
          <a:p>
            <a:r>
              <a:rPr lang="en-US" dirty="0"/>
              <a:t>Complete an Assessment and Referral Tool when any of the following conditions are met:</a:t>
            </a:r>
          </a:p>
          <a:p>
            <a:r>
              <a:rPr lang="en-US" sz="2400" dirty="0"/>
              <a:t>1. When conducting the third or fifth or later visit. All visits counted do not need to be conducted by the same crisis counselor.</a:t>
            </a:r>
          </a:p>
          <a:p>
            <a:endParaRPr lang="en-US" sz="2400" dirty="0"/>
          </a:p>
          <a:p>
            <a:r>
              <a:rPr lang="en-US" sz="2400" dirty="0"/>
              <a:t>2. If </a:t>
            </a:r>
            <a:r>
              <a:rPr lang="en-US" sz="2400" b="1" dirty="0"/>
              <a:t>one or more </a:t>
            </a:r>
            <a:r>
              <a:rPr lang="en-US" sz="2400" dirty="0"/>
              <a:t>of the following risk categories are selected:</a:t>
            </a:r>
          </a:p>
        </p:txBody>
      </p:sp>
      <p:sp>
        <p:nvSpPr>
          <p:cNvPr id="6" name="TextBox 5">
            <a:extLst>
              <a:ext uri="{FF2B5EF4-FFF2-40B4-BE49-F238E27FC236}">
                <a16:creationId xmlns:a16="http://schemas.microsoft.com/office/drawing/2014/main" id="{9C90F20D-1406-4C3E-90A8-357A4F0FE15B}"/>
              </a:ext>
            </a:extLst>
          </p:cNvPr>
          <p:cNvSpPr txBox="1"/>
          <p:nvPr/>
        </p:nvSpPr>
        <p:spPr>
          <a:xfrm>
            <a:off x="1399177" y="3986340"/>
            <a:ext cx="10206445" cy="2308324"/>
          </a:xfrm>
          <a:prstGeom prst="rect">
            <a:avLst/>
          </a:prstGeom>
          <a:noFill/>
        </p:spPr>
        <p:txBody>
          <a:bodyPr wrap="square" numCol="2" rtlCol="0">
            <a:spAutoFit/>
          </a:bodyPr>
          <a:lstStyle/>
          <a:p>
            <a:pPr marL="342900" indent="-342900">
              <a:buFont typeface="Arial" panose="020B0604020202020204" pitchFamily="34" charset="0"/>
              <a:buChar char="•"/>
            </a:pPr>
            <a:r>
              <a:rPr lang="en-US" sz="2400" dirty="0">
                <a:latin typeface="+mn-lt"/>
              </a:rPr>
              <a:t>Family missing/dead</a:t>
            </a:r>
          </a:p>
          <a:p>
            <a:pPr marL="342900" indent="-342900">
              <a:buFont typeface="Arial" panose="020B0604020202020204" pitchFamily="34" charset="0"/>
              <a:buChar char="•"/>
            </a:pPr>
            <a:r>
              <a:rPr lang="en-US" sz="2400" dirty="0">
                <a:latin typeface="+mn-lt"/>
              </a:rPr>
              <a:t>Preexisting physical disability</a:t>
            </a:r>
          </a:p>
          <a:p>
            <a:pPr marL="342900" indent="-342900">
              <a:buFont typeface="Arial" panose="020B0604020202020204" pitchFamily="34" charset="0"/>
              <a:buChar char="•"/>
            </a:pPr>
            <a:r>
              <a:rPr lang="en-US" sz="2400" dirty="0">
                <a:latin typeface="+mn-lt"/>
              </a:rPr>
              <a:t>Friend missing/dead</a:t>
            </a:r>
          </a:p>
          <a:p>
            <a:pPr marL="342900" indent="-342900">
              <a:buFont typeface="Arial" panose="020B0604020202020204" pitchFamily="34" charset="0"/>
              <a:buChar char="•"/>
            </a:pPr>
            <a:r>
              <a:rPr lang="en-US" sz="2400" dirty="0">
                <a:latin typeface="+mn-lt"/>
              </a:rPr>
              <a:t>Injures or physically harmed</a:t>
            </a:r>
          </a:p>
          <a:p>
            <a:pPr marL="342900" indent="-342900">
              <a:buFont typeface="Arial" panose="020B0604020202020204" pitchFamily="34" charset="0"/>
              <a:buChar char="•"/>
            </a:pPr>
            <a:r>
              <a:rPr lang="en-US" sz="2400" dirty="0">
                <a:latin typeface="+mn-lt"/>
              </a:rPr>
              <a:t>Pet missing/dead</a:t>
            </a:r>
          </a:p>
          <a:p>
            <a:pPr marL="342900" indent="-342900">
              <a:buFont typeface="Arial" panose="020B0604020202020204" pitchFamily="34" charset="0"/>
              <a:buChar char="•"/>
            </a:pPr>
            <a:r>
              <a:rPr lang="en-US" sz="2400" dirty="0">
                <a:latin typeface="+mn-lt"/>
              </a:rPr>
              <a:t>Witnessed death/injury</a:t>
            </a:r>
          </a:p>
          <a:p>
            <a:pPr marL="342900" indent="-342900">
              <a:buFont typeface="Arial" panose="020B0604020202020204" pitchFamily="34" charset="0"/>
              <a:buChar char="•"/>
            </a:pPr>
            <a:r>
              <a:rPr lang="en-US" sz="2400" dirty="0">
                <a:latin typeface="+mn-lt"/>
              </a:rPr>
              <a:t>Life was threatened</a:t>
            </a:r>
          </a:p>
          <a:p>
            <a:pPr marL="342900" indent="-342900">
              <a:buFont typeface="Arial" panose="020B0604020202020204" pitchFamily="34" charset="0"/>
              <a:buChar char="•"/>
            </a:pPr>
            <a:r>
              <a:rPr lang="en-US" sz="2400" dirty="0">
                <a:latin typeface="+mn-lt"/>
              </a:rPr>
              <a:t>Past substance use/mental health problem</a:t>
            </a:r>
          </a:p>
          <a:p>
            <a:pPr marL="342900" indent="-342900">
              <a:buFont typeface="Arial" panose="020B0604020202020204" pitchFamily="34" charset="0"/>
              <a:buChar char="•"/>
            </a:pPr>
            <a:r>
              <a:rPr lang="en-US" sz="2400" dirty="0">
                <a:latin typeface="+mn-lt"/>
              </a:rPr>
              <a:t>Assisted with rescue</a:t>
            </a:r>
          </a:p>
          <a:p>
            <a:pPr marL="342900" indent="-342900">
              <a:buFont typeface="Arial" panose="020B0604020202020204" pitchFamily="34" charset="0"/>
              <a:buChar char="•"/>
            </a:pPr>
            <a:r>
              <a:rPr lang="en-US" sz="2400" dirty="0">
                <a:latin typeface="+mn-lt"/>
              </a:rPr>
              <a:t>Past trauma</a:t>
            </a:r>
          </a:p>
        </p:txBody>
      </p:sp>
      <p:sp>
        <p:nvSpPr>
          <p:cNvPr id="4" name="Slide Number Placeholder 3">
            <a:extLst>
              <a:ext uri="{FF2B5EF4-FFF2-40B4-BE49-F238E27FC236}">
                <a16:creationId xmlns:a16="http://schemas.microsoft.com/office/drawing/2014/main" id="{12DD2EAD-1319-4A30-A9B8-51CFC8C6F301}"/>
              </a:ext>
            </a:extLst>
          </p:cNvPr>
          <p:cNvSpPr>
            <a:spLocks noGrp="1"/>
          </p:cNvSpPr>
          <p:nvPr>
            <p:ph type="sldNum" sz="quarter" idx="10"/>
          </p:nvPr>
        </p:nvSpPr>
        <p:spPr/>
        <p:txBody>
          <a:bodyPr/>
          <a:lstStyle/>
          <a:p>
            <a:pPr>
              <a:defRPr/>
            </a:pPr>
            <a:fld id="{63EE0A7D-A07C-4746-BE93-ADC59869F7B2}" type="slidenum">
              <a:rPr lang="en-US" smtClean="0"/>
              <a:pPr>
                <a:defRPr/>
              </a:pPr>
              <a:t>74</a:t>
            </a:fld>
            <a:endParaRPr lang="en-US" dirty="0"/>
          </a:p>
        </p:txBody>
      </p:sp>
    </p:spTree>
    <p:extLst>
      <p:ext uri="{BB962C8B-B14F-4D97-AF65-F5344CB8AC3E}">
        <p14:creationId xmlns:p14="http://schemas.microsoft.com/office/powerpoint/2010/main" val="5406298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F6EAD-4B23-4444-B254-73912F93EEF5}"/>
              </a:ext>
            </a:extLst>
          </p:cNvPr>
          <p:cNvSpPr>
            <a:spLocks noGrp="1"/>
          </p:cNvSpPr>
          <p:nvPr>
            <p:ph type="title"/>
          </p:nvPr>
        </p:nvSpPr>
        <p:spPr>
          <a:xfrm>
            <a:off x="812800" y="194802"/>
            <a:ext cx="11379200" cy="685800"/>
          </a:xfrm>
        </p:spPr>
        <p:txBody>
          <a:bodyPr wrap="square" anchor="ctr">
            <a:normAutofit/>
          </a:bodyPr>
          <a:lstStyle/>
          <a:p>
            <a:r>
              <a:rPr lang="en-US" dirty="0">
                <a:solidFill>
                  <a:schemeClr val="bg1"/>
                </a:solidFill>
              </a:rPr>
              <a:t>Data Collection Tools (cont.)</a:t>
            </a:r>
          </a:p>
        </p:txBody>
      </p:sp>
      <p:sp>
        <p:nvSpPr>
          <p:cNvPr id="3" name="Content Placeholder 2">
            <a:extLst>
              <a:ext uri="{FF2B5EF4-FFF2-40B4-BE49-F238E27FC236}">
                <a16:creationId xmlns:a16="http://schemas.microsoft.com/office/drawing/2014/main" id="{50804CE4-445C-4665-A169-52F02ADC44C6}"/>
              </a:ext>
            </a:extLst>
          </p:cNvPr>
          <p:cNvSpPr>
            <a:spLocks noGrp="1"/>
          </p:cNvSpPr>
          <p:nvPr>
            <p:ph sz="half" idx="1"/>
          </p:nvPr>
        </p:nvSpPr>
        <p:spPr>
          <a:xfrm>
            <a:off x="812800" y="1752600"/>
            <a:ext cx="9901646" cy="4648200"/>
          </a:xfrm>
        </p:spPr>
        <p:txBody>
          <a:bodyPr wrap="square" anchor="t">
            <a:normAutofit/>
          </a:bodyPr>
          <a:lstStyle/>
          <a:p>
            <a:pPr>
              <a:lnSpc>
                <a:spcPct val="90000"/>
              </a:lnSpc>
            </a:pPr>
            <a:r>
              <a:rPr lang="en-US" sz="2400" dirty="0"/>
              <a:t>3. If four or more event reactions are selected.</a:t>
            </a:r>
          </a:p>
          <a:p>
            <a:pPr>
              <a:lnSpc>
                <a:spcPct val="90000"/>
              </a:lnSpc>
            </a:pPr>
            <a:endParaRPr lang="en-US" sz="2400" dirty="0"/>
          </a:p>
          <a:p>
            <a:pPr>
              <a:lnSpc>
                <a:spcPct val="90000"/>
              </a:lnSpc>
            </a:pPr>
            <a:r>
              <a:rPr lang="en-US" sz="2400" dirty="0"/>
              <a:t>4. A crisis counselor can complete an Assessment and Referral Tool with any individual at any time if the crisis counselor suspects the individual may be experiencing serious reactions to the disaster.</a:t>
            </a:r>
          </a:p>
        </p:txBody>
      </p:sp>
      <p:sp>
        <p:nvSpPr>
          <p:cNvPr id="4" name="Slide Number Placeholder 3">
            <a:extLst>
              <a:ext uri="{FF2B5EF4-FFF2-40B4-BE49-F238E27FC236}">
                <a16:creationId xmlns:a16="http://schemas.microsoft.com/office/drawing/2014/main" id="{12DD2EAD-1319-4A30-A9B8-51CFC8C6F301}"/>
              </a:ext>
            </a:extLst>
          </p:cNvPr>
          <p:cNvSpPr>
            <a:spLocks noGrp="1"/>
          </p:cNvSpPr>
          <p:nvPr>
            <p:ph type="sldNum" sz="quarter" idx="10"/>
          </p:nvPr>
        </p:nvSpPr>
        <p:spPr>
          <a:xfrm>
            <a:off x="9245600" y="6305550"/>
            <a:ext cx="2844800" cy="476250"/>
          </a:xfrm>
        </p:spPr>
        <p:txBody>
          <a:bodyPr wrap="square" anchor="t">
            <a:normAutofit/>
          </a:bodyPr>
          <a:lstStyle/>
          <a:p>
            <a:pPr>
              <a:spcAft>
                <a:spcPts val="600"/>
              </a:spcAft>
              <a:defRPr/>
            </a:pPr>
            <a:fld id="{63EE0A7D-A07C-4746-BE93-ADC59869F7B2}" type="slidenum">
              <a:rPr lang="en-US" smtClean="0"/>
              <a:pPr>
                <a:spcAft>
                  <a:spcPts val="600"/>
                </a:spcAft>
                <a:defRPr/>
              </a:pPr>
              <a:t>75</a:t>
            </a:fld>
            <a:endParaRPr lang="en-US" dirty="0"/>
          </a:p>
        </p:txBody>
      </p:sp>
    </p:spTree>
    <p:extLst>
      <p:ext uri="{BB962C8B-B14F-4D97-AF65-F5344CB8AC3E}">
        <p14:creationId xmlns:p14="http://schemas.microsoft.com/office/powerpoint/2010/main" val="322621640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Rectangle 2"/>
          <p:cNvSpPr>
            <a:spLocks noGrp="1" noChangeArrowheads="1"/>
          </p:cNvSpPr>
          <p:nvPr>
            <p:ph type="title"/>
          </p:nvPr>
        </p:nvSpPr>
        <p:spPr>
          <a:xfrm>
            <a:off x="812800" y="234744"/>
            <a:ext cx="11379200" cy="685800"/>
          </a:xfrm>
        </p:spPr>
        <p:txBody>
          <a:bodyPr/>
          <a:lstStyle/>
          <a:p>
            <a:pPr eaLnBrk="1" hangingPunct="1"/>
            <a:r>
              <a:rPr lang="en-US" dirty="0">
                <a:solidFill>
                  <a:schemeClr val="bg1"/>
                </a:solidFill>
              </a:rPr>
              <a:t> Data Collection Tools (cont.)</a:t>
            </a:r>
          </a:p>
        </p:txBody>
      </p:sp>
      <p:sp>
        <p:nvSpPr>
          <p:cNvPr id="74756" name="Rectangle 3"/>
          <p:cNvSpPr>
            <a:spLocks noGrp="1" noChangeArrowheads="1"/>
          </p:cNvSpPr>
          <p:nvPr>
            <p:ph idx="1"/>
          </p:nvPr>
        </p:nvSpPr>
        <p:spPr>
          <a:xfrm>
            <a:off x="812800" y="1752600"/>
            <a:ext cx="5949204" cy="4648200"/>
          </a:xfrm>
        </p:spPr>
        <p:txBody>
          <a:bodyPr/>
          <a:lstStyle/>
          <a:p>
            <a:pPr marL="0" indent="0" eaLnBrk="1" hangingPunct="1"/>
            <a:r>
              <a:rPr lang="en-US" sz="2500" dirty="0"/>
              <a:t>Program Evaluation Tools:</a:t>
            </a:r>
          </a:p>
          <a:p>
            <a:pPr lvl="1" eaLnBrk="1" hangingPunct="1"/>
            <a:r>
              <a:rPr lang="en-US" sz="2400" dirty="0"/>
              <a:t>Two feedback forms are administered during the RSP (typically at 6 and 12 months after the disaster).</a:t>
            </a:r>
            <a:endParaRPr lang="en-US" dirty="0"/>
          </a:p>
          <a:p>
            <a:pPr lvl="1" eaLnBrk="1" hangingPunct="1"/>
            <a:r>
              <a:rPr lang="en-US" sz="2400" dirty="0"/>
              <a:t>These provide feedback to CCP managers on:</a:t>
            </a:r>
          </a:p>
          <a:p>
            <a:pPr lvl="2" eaLnBrk="1" hangingPunct="1"/>
            <a:r>
              <a:rPr lang="en-US" dirty="0"/>
              <a:t>Client perceptions of service quality and personal improvements in functioning </a:t>
            </a:r>
          </a:p>
          <a:p>
            <a:pPr lvl="2" eaLnBrk="1" hangingPunct="1"/>
            <a:r>
              <a:rPr lang="en-US" dirty="0"/>
              <a:t>Perspectives from staff on workload, usefulness of trainings, etc.</a:t>
            </a:r>
          </a:p>
        </p:txBody>
      </p:sp>
      <p:pic>
        <p:nvPicPr>
          <p:cNvPr id="2" name="Picture 1" descr="Snapshot of a feedback form with questions about type of training, whether the user has had the training (yes/no), possible ratings of the training (1 through 5) and multiple choice options for a list of items that could influence the form user's work (Extremely poor, poor, fair, good, excellent).">
            <a:extLst>
              <a:ext uri="{FF2B5EF4-FFF2-40B4-BE49-F238E27FC236}">
                <a16:creationId xmlns:a16="http://schemas.microsoft.com/office/drawing/2014/main" id="{B701CAB4-60FA-4A8D-836B-7F4828F620CF}"/>
              </a:ext>
            </a:extLst>
          </p:cNvPr>
          <p:cNvPicPr>
            <a:picLocks noChangeAspect="1"/>
          </p:cNvPicPr>
          <p:nvPr/>
        </p:nvPicPr>
        <p:blipFill>
          <a:blip r:embed="rId3"/>
          <a:stretch>
            <a:fillRect/>
          </a:stretch>
        </p:blipFill>
        <p:spPr>
          <a:xfrm>
            <a:off x="6762004" y="1570790"/>
            <a:ext cx="4787484" cy="4266740"/>
          </a:xfrm>
          <a:prstGeom prst="rect">
            <a:avLst/>
          </a:prstGeom>
        </p:spPr>
      </p:pic>
      <p:sp>
        <p:nvSpPr>
          <p:cNvPr id="74754"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B4A45ED4-740D-48C0-80AF-FF8CE316FB6C}" type="slidenum">
              <a:rPr lang="en-US" b="0" smtClean="0"/>
              <a:pPr eaLnBrk="1" hangingPunct="1">
                <a:defRPr/>
              </a:pPr>
              <a:t>76</a:t>
            </a:fld>
            <a:endParaRPr lang="en-US" b="0"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9" name="Rectangle 2"/>
          <p:cNvSpPr>
            <a:spLocks noGrp="1" noChangeArrowheads="1"/>
          </p:cNvSpPr>
          <p:nvPr>
            <p:ph type="title"/>
          </p:nvPr>
        </p:nvSpPr>
        <p:spPr>
          <a:xfrm>
            <a:off x="812800" y="234744"/>
            <a:ext cx="11379200" cy="685800"/>
          </a:xfrm>
        </p:spPr>
        <p:txBody>
          <a:bodyPr/>
          <a:lstStyle/>
          <a:p>
            <a:pPr eaLnBrk="1" hangingPunct="1"/>
            <a:r>
              <a:rPr lang="en-US" dirty="0">
                <a:solidFill>
                  <a:schemeClr val="bg1"/>
                </a:solidFill>
              </a:rPr>
              <a:t>Data Collection Tools (cont.)</a:t>
            </a:r>
          </a:p>
        </p:txBody>
      </p:sp>
      <p:sp>
        <p:nvSpPr>
          <p:cNvPr id="75780" name="Rectangle 3"/>
          <p:cNvSpPr>
            <a:spLocks noGrp="1" noChangeArrowheads="1"/>
          </p:cNvSpPr>
          <p:nvPr>
            <p:ph idx="1"/>
          </p:nvPr>
        </p:nvSpPr>
        <p:spPr>
          <a:xfrm>
            <a:off x="812800" y="1752600"/>
            <a:ext cx="10542772" cy="3645880"/>
          </a:xfrm>
        </p:spPr>
        <p:txBody>
          <a:bodyPr/>
          <a:lstStyle/>
          <a:p>
            <a:pPr marL="0" indent="0" eaLnBrk="1" hangingPunct="1"/>
            <a:r>
              <a:rPr lang="en-US" sz="2500" dirty="0"/>
              <a:t>Participant Feedback Surveys:</a:t>
            </a:r>
          </a:p>
          <a:p>
            <a:pPr lvl="1" eaLnBrk="1" hangingPunct="1"/>
            <a:r>
              <a:rPr lang="en-US" dirty="0"/>
              <a:t>Are used to obtain feedback about the program</a:t>
            </a:r>
          </a:p>
          <a:p>
            <a:pPr lvl="1" eaLnBrk="1" hangingPunct="1"/>
            <a:r>
              <a:rPr lang="en-US" dirty="0"/>
              <a:t>Are conducted twice during an RSP</a:t>
            </a:r>
          </a:p>
          <a:p>
            <a:pPr lvl="1" eaLnBrk="1" hangingPunct="1"/>
            <a:r>
              <a:rPr lang="en-US" dirty="0"/>
              <a:t>Survey all adults receiving individual/family or group crisis counseling</a:t>
            </a:r>
          </a:p>
          <a:p>
            <a:pPr lvl="1" eaLnBrk="1" hangingPunct="1"/>
            <a:r>
              <a:rPr lang="en-US" dirty="0"/>
              <a:t>Provide some data about immediate outcomes of crisis counseling</a:t>
            </a:r>
          </a:p>
        </p:txBody>
      </p:sp>
      <p:sp>
        <p:nvSpPr>
          <p:cNvPr id="75778"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2C50954E-C563-4D1F-92B8-4D07D6E4243F}" type="slidenum">
              <a:rPr lang="en-US" b="0" smtClean="0"/>
              <a:pPr eaLnBrk="1" hangingPunct="1">
                <a:defRPr/>
              </a:pPr>
              <a:t>77</a:t>
            </a:fld>
            <a:endParaRPr lang="en-US" b="0" dirty="0"/>
          </a:p>
        </p:txBody>
      </p:sp>
    </p:spTree>
    <p:extLst>
      <p:ext uri="{BB962C8B-B14F-4D97-AF65-F5344CB8AC3E}">
        <p14:creationId xmlns:p14="http://schemas.microsoft.com/office/powerpoint/2010/main" val="230171449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Rectangle 2"/>
          <p:cNvSpPr>
            <a:spLocks noGrp="1" noChangeArrowheads="1"/>
          </p:cNvSpPr>
          <p:nvPr>
            <p:ph type="title"/>
          </p:nvPr>
        </p:nvSpPr>
        <p:spPr>
          <a:xfrm>
            <a:off x="812800" y="234744"/>
            <a:ext cx="11379200" cy="685800"/>
          </a:xfrm>
        </p:spPr>
        <p:txBody>
          <a:bodyPr/>
          <a:lstStyle/>
          <a:p>
            <a:pPr eaLnBrk="1" hangingPunct="1"/>
            <a:r>
              <a:rPr lang="en-US" dirty="0">
                <a:solidFill>
                  <a:schemeClr val="bg1"/>
                </a:solidFill>
              </a:rPr>
              <a:t>Data Collection Tools (cont.)</a:t>
            </a:r>
          </a:p>
        </p:txBody>
      </p:sp>
      <p:sp>
        <p:nvSpPr>
          <p:cNvPr id="76804" name="Rectangle 3"/>
          <p:cNvSpPr>
            <a:spLocks noGrp="1" noChangeArrowheads="1"/>
          </p:cNvSpPr>
          <p:nvPr>
            <p:ph idx="1"/>
          </p:nvPr>
        </p:nvSpPr>
        <p:spPr>
          <a:xfrm>
            <a:off x="812799" y="1752600"/>
            <a:ext cx="10478977" cy="4032740"/>
          </a:xfrm>
        </p:spPr>
        <p:txBody>
          <a:bodyPr/>
          <a:lstStyle/>
          <a:p>
            <a:pPr marL="0" indent="0" eaLnBrk="1" hangingPunct="1"/>
            <a:r>
              <a:rPr lang="en-US" sz="2500" dirty="0"/>
              <a:t>Service Provider Feedback Form:</a:t>
            </a:r>
          </a:p>
          <a:p>
            <a:pPr lvl="1" eaLnBrk="1" hangingPunct="1"/>
            <a:r>
              <a:rPr lang="en-US" dirty="0"/>
              <a:t>It is used to capture crisis counselors’ opinions about their training, resources, supervision, workload, support, and overall quality of the CCP.  </a:t>
            </a:r>
          </a:p>
          <a:p>
            <a:pPr lvl="1" eaLnBrk="1" hangingPunct="1"/>
            <a:r>
              <a:rPr lang="en-US" dirty="0"/>
              <a:t>It is collected anonymously from crisis counseling staff around 6 and 12 months after the disaster.  </a:t>
            </a:r>
          </a:p>
        </p:txBody>
      </p:sp>
      <p:sp>
        <p:nvSpPr>
          <p:cNvPr id="76802"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ABFE9985-9384-434B-9039-252C472B82B3}" type="slidenum">
              <a:rPr lang="en-US" b="0" smtClean="0"/>
              <a:pPr eaLnBrk="1" hangingPunct="1">
                <a:defRPr/>
              </a:pPr>
              <a:t>78</a:t>
            </a:fld>
            <a:endParaRPr lang="en-US" b="0" dirty="0"/>
          </a:p>
        </p:txBody>
      </p:sp>
    </p:spTree>
    <p:extLst>
      <p:ext uri="{BB962C8B-B14F-4D97-AF65-F5344CB8AC3E}">
        <p14:creationId xmlns:p14="http://schemas.microsoft.com/office/powerpoint/2010/main" val="347656392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Rectangle 2"/>
          <p:cNvSpPr>
            <a:spLocks noGrp="1" noChangeArrowheads="1"/>
          </p:cNvSpPr>
          <p:nvPr>
            <p:ph type="title"/>
          </p:nvPr>
        </p:nvSpPr>
        <p:spPr>
          <a:xfrm>
            <a:off x="812800" y="234744"/>
            <a:ext cx="11379200" cy="685800"/>
          </a:xfrm>
        </p:spPr>
        <p:txBody>
          <a:bodyPr/>
          <a:lstStyle/>
          <a:p>
            <a:pPr eaLnBrk="1" hangingPunct="1"/>
            <a:r>
              <a:rPr lang="en-US" dirty="0">
                <a:solidFill>
                  <a:schemeClr val="bg1"/>
                </a:solidFill>
              </a:rPr>
              <a:t>Data Collection Tools (cont.)</a:t>
            </a:r>
          </a:p>
        </p:txBody>
      </p:sp>
      <p:sp>
        <p:nvSpPr>
          <p:cNvPr id="77828" name="Rectangle 3"/>
          <p:cNvSpPr>
            <a:spLocks noGrp="1" noChangeArrowheads="1"/>
          </p:cNvSpPr>
          <p:nvPr>
            <p:ph idx="1"/>
          </p:nvPr>
        </p:nvSpPr>
        <p:spPr/>
        <p:txBody>
          <a:bodyPr/>
          <a:lstStyle/>
          <a:p>
            <a:pPr marL="0" indent="0" eaLnBrk="1" hangingPunct="1"/>
            <a:r>
              <a:rPr lang="en-US" dirty="0"/>
              <a:t>How will we use data in the RSP?</a:t>
            </a:r>
          </a:p>
          <a:p>
            <a:pPr lvl="1" eaLnBrk="1" hangingPunct="1"/>
            <a:r>
              <a:rPr lang="en-US" dirty="0"/>
              <a:t>Data are used to assess:</a:t>
            </a:r>
          </a:p>
          <a:p>
            <a:pPr lvl="2" eaLnBrk="1" hangingPunct="1"/>
            <a:r>
              <a:rPr lang="en-US" dirty="0"/>
              <a:t>Customer satisfaction</a:t>
            </a:r>
          </a:p>
          <a:p>
            <a:pPr lvl="2" eaLnBrk="1" hangingPunct="1"/>
            <a:r>
              <a:rPr lang="en-US" dirty="0"/>
              <a:t>Worker satisfaction</a:t>
            </a:r>
          </a:p>
          <a:p>
            <a:pPr lvl="2" eaLnBrk="1" hangingPunct="1"/>
            <a:r>
              <a:rPr lang="en-US" dirty="0"/>
              <a:t>Program changes</a:t>
            </a:r>
          </a:p>
          <a:p>
            <a:pPr lvl="2" eaLnBrk="1" hangingPunct="1"/>
            <a:r>
              <a:rPr lang="en-US" dirty="0"/>
              <a:t>Output and outcomes</a:t>
            </a:r>
          </a:p>
          <a:p>
            <a:pPr lvl="2" eaLnBrk="1" hangingPunct="1"/>
            <a:r>
              <a:rPr lang="en-US" dirty="0"/>
              <a:t>Overall trends in the CCP</a:t>
            </a:r>
          </a:p>
          <a:p>
            <a:pPr marL="0" indent="0" eaLnBrk="1" hangingPunct="1"/>
            <a:endParaRPr lang="en-US" dirty="0"/>
          </a:p>
          <a:p>
            <a:pPr marL="0" indent="0" eaLnBrk="1" hangingPunct="1"/>
            <a:r>
              <a:rPr lang="en-US" dirty="0"/>
              <a:t>Are there other ways the data can be used?</a:t>
            </a:r>
          </a:p>
        </p:txBody>
      </p:sp>
      <p:sp>
        <p:nvSpPr>
          <p:cNvPr id="77826"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78EB0ADF-7627-4107-AE02-785F344CD692}" type="slidenum">
              <a:rPr lang="en-US" b="0" smtClean="0"/>
              <a:pPr eaLnBrk="1" hangingPunct="1">
                <a:defRPr/>
              </a:pPr>
              <a:t>79</a:t>
            </a:fld>
            <a:endParaRPr lang="en-US" b="0"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8851" name="Rectangle 2"/>
          <p:cNvSpPr>
            <a:spLocks noGrp="1" noChangeArrowheads="1"/>
          </p:cNvSpPr>
          <p:nvPr>
            <p:ph type="title"/>
          </p:nvPr>
        </p:nvSpPr>
        <p:spPr/>
        <p:txBody>
          <a:bodyPr/>
          <a:lstStyle/>
          <a:p>
            <a:pPr eaLnBrk="1" hangingPunct="1"/>
            <a:r>
              <a:rPr lang="en-US" sz="4000" b="1" dirty="0">
                <a:solidFill>
                  <a:schemeClr val="bg1"/>
                </a:solidFill>
              </a:rPr>
              <a:t>Section 5</a:t>
            </a:r>
            <a:r>
              <a:rPr lang="en-US" sz="4000" b="1" dirty="0">
                <a:solidFill>
                  <a:schemeClr val="bg1"/>
                </a:solidFill>
                <a:cs typeface="Arial" charset="0"/>
              </a:rPr>
              <a:t>—Stress Management for Staff</a:t>
            </a:r>
          </a:p>
        </p:txBody>
      </p:sp>
      <p:sp>
        <p:nvSpPr>
          <p:cNvPr id="78852" name="Rectangle 3"/>
          <p:cNvSpPr>
            <a:spLocks noGrp="1" noChangeArrowheads="1"/>
          </p:cNvSpPr>
          <p:nvPr>
            <p:ph idx="1"/>
          </p:nvPr>
        </p:nvSpPr>
        <p:spPr/>
        <p:txBody>
          <a:bodyPr/>
          <a:lstStyle/>
          <a:p>
            <a:pPr lvl="1" eaLnBrk="1" hangingPunct="1">
              <a:buFont typeface="Arial" charset="0"/>
              <a:buChar char="•"/>
              <a:tabLst>
                <a:tab pos="282575" algn="l"/>
              </a:tabLst>
            </a:pPr>
            <a:r>
              <a:rPr lang="en-US" sz="3200" dirty="0"/>
              <a:t>Typical Stressors</a:t>
            </a:r>
          </a:p>
          <a:p>
            <a:pPr lvl="1" eaLnBrk="1" hangingPunct="1">
              <a:buFont typeface="Arial" charset="0"/>
              <a:buChar char="•"/>
              <a:tabLst>
                <a:tab pos="282575" algn="l"/>
              </a:tabLst>
            </a:pPr>
            <a:r>
              <a:rPr lang="en-US" sz="3200" dirty="0"/>
              <a:t>Warning Signs of Excessive Stress</a:t>
            </a:r>
          </a:p>
          <a:p>
            <a:pPr lvl="1" eaLnBrk="1" hangingPunct="1">
              <a:buFont typeface="Arial" charset="0"/>
              <a:buChar char="•"/>
              <a:tabLst>
                <a:tab pos="282575" algn="l"/>
              </a:tabLst>
            </a:pPr>
            <a:r>
              <a:rPr lang="en-US" sz="3200" dirty="0"/>
              <a:t>Organizational Approaches to Stress Management</a:t>
            </a:r>
          </a:p>
        </p:txBody>
      </p:sp>
      <p:sp>
        <p:nvSpPr>
          <p:cNvPr id="78850"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A8127A2A-F96A-40A2-9FB9-AB4072E4F14D}" type="slidenum">
              <a:rPr lang="en-US" b="0" smtClean="0"/>
              <a:pPr eaLnBrk="1" hangingPunct="1">
                <a:defRPr/>
              </a:pPr>
              <a:t>80</a:t>
            </a:fld>
            <a:endParaRPr lang="en-US" b="0" dirty="0"/>
          </a:p>
        </p:txBody>
      </p:sp>
    </p:spTree>
    <p:extLst>
      <p:ext uri="{BB962C8B-B14F-4D97-AF65-F5344CB8AC3E}">
        <p14:creationId xmlns:p14="http://schemas.microsoft.com/office/powerpoint/2010/main" val="3025630017"/>
      </p:ext>
    </p:extLst>
  </p:cSld>
  <p:clrMapOvr>
    <a:overrideClrMapping bg1="lt1" tx1="dk1" bg2="lt2" tx2="dk2" accent1="accent1" accent2="accent2" accent3="accent3" accent4="accent4" accent5="accent5" accent6="accent6" hlink="hlink" folHlink="folHlink"/>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9" name="Rectangle 2"/>
          <p:cNvSpPr>
            <a:spLocks noGrp="1" noChangeArrowheads="1"/>
          </p:cNvSpPr>
          <p:nvPr>
            <p:ph type="title"/>
          </p:nvPr>
        </p:nvSpPr>
        <p:spPr>
          <a:xfrm>
            <a:off x="812800" y="234744"/>
            <a:ext cx="11379200" cy="685800"/>
          </a:xfrm>
        </p:spPr>
        <p:txBody>
          <a:bodyPr/>
          <a:lstStyle/>
          <a:p>
            <a:pPr eaLnBrk="1" hangingPunct="1"/>
            <a:r>
              <a:rPr lang="en-US" dirty="0">
                <a:solidFill>
                  <a:schemeClr val="bg1"/>
                </a:solidFill>
              </a:rPr>
              <a:t>Stress and Compassion Fatigue</a:t>
            </a:r>
          </a:p>
        </p:txBody>
      </p:sp>
      <p:sp>
        <p:nvSpPr>
          <p:cNvPr id="80900" name="Rectangle 3"/>
          <p:cNvSpPr>
            <a:spLocks noGrp="1" noChangeArrowheads="1"/>
          </p:cNvSpPr>
          <p:nvPr>
            <p:ph idx="1"/>
          </p:nvPr>
        </p:nvSpPr>
        <p:spPr/>
        <p:txBody>
          <a:bodyPr/>
          <a:lstStyle/>
          <a:p>
            <a:pPr marL="0" indent="0" eaLnBrk="1" hangingPunct="1"/>
            <a:r>
              <a:rPr lang="en-US" dirty="0"/>
              <a:t>Definitions:</a:t>
            </a:r>
          </a:p>
          <a:p>
            <a:pPr marL="0" indent="0" eaLnBrk="1" hangingPunct="1"/>
            <a:r>
              <a:rPr lang="en-US" b="1" dirty="0"/>
              <a:t>Stress:</a:t>
            </a:r>
            <a:r>
              <a:rPr lang="en-US" dirty="0"/>
              <a:t> The physiological or psychological response to internal or external stressors. Stress involves changes affecting nearly every system of the body, influencing how people feel and behave. </a:t>
            </a:r>
          </a:p>
          <a:p>
            <a:pPr marL="0" indent="0" eaLnBrk="1" hangingPunct="1"/>
            <a:endParaRPr lang="en-US" dirty="0"/>
          </a:p>
          <a:p>
            <a:pPr marL="0" indent="0" eaLnBrk="1" hangingPunct="1"/>
            <a:r>
              <a:rPr lang="en-US" b="1" dirty="0"/>
              <a:t>Compassion Fatigue:</a:t>
            </a:r>
            <a:r>
              <a:rPr lang="en-US" dirty="0"/>
              <a:t> The burnout and stress-related symptoms experienced by caregivers and other helping professionals in reaction to working with traumatized people over an extended period of time. </a:t>
            </a:r>
            <a:endParaRPr lang="en-US" dirty="0">
              <a:highlight>
                <a:srgbClr val="FFFF00"/>
              </a:highlight>
            </a:endParaRPr>
          </a:p>
        </p:txBody>
      </p:sp>
      <p:sp>
        <p:nvSpPr>
          <p:cNvPr id="80898"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BEAE734B-F9FB-4F24-9FE8-251DDDE86365}" type="slidenum">
              <a:rPr lang="en-US" b="0" smtClean="0"/>
              <a:pPr eaLnBrk="1" hangingPunct="1">
                <a:defRPr/>
              </a:pPr>
              <a:t>81</a:t>
            </a:fld>
            <a:endParaRPr lang="en-US" b="0" dirty="0"/>
          </a:p>
        </p:txBody>
      </p:sp>
    </p:spTree>
  </p:cSld>
  <p:clrMapOvr>
    <a:overrideClrMapping bg1="lt1" tx1="dk1" bg2="lt2" tx2="dk2" accent1="accent1" accent2="accent2" accent3="accent3" accent4="accent4" accent5="accent5" accent6="accent6" hlink="hlink" folHlink="folHlink"/>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9" name="Rectangle 2"/>
          <p:cNvSpPr>
            <a:spLocks noGrp="1" noChangeArrowheads="1"/>
          </p:cNvSpPr>
          <p:nvPr>
            <p:ph type="title"/>
          </p:nvPr>
        </p:nvSpPr>
        <p:spPr>
          <a:xfrm>
            <a:off x="812800" y="234744"/>
            <a:ext cx="11379200" cy="685800"/>
          </a:xfrm>
        </p:spPr>
        <p:txBody>
          <a:bodyPr/>
          <a:lstStyle/>
          <a:p>
            <a:pPr eaLnBrk="1" hangingPunct="1"/>
            <a:r>
              <a:rPr lang="en-US" dirty="0">
                <a:solidFill>
                  <a:schemeClr val="bg1"/>
                </a:solidFill>
              </a:rPr>
              <a:t>Typical Stressors</a:t>
            </a:r>
          </a:p>
        </p:txBody>
      </p:sp>
      <p:sp>
        <p:nvSpPr>
          <p:cNvPr id="80900" name="Rectangle 3"/>
          <p:cNvSpPr>
            <a:spLocks noGrp="1" noChangeArrowheads="1"/>
          </p:cNvSpPr>
          <p:nvPr>
            <p:ph idx="1"/>
          </p:nvPr>
        </p:nvSpPr>
        <p:spPr/>
        <p:txBody>
          <a:bodyPr/>
          <a:lstStyle/>
          <a:p>
            <a:pPr marL="0" indent="0" eaLnBrk="1" hangingPunct="1"/>
            <a:r>
              <a:rPr lang="en-US" dirty="0"/>
              <a:t>How stressful are these for you?</a:t>
            </a:r>
          </a:p>
          <a:p>
            <a:pPr lvl="1" eaLnBrk="1" hangingPunct="1"/>
            <a:r>
              <a:rPr lang="en-US" dirty="0"/>
              <a:t>Repeatedly hearing survivors’ distressing stories</a:t>
            </a:r>
          </a:p>
          <a:p>
            <a:pPr lvl="1" eaLnBrk="1" hangingPunct="1"/>
            <a:r>
              <a:rPr lang="en-US" dirty="0"/>
              <a:t>Approaching survivors who may reject help</a:t>
            </a:r>
          </a:p>
          <a:p>
            <a:pPr lvl="1" eaLnBrk="1" hangingPunct="1"/>
            <a:r>
              <a:rPr lang="en-US" dirty="0"/>
              <a:t>Feeling overwhelmed by the sadness of others</a:t>
            </a:r>
          </a:p>
          <a:p>
            <a:pPr lvl="1" eaLnBrk="1" hangingPunct="1"/>
            <a:r>
              <a:rPr lang="en-US" dirty="0"/>
              <a:t>Feeling unable to alleviate the pain of others</a:t>
            </a:r>
          </a:p>
          <a:p>
            <a:pPr lvl="1" eaLnBrk="1" hangingPunct="1"/>
            <a:r>
              <a:rPr lang="en-US" dirty="0"/>
              <a:t>Working long hours</a:t>
            </a:r>
          </a:p>
          <a:p>
            <a:pPr lvl="1" eaLnBrk="1" hangingPunct="1"/>
            <a:r>
              <a:rPr lang="en-US" dirty="0"/>
              <a:t>Having personal experience with the disaster</a:t>
            </a:r>
          </a:p>
        </p:txBody>
      </p:sp>
      <p:sp>
        <p:nvSpPr>
          <p:cNvPr id="80898"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BEAE734B-F9FB-4F24-9FE8-251DDDE86365}" type="slidenum">
              <a:rPr lang="en-US" b="0" smtClean="0"/>
              <a:pPr eaLnBrk="1" hangingPunct="1">
                <a:defRPr/>
              </a:pPr>
              <a:t>82</a:t>
            </a:fld>
            <a:endParaRPr lang="en-US" b="0" dirty="0"/>
          </a:p>
        </p:txBody>
      </p:sp>
    </p:spTree>
    <p:extLst>
      <p:ext uri="{BB962C8B-B14F-4D97-AF65-F5344CB8AC3E}">
        <p14:creationId xmlns:p14="http://schemas.microsoft.com/office/powerpoint/2010/main" val="2860205392"/>
      </p:ext>
    </p:extLst>
  </p:cSld>
  <p:clrMapOvr>
    <a:overrideClrMapping bg1="lt1" tx1="dk1" bg2="lt2" tx2="dk2" accent1="accent1" accent2="accent2" accent3="accent3" accent4="accent4" accent5="accent5" accent6="accent6" hlink="hlink" folHlink="folHlink"/>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3" name="Rectangle 2"/>
          <p:cNvSpPr>
            <a:spLocks noGrp="1" noChangeArrowheads="1"/>
          </p:cNvSpPr>
          <p:nvPr>
            <p:ph type="title"/>
          </p:nvPr>
        </p:nvSpPr>
        <p:spPr>
          <a:xfrm>
            <a:off x="812800" y="234744"/>
            <a:ext cx="11379200" cy="685800"/>
          </a:xfrm>
        </p:spPr>
        <p:txBody>
          <a:bodyPr/>
          <a:lstStyle/>
          <a:p>
            <a:pPr eaLnBrk="1" hangingPunct="1"/>
            <a:r>
              <a:rPr lang="en-US" dirty="0">
                <a:solidFill>
                  <a:schemeClr val="bg1"/>
                </a:solidFill>
              </a:rPr>
              <a:t>Typical Stressors (cont.)</a:t>
            </a:r>
          </a:p>
        </p:txBody>
      </p:sp>
      <p:sp>
        <p:nvSpPr>
          <p:cNvPr id="81924" name="Rectangle 3"/>
          <p:cNvSpPr>
            <a:spLocks noGrp="1" noChangeArrowheads="1"/>
          </p:cNvSpPr>
          <p:nvPr>
            <p:ph idx="1"/>
          </p:nvPr>
        </p:nvSpPr>
        <p:spPr/>
        <p:txBody>
          <a:bodyPr/>
          <a:lstStyle/>
          <a:p>
            <a:pPr marL="114300" lvl="1" indent="0" eaLnBrk="1" hangingPunct="1">
              <a:buNone/>
            </a:pPr>
            <a:r>
              <a:rPr lang="en-US" dirty="0"/>
              <a:t>Activity:</a:t>
            </a:r>
          </a:p>
          <a:p>
            <a:pPr marL="347663" lvl="1" indent="-233363" eaLnBrk="1" hangingPunct="1"/>
            <a:r>
              <a:rPr lang="en-US" dirty="0"/>
              <a:t>Imagine a scale running the length of this room.</a:t>
            </a:r>
          </a:p>
          <a:p>
            <a:pPr marL="347663" lvl="1" indent="-233363" eaLnBrk="1" hangingPunct="1"/>
            <a:r>
              <a:rPr lang="en-US" dirty="0"/>
              <a:t>Go stand at the point on the scale that represents how stressful this factor is for you.</a:t>
            </a:r>
          </a:p>
          <a:p>
            <a:pPr marL="347663" lvl="1" indent="-233363" eaLnBrk="1" hangingPunct="1"/>
            <a:r>
              <a:rPr lang="en-US" dirty="0"/>
              <a:t>Discuss with the others gathered there:</a:t>
            </a:r>
          </a:p>
          <a:p>
            <a:pPr lvl="2" eaLnBrk="1" hangingPunct="1">
              <a:buFont typeface="Arial" pitchFamily="34" charset="0"/>
              <a:buChar char="-"/>
            </a:pPr>
            <a:r>
              <a:rPr lang="en-US" dirty="0"/>
              <a:t>Why this factor is or isn’t stressful for you</a:t>
            </a:r>
          </a:p>
          <a:p>
            <a:pPr lvl="2" eaLnBrk="1" hangingPunct="1">
              <a:buFont typeface="Arial" pitchFamily="34" charset="0"/>
              <a:buChar char="-"/>
            </a:pPr>
            <a:r>
              <a:rPr lang="en-US" dirty="0"/>
              <a:t>What you do to manage the stress you do feel from this stimulus</a:t>
            </a:r>
          </a:p>
        </p:txBody>
      </p:sp>
      <p:sp>
        <p:nvSpPr>
          <p:cNvPr id="81922"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D789F902-92FC-4756-B105-CB88DAF24397}" type="slidenum">
              <a:rPr lang="en-US" b="0" smtClean="0"/>
              <a:pPr eaLnBrk="1" hangingPunct="1">
                <a:defRPr/>
              </a:pPr>
              <a:t>83</a:t>
            </a:fld>
            <a:endParaRPr lang="en-US" b="0" dirty="0"/>
          </a:p>
        </p:txBody>
      </p:sp>
    </p:spTree>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7" name="Rectangle 2"/>
          <p:cNvSpPr>
            <a:spLocks noGrp="1" noChangeArrowheads="1"/>
          </p:cNvSpPr>
          <p:nvPr>
            <p:ph type="title"/>
          </p:nvPr>
        </p:nvSpPr>
        <p:spPr>
          <a:xfrm>
            <a:off x="812800" y="190500"/>
            <a:ext cx="11379200" cy="685800"/>
          </a:xfrm>
        </p:spPr>
        <p:txBody>
          <a:bodyPr/>
          <a:lstStyle/>
          <a:p>
            <a:pPr eaLnBrk="1" hangingPunct="1"/>
            <a:r>
              <a:rPr lang="en-US" dirty="0">
                <a:solidFill>
                  <a:schemeClr val="bg1"/>
                </a:solidFill>
              </a:rPr>
              <a:t>Warning Signs of Excessive Stress</a:t>
            </a:r>
            <a:r>
              <a:rPr lang="en-US" sz="3800" dirty="0">
                <a:solidFill>
                  <a:schemeClr val="bg1"/>
                </a:solidFill>
              </a:rPr>
              <a:t> </a:t>
            </a:r>
          </a:p>
        </p:txBody>
      </p:sp>
      <p:sp>
        <p:nvSpPr>
          <p:cNvPr id="82948" name="Rectangle 3"/>
          <p:cNvSpPr>
            <a:spLocks noGrp="1" noChangeArrowheads="1"/>
          </p:cNvSpPr>
          <p:nvPr>
            <p:ph idx="1"/>
          </p:nvPr>
        </p:nvSpPr>
        <p:spPr/>
        <p:txBody>
          <a:bodyPr/>
          <a:lstStyle/>
          <a:p>
            <a:pPr lvl="1" eaLnBrk="1" hangingPunct="1"/>
            <a:r>
              <a:rPr lang="en-US" dirty="0"/>
              <a:t>You cannot shake distressing images from your mind.</a:t>
            </a:r>
          </a:p>
          <a:p>
            <a:pPr lvl="1" eaLnBrk="1" hangingPunct="1"/>
            <a:r>
              <a:rPr lang="en-US" dirty="0"/>
              <a:t>Work consumes you at the expense of family and friends.</a:t>
            </a:r>
          </a:p>
          <a:p>
            <a:pPr lvl="1" eaLnBrk="1" hangingPunct="1"/>
            <a:r>
              <a:rPr lang="en-US" dirty="0"/>
              <a:t>You experience an increase in substance use or misuse.</a:t>
            </a:r>
          </a:p>
          <a:p>
            <a:pPr lvl="1" eaLnBrk="1" hangingPunct="1"/>
            <a:r>
              <a:rPr lang="en-US" dirty="0"/>
              <a:t>You are excessively irritable and impatient.</a:t>
            </a:r>
          </a:p>
          <a:p>
            <a:pPr lvl="1" eaLnBrk="1" hangingPunct="1"/>
            <a:r>
              <a:rPr lang="en-US" dirty="0"/>
              <a:t>You exhibit other serious or severe reactions.</a:t>
            </a:r>
          </a:p>
        </p:txBody>
      </p:sp>
      <p:sp>
        <p:nvSpPr>
          <p:cNvPr id="82946"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D6949339-F59E-47D2-BBDF-4BA6A109DDF5}" type="slidenum">
              <a:rPr lang="en-US" b="0" smtClean="0"/>
              <a:pPr eaLnBrk="1" hangingPunct="1">
                <a:defRPr/>
              </a:pPr>
              <a:t>84</a:t>
            </a:fld>
            <a:endParaRPr lang="en-US" b="0"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1" name="Rectangle 2"/>
          <p:cNvSpPr>
            <a:spLocks noGrp="1" noChangeArrowheads="1"/>
          </p:cNvSpPr>
          <p:nvPr>
            <p:ph type="title"/>
          </p:nvPr>
        </p:nvSpPr>
        <p:spPr>
          <a:xfrm>
            <a:off x="812800" y="234744"/>
            <a:ext cx="11379200" cy="685800"/>
          </a:xfrm>
        </p:spPr>
        <p:txBody>
          <a:bodyPr/>
          <a:lstStyle/>
          <a:p>
            <a:pPr eaLnBrk="1" hangingPunct="1"/>
            <a:r>
              <a:rPr lang="en-US" dirty="0">
                <a:solidFill>
                  <a:schemeClr val="bg1"/>
                </a:solidFill>
              </a:rPr>
              <a:t>Warning Signs of Excessive Stress (cont.)</a:t>
            </a:r>
          </a:p>
        </p:txBody>
      </p:sp>
      <p:sp>
        <p:nvSpPr>
          <p:cNvPr id="83972" name="Rectangle 3"/>
          <p:cNvSpPr>
            <a:spLocks noGrp="1" noChangeArrowheads="1"/>
          </p:cNvSpPr>
          <p:nvPr>
            <p:ph idx="1"/>
          </p:nvPr>
        </p:nvSpPr>
        <p:spPr/>
        <p:txBody>
          <a:bodyPr/>
          <a:lstStyle/>
          <a:p>
            <a:pPr marL="347663" lvl="1" indent="-233363" eaLnBrk="1" hangingPunct="1"/>
            <a:r>
              <a:rPr lang="en-US" dirty="0"/>
              <a:t>Complete the warning signs for excessive stress checklist in your workbook.</a:t>
            </a:r>
          </a:p>
          <a:p>
            <a:pPr marL="347663" lvl="1" indent="-233363" eaLnBrk="1" hangingPunct="1"/>
            <a:r>
              <a:rPr lang="en-US" dirty="0"/>
              <a:t>Then complete the personal stress management plan.</a:t>
            </a:r>
          </a:p>
          <a:p>
            <a:pPr marL="347663" lvl="1" indent="-233363" eaLnBrk="1" hangingPunct="1"/>
            <a:r>
              <a:rPr lang="en-US" dirty="0"/>
              <a:t>When you’re finished, share your stress management plan with a partner.</a:t>
            </a:r>
          </a:p>
        </p:txBody>
      </p:sp>
      <p:sp>
        <p:nvSpPr>
          <p:cNvPr id="83970"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C5782F12-D309-42B2-A2C9-57B1B8192B01}" type="slidenum">
              <a:rPr lang="en-US" b="0" smtClean="0"/>
              <a:pPr eaLnBrk="1" hangingPunct="1">
                <a:defRPr/>
              </a:pPr>
              <a:t>85</a:t>
            </a:fld>
            <a:endParaRPr lang="en-US" b="0" dirty="0"/>
          </a:p>
        </p:txBody>
      </p:sp>
    </p:spTree>
    <p:extLst>
      <p:ext uri="{BB962C8B-B14F-4D97-AF65-F5344CB8AC3E}">
        <p14:creationId xmlns:p14="http://schemas.microsoft.com/office/powerpoint/2010/main" val="3218522939"/>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5" name="Rectangle 2"/>
          <p:cNvSpPr>
            <a:spLocks noGrp="1" noChangeArrowheads="1"/>
          </p:cNvSpPr>
          <p:nvPr>
            <p:ph type="title"/>
          </p:nvPr>
        </p:nvSpPr>
        <p:spPr>
          <a:xfrm>
            <a:off x="812800" y="234744"/>
            <a:ext cx="11379200" cy="685800"/>
          </a:xfrm>
        </p:spPr>
        <p:txBody>
          <a:bodyPr/>
          <a:lstStyle/>
          <a:p>
            <a:pPr eaLnBrk="1" hangingPunct="1"/>
            <a:r>
              <a:rPr lang="en-US" dirty="0">
                <a:solidFill>
                  <a:schemeClr val="bg1"/>
                </a:solidFill>
              </a:rPr>
              <a:t>Organizational Approaches for Stress Management</a:t>
            </a:r>
          </a:p>
        </p:txBody>
      </p:sp>
      <p:sp>
        <p:nvSpPr>
          <p:cNvPr id="84996" name="Rectangle 3"/>
          <p:cNvSpPr>
            <a:spLocks noGrp="1" noChangeArrowheads="1"/>
          </p:cNvSpPr>
          <p:nvPr>
            <p:ph idx="1"/>
          </p:nvPr>
        </p:nvSpPr>
        <p:spPr/>
        <p:txBody>
          <a:bodyPr/>
          <a:lstStyle/>
          <a:p>
            <a:pPr marL="347663" lvl="1" indent="-233363" eaLnBrk="1" hangingPunct="1"/>
            <a:r>
              <a:rPr lang="en-US" dirty="0"/>
              <a:t>Complete the scorecard in your workbook.</a:t>
            </a:r>
          </a:p>
          <a:p>
            <a:pPr marL="347663" lvl="1" indent="-233363" eaLnBrk="1" hangingPunct="1"/>
            <a:r>
              <a:rPr lang="en-US" dirty="0"/>
              <a:t>When you’re finished, review the organizational approaches for stress prevention and management table on the next page.</a:t>
            </a:r>
          </a:p>
        </p:txBody>
      </p:sp>
      <p:sp>
        <p:nvSpPr>
          <p:cNvPr id="84994"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F55A9520-47CF-4F69-98C5-29881E6C99F5}" type="slidenum">
              <a:rPr lang="en-US" b="0" smtClean="0"/>
              <a:pPr eaLnBrk="1" hangingPunct="1">
                <a:defRPr/>
              </a:pPr>
              <a:t>86</a:t>
            </a:fld>
            <a:endParaRPr lang="en-US" b="0" dirty="0"/>
          </a:p>
        </p:txBody>
      </p:sp>
    </p:spTree>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Rectangle 2"/>
          <p:cNvSpPr>
            <a:spLocks noGrp="1" noChangeArrowheads="1"/>
          </p:cNvSpPr>
          <p:nvPr>
            <p:ph type="title"/>
          </p:nvPr>
        </p:nvSpPr>
        <p:spPr>
          <a:xfrm>
            <a:off x="812800" y="234744"/>
            <a:ext cx="11379200" cy="685800"/>
          </a:xfrm>
        </p:spPr>
        <p:txBody>
          <a:bodyPr/>
          <a:lstStyle/>
          <a:p>
            <a:pPr eaLnBrk="1" hangingPunct="1"/>
            <a:r>
              <a:rPr lang="en-US" dirty="0">
                <a:solidFill>
                  <a:schemeClr val="bg1"/>
                </a:solidFill>
              </a:rPr>
              <a:t>Organizational Approaches to Stress Management (cont.)</a:t>
            </a:r>
          </a:p>
        </p:txBody>
      </p:sp>
      <p:sp>
        <p:nvSpPr>
          <p:cNvPr id="86020" name="Rectangle 3"/>
          <p:cNvSpPr>
            <a:spLocks noGrp="1" noChangeArrowheads="1"/>
          </p:cNvSpPr>
          <p:nvPr>
            <p:ph idx="1"/>
          </p:nvPr>
        </p:nvSpPr>
        <p:spPr/>
        <p:txBody>
          <a:bodyPr/>
          <a:lstStyle/>
          <a:p>
            <a:pPr marL="347663" lvl="1" indent="-233363" eaLnBrk="1" hangingPunct="1"/>
            <a:r>
              <a:rPr lang="en-US" dirty="0"/>
              <a:t>Discuss your scorecard responses.</a:t>
            </a:r>
          </a:p>
          <a:p>
            <a:pPr lvl="2" eaLnBrk="1" hangingPunct="1"/>
            <a:r>
              <a:rPr lang="en-US" dirty="0"/>
              <a:t>On which items did you score the highest? Why?</a:t>
            </a:r>
          </a:p>
          <a:p>
            <a:pPr lvl="2" eaLnBrk="1" hangingPunct="1"/>
            <a:r>
              <a:rPr lang="en-US" dirty="0"/>
              <a:t>On which items did you score the lowest? Why?</a:t>
            </a:r>
          </a:p>
          <a:p>
            <a:pPr marL="347663" lvl="1" indent="-233363" eaLnBrk="1" hangingPunct="1"/>
            <a:r>
              <a:rPr lang="en-US" dirty="0"/>
              <a:t>Identify three priority actions to improve organizational stress management.</a:t>
            </a:r>
          </a:p>
        </p:txBody>
      </p:sp>
      <p:sp>
        <p:nvSpPr>
          <p:cNvPr id="86018"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A046628C-787B-4122-8590-7657B0827C12}" type="slidenum">
              <a:rPr lang="en-US" b="0" smtClean="0"/>
              <a:pPr eaLnBrk="1" hangingPunct="1">
                <a:defRPr/>
              </a:pPr>
              <a:t>87</a:t>
            </a:fld>
            <a:endParaRPr lang="en-US" b="0" dirty="0"/>
          </a:p>
        </p:txBody>
      </p:sp>
    </p:spTree>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3" name="Rectangle 2"/>
          <p:cNvSpPr>
            <a:spLocks noGrp="1" noChangeArrowheads="1"/>
          </p:cNvSpPr>
          <p:nvPr>
            <p:ph type="title"/>
          </p:nvPr>
        </p:nvSpPr>
        <p:spPr>
          <a:xfrm>
            <a:off x="812800" y="234744"/>
            <a:ext cx="11379200" cy="685800"/>
          </a:xfrm>
        </p:spPr>
        <p:txBody>
          <a:bodyPr/>
          <a:lstStyle/>
          <a:p>
            <a:pPr eaLnBrk="1" hangingPunct="1"/>
            <a:r>
              <a:rPr lang="en-US" dirty="0">
                <a:solidFill>
                  <a:schemeClr val="bg1"/>
                </a:solidFill>
              </a:rPr>
              <a:t>Organizational Approaches to Stress Management (cont.)</a:t>
            </a:r>
          </a:p>
        </p:txBody>
      </p:sp>
      <p:sp>
        <p:nvSpPr>
          <p:cNvPr id="87044" name="Rectangle 3"/>
          <p:cNvSpPr>
            <a:spLocks noGrp="1" noChangeArrowheads="1"/>
          </p:cNvSpPr>
          <p:nvPr>
            <p:ph idx="1"/>
          </p:nvPr>
        </p:nvSpPr>
        <p:spPr/>
        <p:txBody>
          <a:bodyPr/>
          <a:lstStyle/>
          <a:p>
            <a:pPr marL="0" indent="0" eaLnBrk="1" hangingPunct="1"/>
            <a:r>
              <a:rPr lang="en-US" dirty="0"/>
              <a:t>Group reports:</a:t>
            </a:r>
          </a:p>
          <a:p>
            <a:pPr marL="347663" lvl="1" indent="-233363" eaLnBrk="1" hangingPunct="1"/>
            <a:r>
              <a:rPr lang="en-US" dirty="0"/>
              <a:t>One or two items on which we scored the highest and why</a:t>
            </a:r>
          </a:p>
          <a:p>
            <a:pPr marL="347663" lvl="1" indent="-233363" eaLnBrk="1" hangingPunct="1"/>
            <a:r>
              <a:rPr lang="en-US" dirty="0"/>
              <a:t>One or two items on which we scored the lowest and why</a:t>
            </a:r>
          </a:p>
          <a:p>
            <a:pPr marL="347663" lvl="1" indent="-233363" eaLnBrk="1" hangingPunct="1"/>
            <a:r>
              <a:rPr lang="en-US" dirty="0"/>
              <a:t>Three priority actions to improve organizational stress management</a:t>
            </a:r>
          </a:p>
        </p:txBody>
      </p:sp>
      <p:sp>
        <p:nvSpPr>
          <p:cNvPr id="87042"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58535A1C-25D0-43B3-9D9A-6AC9BC2954C9}" type="slidenum">
              <a:rPr lang="en-US" b="0" smtClean="0"/>
              <a:pPr eaLnBrk="1" hangingPunct="1">
                <a:defRPr/>
              </a:pPr>
              <a:t>88</a:t>
            </a:fld>
            <a:endParaRPr lang="en-US" b="0" dirty="0"/>
          </a:p>
        </p:txBody>
      </p:sp>
    </p:spTree>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Rectangle 2"/>
          <p:cNvSpPr>
            <a:spLocks noGrp="1" noChangeArrowheads="1"/>
          </p:cNvSpPr>
          <p:nvPr>
            <p:ph type="title"/>
          </p:nvPr>
        </p:nvSpPr>
        <p:spPr/>
        <p:txBody>
          <a:bodyPr/>
          <a:lstStyle/>
          <a:p>
            <a:pPr eaLnBrk="1" hangingPunct="1"/>
            <a:r>
              <a:rPr lang="en-US" sz="4000" b="1" dirty="0">
                <a:solidFill>
                  <a:schemeClr val="bg1"/>
                </a:solidFill>
              </a:rPr>
              <a:t>Section 6</a:t>
            </a:r>
            <a:r>
              <a:rPr lang="en-US" sz="4000" b="1" dirty="0">
                <a:solidFill>
                  <a:schemeClr val="bg1"/>
                </a:solidFill>
                <a:cs typeface="Arial" charset="0"/>
              </a:rPr>
              <a:t>—</a:t>
            </a:r>
            <a:r>
              <a:rPr lang="en-US" sz="4000" b="1" dirty="0">
                <a:solidFill>
                  <a:schemeClr val="bg1"/>
                </a:solidFill>
              </a:rPr>
              <a:t>Team Building Activity</a:t>
            </a:r>
          </a:p>
        </p:txBody>
      </p:sp>
      <p:sp>
        <p:nvSpPr>
          <p:cNvPr id="88068" name="Rectangle 3"/>
          <p:cNvSpPr>
            <a:spLocks noGrp="1" noChangeArrowheads="1"/>
          </p:cNvSpPr>
          <p:nvPr>
            <p:ph idx="1"/>
          </p:nvPr>
        </p:nvSpPr>
        <p:spPr>
          <a:xfrm>
            <a:off x="812800" y="2033452"/>
            <a:ext cx="10566400" cy="1200815"/>
          </a:xfrm>
        </p:spPr>
        <p:txBody>
          <a:bodyPr/>
          <a:lstStyle/>
          <a:p>
            <a:pPr eaLnBrk="1" hangingPunct="1">
              <a:buNone/>
              <a:tabLst>
                <a:tab pos="282575" algn="l"/>
              </a:tabLst>
            </a:pPr>
            <a:r>
              <a:rPr lang="en-US" sz="3800" dirty="0"/>
              <a:t>Purpose:</a:t>
            </a:r>
          </a:p>
          <a:p>
            <a:pPr eaLnBrk="1" hangingPunct="1">
              <a:tabLst>
                <a:tab pos="282575" algn="l"/>
              </a:tabLst>
            </a:pPr>
            <a:r>
              <a:rPr lang="en-US" dirty="0"/>
              <a:t>Build the sense of team identity and common vision. </a:t>
            </a:r>
          </a:p>
        </p:txBody>
      </p:sp>
      <p:pic>
        <p:nvPicPr>
          <p:cNvPr id="5" name="Picture 4" descr="Central heading text with arrows pointing to labeled icons. Team Building: Leadership (Training), Goal, Motivation (Coaching), Communication, Cooperation, Collaboration."/>
          <p:cNvPicPr/>
          <p:nvPr/>
        </p:nvPicPr>
        <p:blipFill>
          <a:blip r:embed="rId3" cstate="print">
            <a:extLst>
              <a:ext uri="{28A0092B-C50C-407E-A947-70E740481C1C}">
                <a14:useLocalDpi xmlns:a14="http://schemas.microsoft.com/office/drawing/2010/main" val="0"/>
              </a:ext>
            </a:extLst>
          </a:blip>
          <a:srcRect/>
          <a:stretch/>
        </p:blipFill>
        <p:spPr bwMode="auto">
          <a:xfrm>
            <a:off x="3714750" y="3430587"/>
            <a:ext cx="4762500" cy="2673350"/>
          </a:xfrm>
          <a:prstGeom prst="rect">
            <a:avLst/>
          </a:prstGeom>
          <a:noFill/>
          <a:ln>
            <a:noFill/>
          </a:ln>
        </p:spPr>
      </p:pic>
      <p:sp>
        <p:nvSpPr>
          <p:cNvPr id="88066"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03574013-2B99-4363-B008-5BCE56562FD6}" type="slidenum">
              <a:rPr lang="en-US" b="0" smtClean="0"/>
              <a:pPr eaLnBrk="1" hangingPunct="1">
                <a:defRPr/>
              </a:pPr>
              <a:t>89</a:t>
            </a:fld>
            <a:endParaRPr lang="en-US" b="0"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Rectangle 2"/>
          <p:cNvSpPr>
            <a:spLocks noGrp="1" noChangeArrowheads="1"/>
          </p:cNvSpPr>
          <p:nvPr>
            <p:ph type="title"/>
          </p:nvPr>
        </p:nvSpPr>
        <p:spPr>
          <a:xfrm>
            <a:off x="812800" y="234744"/>
            <a:ext cx="11379200" cy="685800"/>
          </a:xfrm>
        </p:spPr>
        <p:txBody>
          <a:bodyPr/>
          <a:lstStyle/>
          <a:p>
            <a:pPr eaLnBrk="1" hangingPunct="1"/>
            <a:r>
              <a:rPr lang="en-US" dirty="0">
                <a:solidFill>
                  <a:schemeClr val="bg1"/>
                </a:solidFill>
              </a:rPr>
              <a:t>Team Building Activity: Option 1</a:t>
            </a:r>
          </a:p>
        </p:txBody>
      </p:sp>
      <p:sp>
        <p:nvSpPr>
          <p:cNvPr id="89092" name="Rectangle 3"/>
          <p:cNvSpPr>
            <a:spLocks noGrp="1" noChangeArrowheads="1"/>
          </p:cNvSpPr>
          <p:nvPr>
            <p:ph idx="1"/>
          </p:nvPr>
        </p:nvSpPr>
        <p:spPr/>
        <p:txBody>
          <a:bodyPr/>
          <a:lstStyle/>
          <a:p>
            <a:pPr marL="0" indent="0" eaLnBrk="1" hangingPunct="1"/>
            <a:r>
              <a:rPr lang="en-US" dirty="0"/>
              <a:t>CCP public service announcement (PSA):</a:t>
            </a:r>
          </a:p>
          <a:p>
            <a:pPr marL="347663" lvl="1" indent="-233363" eaLnBrk="1" hangingPunct="1"/>
            <a:r>
              <a:rPr lang="en-US" dirty="0"/>
              <a:t>Develop a 60-second PSA that communicates the contributions the CCP makes.</a:t>
            </a:r>
          </a:p>
          <a:p>
            <a:pPr marL="347663" lvl="1" indent="-233363" eaLnBrk="1" hangingPunct="1"/>
            <a:r>
              <a:rPr lang="en-US" dirty="0"/>
              <a:t>Be prepared to deliver your PSA to a live audience!</a:t>
            </a:r>
          </a:p>
        </p:txBody>
      </p:sp>
      <p:sp>
        <p:nvSpPr>
          <p:cNvPr id="89090"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1F2FE5E3-0EB4-4EE1-83B5-4A300D0A06E0}" type="slidenum">
              <a:rPr lang="en-US" b="0" smtClean="0"/>
              <a:pPr eaLnBrk="1" hangingPunct="1">
                <a:defRPr/>
              </a:pPr>
              <a:t>90</a:t>
            </a:fld>
            <a:endParaRPr lang="en-US" b="0" dirty="0"/>
          </a:p>
        </p:txBody>
      </p:sp>
    </p:spTree>
    <p:extLst>
      <p:ext uri="{BB962C8B-B14F-4D97-AF65-F5344CB8AC3E}">
        <p14:creationId xmlns:p14="http://schemas.microsoft.com/office/powerpoint/2010/main" val="2174299680"/>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9" name="Rectangle 2"/>
          <p:cNvSpPr>
            <a:spLocks noGrp="1" noChangeArrowheads="1"/>
          </p:cNvSpPr>
          <p:nvPr>
            <p:ph type="title"/>
          </p:nvPr>
        </p:nvSpPr>
        <p:spPr>
          <a:xfrm>
            <a:off x="812800" y="234744"/>
            <a:ext cx="11379200" cy="685800"/>
          </a:xfrm>
        </p:spPr>
        <p:txBody>
          <a:bodyPr/>
          <a:lstStyle/>
          <a:p>
            <a:pPr eaLnBrk="1" hangingPunct="1"/>
            <a:r>
              <a:rPr lang="en-US" dirty="0">
                <a:solidFill>
                  <a:schemeClr val="bg1"/>
                </a:solidFill>
              </a:rPr>
              <a:t>Team Building Activity: Option 2</a:t>
            </a:r>
          </a:p>
        </p:txBody>
      </p:sp>
      <p:sp>
        <p:nvSpPr>
          <p:cNvPr id="91140" name="Rectangle 3"/>
          <p:cNvSpPr>
            <a:spLocks noGrp="1" noChangeArrowheads="1"/>
          </p:cNvSpPr>
          <p:nvPr>
            <p:ph idx="1"/>
          </p:nvPr>
        </p:nvSpPr>
        <p:spPr/>
        <p:txBody>
          <a:bodyPr/>
          <a:lstStyle/>
          <a:p>
            <a:pPr marL="0" indent="0" eaLnBrk="1" hangingPunct="1"/>
            <a:r>
              <a:rPr lang="en-US" dirty="0"/>
              <a:t>CCP billboard:</a:t>
            </a:r>
          </a:p>
          <a:p>
            <a:pPr marL="347663" lvl="1" indent="-233363" eaLnBrk="1" hangingPunct="1"/>
            <a:r>
              <a:rPr lang="en-US" dirty="0"/>
              <a:t>Design a billboard advertising the CCP.</a:t>
            </a:r>
          </a:p>
          <a:p>
            <a:pPr marL="347663" lvl="1" indent="-233363" eaLnBrk="1" hangingPunct="1"/>
            <a:r>
              <a:rPr lang="en-US" dirty="0"/>
              <a:t>Start by determining the three key messages you want to convey about the program.</a:t>
            </a:r>
          </a:p>
          <a:p>
            <a:pPr marL="347663" lvl="1" indent="-233363" eaLnBrk="1" hangingPunct="1"/>
            <a:r>
              <a:rPr lang="en-US" dirty="0"/>
              <a:t>Be prepared to present your billboard to the Selection Committee for approval!</a:t>
            </a:r>
          </a:p>
        </p:txBody>
      </p:sp>
      <p:sp>
        <p:nvSpPr>
          <p:cNvPr id="91138" name="Slide Number Placeholder 3"/>
          <p:cNvSpPr>
            <a:spLocks noGrp="1"/>
          </p:cNvSpPr>
          <p:nvPr>
            <p:ph type="sldNum" sz="quarter" idx="10"/>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02B379A7-CADB-4FFA-A16D-6233AAB89706}" type="slidenum">
              <a:rPr lang="en-US" b="0" smtClean="0"/>
              <a:pPr eaLnBrk="1" hangingPunct="1">
                <a:defRPr/>
              </a:pPr>
              <a:t>91</a:t>
            </a:fld>
            <a:endParaRPr lang="en-US" b="0" dirty="0"/>
          </a:p>
        </p:txBody>
      </p:sp>
    </p:spTree>
    <p:extLst>
      <p:ext uri="{BB962C8B-B14F-4D97-AF65-F5344CB8AC3E}">
        <p14:creationId xmlns:p14="http://schemas.microsoft.com/office/powerpoint/2010/main" val="3651946321"/>
      </p:ext>
    </p:extLst>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A3270-416C-4E68-90B3-B05F2B794C1B}"/>
              </a:ext>
            </a:extLst>
          </p:cNvPr>
          <p:cNvSpPr>
            <a:spLocks noGrp="1"/>
          </p:cNvSpPr>
          <p:nvPr>
            <p:ph type="title"/>
          </p:nvPr>
        </p:nvSpPr>
        <p:spPr/>
        <p:txBody>
          <a:bodyPr vert="horz" wrap="square" lIns="91440" tIns="45720" rIns="91440" bIns="45720" numCol="1" anchor="b" anchorCtr="0" compatLnSpc="1">
            <a:prstTxWarp prst="textNoShape">
              <a:avLst/>
            </a:prstTxWarp>
          </a:bodyPr>
          <a:lstStyle/>
          <a:p>
            <a:pPr algn="l"/>
            <a:r>
              <a:rPr lang="en-US" sz="4000" dirty="0">
                <a:cs typeface="Calibri" panose="020F0502020204030204" pitchFamily="34" charset="0"/>
              </a:rPr>
              <a:t>Transition to RSP Training</a:t>
            </a:r>
          </a:p>
        </p:txBody>
      </p:sp>
      <p:sp>
        <p:nvSpPr>
          <p:cNvPr id="6" name="Content Placeholder 5">
            <a:extLst>
              <a:ext uri="{FF2B5EF4-FFF2-40B4-BE49-F238E27FC236}">
                <a16:creationId xmlns:a16="http://schemas.microsoft.com/office/drawing/2014/main" id="{EE363A94-F70E-4692-AED3-2535BFF8DD16}"/>
              </a:ext>
            </a:extLst>
          </p:cNvPr>
          <p:cNvSpPr>
            <a:spLocks noGrp="1"/>
          </p:cNvSpPr>
          <p:nvPr>
            <p:ph idx="1"/>
          </p:nvPr>
        </p:nvSpPr>
        <p:spPr>
          <a:xfrm>
            <a:off x="812800" y="1752600"/>
            <a:ext cx="10566400" cy="1785730"/>
          </a:xfrm>
        </p:spPr>
        <p:txBody>
          <a:bodyPr/>
          <a:lstStyle/>
          <a:p>
            <a:pPr algn="ctr"/>
            <a:r>
              <a:rPr lang="en-US" sz="3000" b="1" dirty="0"/>
              <a:t>Crisis Counseling Assistance and </a:t>
            </a:r>
            <a:br>
              <a:rPr lang="en-US" sz="3000" b="1" dirty="0"/>
            </a:br>
            <a:r>
              <a:rPr lang="en-US" sz="3000" b="1" dirty="0"/>
              <a:t>Training Program (CCP)</a:t>
            </a:r>
          </a:p>
          <a:p>
            <a:pPr algn="ctr"/>
            <a:endParaRPr lang="en-US" sz="3000" b="1" dirty="0"/>
          </a:p>
        </p:txBody>
      </p:sp>
      <p:pic>
        <p:nvPicPr>
          <p:cNvPr id="5126" name="Picture 20" descr="Substance Abuse and Mental Health Services Administration (SAMHSA)"/>
          <p:cNvPicPr>
            <a:picLocks noChangeAspect="1" noChangeArrowheads="1"/>
          </p:cNvPicPr>
          <p:nvPr/>
        </p:nvPicPr>
        <p:blipFill>
          <a:blip r:embed="rId3" cstate="print">
            <a:grayscl/>
            <a:extLst>
              <a:ext uri="{28A0092B-C50C-407E-A947-70E740481C1C}">
                <a14:useLocalDpi xmlns:a14="http://schemas.microsoft.com/office/drawing/2010/main" val="0"/>
              </a:ext>
            </a:extLst>
          </a:blip>
          <a:srcRect/>
          <a:stretch/>
        </p:blipFill>
        <p:spPr bwMode="auto">
          <a:xfrm>
            <a:off x="3200400" y="5585937"/>
            <a:ext cx="2073284" cy="819150"/>
          </a:xfrm>
          <a:prstGeom prst="rect">
            <a:avLst/>
          </a:prstGeom>
          <a:noFill/>
          <a:ln>
            <a:noFill/>
          </a:ln>
        </p:spPr>
      </p:pic>
      <p:pic>
        <p:nvPicPr>
          <p:cNvPr id="5125" name="Picture 3" descr="Federal Emergency Management Agency (FEMA) - U.S. Department of Homeland Securit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56404" y="5560855"/>
            <a:ext cx="2047875"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8" name="Rectangle 2"/>
          <p:cNvSpPr>
            <a:spLocks noChangeArrowheads="1"/>
          </p:cNvSpPr>
          <p:nvPr/>
        </p:nvSpPr>
        <p:spPr bwMode="auto">
          <a:xfrm>
            <a:off x="10287000" y="5916523"/>
            <a:ext cx="1828800" cy="865278"/>
          </a:xfrm>
          <a:prstGeom prst="rect">
            <a:avLst/>
          </a:prstGeom>
          <a:solidFill>
            <a:schemeClr val="bg1"/>
          </a:solidFill>
          <a:ln>
            <a:noFill/>
          </a:ln>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charset="0"/>
                <a:ea typeface="+mn-ea"/>
                <a:cs typeface="+mn-cs"/>
              </a:rPr>
              <a:t>Revised 8/2022</a:t>
            </a:r>
          </a:p>
        </p:txBody>
      </p:sp>
    </p:spTree>
    <p:extLst>
      <p:ext uri="{BB962C8B-B14F-4D97-AF65-F5344CB8AC3E}">
        <p14:creationId xmlns:p14="http://schemas.microsoft.com/office/powerpoint/2010/main" val="4339375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AMHSA PPT Template_022018.potx [Read-Only]" id="{792C0558-9B0C-47EE-B199-3EAF8EAD94E1}" vid="{5BC4C46A-92FD-4AF9-8DEF-1798B8A8D62C}"/>
    </a:ext>
  </a:extLst>
</a:theme>
</file>

<file path=ppt/theme/theme2.xml><?xml version="1.0" encoding="utf-8"?>
<a:theme xmlns:a="http://schemas.openxmlformats.org/drawingml/2006/main" name="4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228600" algn="l" defTabSz="914400" rtl="0" eaLnBrk="1" fontAlgn="base" latinLnBrk="0" hangingPunct="1">
          <a:lnSpc>
            <a:spcPct val="100000"/>
          </a:lnSpc>
          <a:spcBef>
            <a:spcPct val="20000"/>
          </a:spcBef>
          <a:spcAft>
            <a:spcPct val="0"/>
          </a:spcAft>
          <a:buClrTx/>
          <a:buSzTx/>
          <a:buFontTx/>
          <a:buChar char="•"/>
          <a:tabLst/>
          <a:defRPr kumimoji="0" lang="en-US" sz="25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228600" algn="l" defTabSz="914400" rtl="0" eaLnBrk="1" fontAlgn="base" latinLnBrk="0" hangingPunct="1">
          <a:lnSpc>
            <a:spcPct val="100000"/>
          </a:lnSpc>
          <a:spcBef>
            <a:spcPct val="20000"/>
          </a:spcBef>
          <a:spcAft>
            <a:spcPct val="0"/>
          </a:spcAft>
          <a:buClrTx/>
          <a:buSzTx/>
          <a:buFontTx/>
          <a:buChar char="•"/>
          <a:tabLst/>
          <a:defRPr kumimoji="0" lang="en-US" sz="2500" b="0" i="0" u="none" strike="noStrike" cap="none" normalizeH="0" baseline="0" smtClean="0">
            <a:ln>
              <a:noFill/>
            </a:ln>
            <a:solidFill>
              <a:schemeClr val="tx1"/>
            </a:solidFill>
            <a:effectLst/>
            <a:latin typeface="Arial" charset="0"/>
          </a:defRPr>
        </a:defPPr>
      </a:lstStyle>
    </a:ln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5_Custom Design">
  <a:themeElements>
    <a:clrScheme name="2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228600" algn="l" defTabSz="914400" rtl="0" eaLnBrk="1" fontAlgn="base" latinLnBrk="0" hangingPunct="1">
          <a:lnSpc>
            <a:spcPct val="100000"/>
          </a:lnSpc>
          <a:spcBef>
            <a:spcPct val="20000"/>
          </a:spcBef>
          <a:spcAft>
            <a:spcPct val="0"/>
          </a:spcAft>
          <a:buClrTx/>
          <a:buSzTx/>
          <a:buFontTx/>
          <a:buChar char="•"/>
          <a:tabLst/>
          <a:defRPr kumimoji="0" lang="en-US" sz="25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228600" algn="l" defTabSz="914400" rtl="0" eaLnBrk="1" fontAlgn="base" latinLnBrk="0" hangingPunct="1">
          <a:lnSpc>
            <a:spcPct val="100000"/>
          </a:lnSpc>
          <a:spcBef>
            <a:spcPct val="20000"/>
          </a:spcBef>
          <a:spcAft>
            <a:spcPct val="0"/>
          </a:spcAft>
          <a:buClrTx/>
          <a:buSzTx/>
          <a:buFontTx/>
          <a:buChar char="•"/>
          <a:tabLst/>
          <a:defRPr kumimoji="0" lang="en-US" sz="2500" b="0" i="0" u="none" strike="noStrike" cap="none" normalizeH="0" baseline="0" smtClean="0">
            <a:ln>
              <a:noFill/>
            </a:ln>
            <a:solidFill>
              <a:schemeClr val="tx1"/>
            </a:solidFill>
            <a:effectLst/>
            <a:latin typeface="Arial" charset="0"/>
          </a:defRPr>
        </a:defPPr>
      </a:lstStyle>
    </a:lnDef>
  </a:objectDefaults>
  <a:extraClrSchemeLst>
    <a:extraClrScheme>
      <a:clrScheme name="2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2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2.xml><?xml version="1.0" encoding="utf-8"?>
<a:themeOverride xmlns:a="http://schemas.openxmlformats.org/drawingml/2006/main">
  <a:clrScheme name="2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3.xml><?xml version="1.0" encoding="utf-8"?>
<a:themeOverride xmlns:a="http://schemas.openxmlformats.org/drawingml/2006/main">
  <a:clrScheme name="2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docProps/app.xml><?xml version="1.0" encoding="utf-8"?>
<Properties xmlns="http://schemas.openxmlformats.org/officeDocument/2006/extended-properties" xmlns:vt="http://schemas.openxmlformats.org/officeDocument/2006/docPropsVTypes">
  <Template>New SAMHSA PowerPoint Template 2.14.18</Template>
  <TotalTime>8459</TotalTime>
  <Words>18471</Words>
  <Application>Microsoft Office PowerPoint</Application>
  <PresentationFormat>Widescreen</PresentationFormat>
  <Paragraphs>1686</Paragraphs>
  <Slides>92</Slides>
  <Notes>92</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92</vt:i4>
      </vt:variant>
    </vt:vector>
  </HeadingPairs>
  <TitlesOfParts>
    <vt:vector size="100" baseType="lpstr">
      <vt:lpstr>Arial</vt:lpstr>
      <vt:lpstr>Calibri</vt:lpstr>
      <vt:lpstr>Calibri Light</vt:lpstr>
      <vt:lpstr>Segoe UI</vt:lpstr>
      <vt:lpstr>Symbol</vt:lpstr>
      <vt:lpstr>Office Theme</vt:lpstr>
      <vt:lpstr>4_Custom Design</vt:lpstr>
      <vt:lpstr>5_Custom Design</vt:lpstr>
      <vt:lpstr>Transition to Regular Services  Program (RSP) Training</vt:lpstr>
      <vt:lpstr>Introductions</vt:lpstr>
      <vt:lpstr>Getting Started Activity </vt:lpstr>
      <vt:lpstr>Getting Started Activity Option 1—20 Fun Things (30 minutes)</vt:lpstr>
      <vt:lpstr>Getting Started Activity Option 2—Symbols and Statements Activity (30 minutes)</vt:lpstr>
      <vt:lpstr>Getting Started Activity Option 3—Personal Crest (30 minutes)</vt:lpstr>
      <vt:lpstr>Objectives</vt:lpstr>
      <vt:lpstr>Guidelines for Working Together</vt:lpstr>
      <vt:lpstr>Course Agenda</vt:lpstr>
      <vt:lpstr>Section 1—Transition From ISP to RSP</vt:lpstr>
      <vt:lpstr>Session Objectives</vt:lpstr>
      <vt:lpstr>CCP Timeline</vt:lpstr>
      <vt:lpstr>Goals of the RSP</vt:lpstr>
      <vt:lpstr>Goals of the RSP (cont.)</vt:lpstr>
      <vt:lpstr>Goals of the RSP (cont.)</vt:lpstr>
      <vt:lpstr>Goals of the RSP (cont.)</vt:lpstr>
      <vt:lpstr>Program Management</vt:lpstr>
      <vt:lpstr>Program Management (cont.)</vt:lpstr>
      <vt:lpstr>Program Management (cont.)</vt:lpstr>
      <vt:lpstr>Program Services</vt:lpstr>
      <vt:lpstr>Section 2—Current Disaster Reactions,  Strengths, and Resilience</vt:lpstr>
      <vt:lpstr>Session Objective</vt:lpstr>
      <vt:lpstr>Review of Key Concepts</vt:lpstr>
      <vt:lpstr>Review of Key Concepts (cont.)</vt:lpstr>
      <vt:lpstr>Review of Key Concepts (cont.)</vt:lpstr>
      <vt:lpstr>Review of Key Concepts (cont.)</vt:lpstr>
      <vt:lpstr>Review of Key Concepts (cont.) Risk Factors—Population Exposure Model</vt:lpstr>
      <vt:lpstr>What Individual Reactions Have We Seen? </vt:lpstr>
      <vt:lpstr>What Individual Reactions Have We Seen?  (cont.)</vt:lpstr>
      <vt:lpstr>What Individual Reactions Have We Seen?  (cont.)</vt:lpstr>
      <vt:lpstr>Activity – Identifying Immediate and Long-term Reactions</vt:lpstr>
      <vt:lpstr>What Individual Reactions Have We Seen?  (cont.)</vt:lpstr>
      <vt:lpstr>What Individual Reactions Have We Seen?  (cont.)</vt:lpstr>
      <vt:lpstr>What Individual Reactions Have We Seen?  (cont.)</vt:lpstr>
      <vt:lpstr>Activity: Part 1, Talk at Tables:  What Survivors Have Been Reached? Who Still Needs Service? </vt:lpstr>
      <vt:lpstr>What Strengths Have We Seen?</vt:lpstr>
      <vt:lpstr>Resilience</vt:lpstr>
      <vt:lpstr>How Are We Fostering Resilience?</vt:lpstr>
      <vt:lpstr>How Are We Fostering Resilience?  (cont.)</vt:lpstr>
      <vt:lpstr>How Are We Fostering Resilience?  (cont.)</vt:lpstr>
      <vt:lpstr>How Are We Fostering Resilience?  (cont.)</vt:lpstr>
      <vt:lpstr>Section 3—Crisis Counseling Services  and Interventions</vt:lpstr>
      <vt:lpstr>Session Objective</vt:lpstr>
      <vt:lpstr>Needs Assessment and Outreach</vt:lpstr>
      <vt:lpstr>Activity: Part 2, Share With the Group:  Who Still Needs Service? How Can We Reach Them?</vt:lpstr>
      <vt:lpstr>Range of Crisis Counseling services</vt:lpstr>
      <vt:lpstr>Individuals/Families</vt:lpstr>
      <vt:lpstr>Groups</vt:lpstr>
      <vt:lpstr>Groups (cont.)</vt:lpstr>
      <vt:lpstr>Groups (cont.)</vt:lpstr>
      <vt:lpstr>Groups (cont.)</vt:lpstr>
      <vt:lpstr>Groups (cont.)</vt:lpstr>
      <vt:lpstr>Group Counseling Exercise (cont.)</vt:lpstr>
      <vt:lpstr>Group Counseling Exercise (cont.)</vt:lpstr>
      <vt:lpstr>Group Counseling Exercise (cont.)</vt:lpstr>
      <vt:lpstr>Group Counseling Exercise (cont.)</vt:lpstr>
      <vt:lpstr>Group Counseling Exercise (cont.)</vt:lpstr>
      <vt:lpstr>Course Agenda (Day 2)</vt:lpstr>
      <vt:lpstr>CCP Services, Interventions, and Skills</vt:lpstr>
      <vt:lpstr>CCP Services, Interventions, and Skills (cont.)</vt:lpstr>
      <vt:lpstr>CCP Services Roundtables</vt:lpstr>
      <vt:lpstr>CCP Services Roundtables (cont.)</vt:lpstr>
      <vt:lpstr>Section 4—Data Collection and  Program Evaluation</vt:lpstr>
      <vt:lpstr>Session Objectives</vt:lpstr>
      <vt:lpstr>Importance of CCP Evaluation and Data Collection Toolkit</vt:lpstr>
      <vt:lpstr>Importance of Data Collection and Program Evaluation</vt:lpstr>
      <vt:lpstr>Review of Data Collection Tools</vt:lpstr>
      <vt:lpstr>Data Collection Tools</vt:lpstr>
      <vt:lpstr>Data Collection Tools (cont.)</vt:lpstr>
      <vt:lpstr>Data Collection Tools (cont.)</vt:lpstr>
      <vt:lpstr>Data Collection Tools (cont.)</vt:lpstr>
      <vt:lpstr>Data Collection Tools (cont.)</vt:lpstr>
      <vt:lpstr>Data Collection Tools (cont.)</vt:lpstr>
      <vt:lpstr>Data Collection Tools (cont.)</vt:lpstr>
      <vt:lpstr>Data Collection Tools (cont.)</vt:lpstr>
      <vt:lpstr> Data Collection Tools (cont.)</vt:lpstr>
      <vt:lpstr>Data Collection Tools (cont.)</vt:lpstr>
      <vt:lpstr>Data Collection Tools (cont.)</vt:lpstr>
      <vt:lpstr>Data Collection Tools (cont.)</vt:lpstr>
      <vt:lpstr>Section 5—Stress Management for Staff</vt:lpstr>
      <vt:lpstr>Stress and Compassion Fatigue</vt:lpstr>
      <vt:lpstr>Typical Stressors</vt:lpstr>
      <vt:lpstr>Typical Stressors (cont.)</vt:lpstr>
      <vt:lpstr>Warning Signs of Excessive Stress </vt:lpstr>
      <vt:lpstr>Warning Signs of Excessive Stress (cont.)</vt:lpstr>
      <vt:lpstr>Organizational Approaches for Stress Management</vt:lpstr>
      <vt:lpstr>Organizational Approaches to Stress Management (cont.)</vt:lpstr>
      <vt:lpstr>Organizational Approaches to Stress Management (cont.)</vt:lpstr>
      <vt:lpstr>Section 6—Team Building Activity</vt:lpstr>
      <vt:lpstr>Team Building Activity: Option 1</vt:lpstr>
      <vt:lpstr>Team Building Activity: Option 2</vt:lpstr>
      <vt:lpstr>Transition to RSP Training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Transition to Regular Services Program (RSP) Training Presentation</dc:title>
  <dc:subject>Transition from Immediate Services Program to Regular Services Program</dc:subject>
  <dc:creator>Substance Abuse and Mental Health Services  Administration (SAMHSA)</dc:creator>
  <cp:keywords>Immediate Services Program; ISP; Regular Services Program; RSP;  goals; disaster; reactions; program management; risk factors; resilience; counseling; data collection; evaluation; stress management</cp:keywords>
  <cp:lastModifiedBy>Gorelik, Perry</cp:lastModifiedBy>
  <cp:revision>202</cp:revision>
  <cp:lastPrinted>2022-01-14T17:28:33Z</cp:lastPrinted>
  <dcterms:created xsi:type="dcterms:W3CDTF">2021-12-17T21:14:08Z</dcterms:created>
  <dcterms:modified xsi:type="dcterms:W3CDTF">2022-08-24T21:17:42Z</dcterms:modified>
</cp:coreProperties>
</file>