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6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8.xml" ContentType="application/vnd.openxmlformats-officedocument.drawingml.chart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0" r:id="rId4"/>
  </p:sldMasterIdLst>
  <p:notesMasterIdLst>
    <p:notesMasterId r:id="rId61"/>
  </p:notesMasterIdLst>
  <p:handoutMasterIdLst>
    <p:handoutMasterId r:id="rId62"/>
  </p:handoutMasterIdLst>
  <p:sldIdLst>
    <p:sldId id="521" r:id="rId5"/>
    <p:sldId id="555" r:id="rId6"/>
    <p:sldId id="524" r:id="rId7"/>
    <p:sldId id="496" r:id="rId8"/>
    <p:sldId id="497" r:id="rId9"/>
    <p:sldId id="499" r:id="rId10"/>
    <p:sldId id="491" r:id="rId11"/>
    <p:sldId id="492" r:id="rId12"/>
    <p:sldId id="493" r:id="rId13"/>
    <p:sldId id="500" r:id="rId14"/>
    <p:sldId id="495" r:id="rId15"/>
    <p:sldId id="486" r:id="rId16"/>
    <p:sldId id="487" r:id="rId17"/>
    <p:sldId id="501" r:id="rId18"/>
    <p:sldId id="554" r:id="rId19"/>
    <p:sldId id="483" r:id="rId20"/>
    <p:sldId id="361" r:id="rId21"/>
    <p:sldId id="503" r:id="rId22"/>
    <p:sldId id="410" r:id="rId23"/>
    <p:sldId id="505" r:id="rId24"/>
    <p:sldId id="363" r:id="rId25"/>
    <p:sldId id="362" r:id="rId26"/>
    <p:sldId id="481" r:id="rId27"/>
    <p:sldId id="511" r:id="rId28"/>
    <p:sldId id="512" r:id="rId29"/>
    <p:sldId id="513" r:id="rId30"/>
    <p:sldId id="514" r:id="rId31"/>
    <p:sldId id="515" r:id="rId32"/>
    <p:sldId id="517" r:id="rId33"/>
    <p:sldId id="518" r:id="rId34"/>
    <p:sldId id="522" r:id="rId35"/>
    <p:sldId id="519" r:id="rId36"/>
    <p:sldId id="556" r:id="rId37"/>
    <p:sldId id="525" r:id="rId38"/>
    <p:sldId id="526" r:id="rId39"/>
    <p:sldId id="538" r:id="rId40"/>
    <p:sldId id="539" r:id="rId41"/>
    <p:sldId id="540" r:id="rId42"/>
    <p:sldId id="541" r:id="rId43"/>
    <p:sldId id="542" r:id="rId44"/>
    <p:sldId id="543" r:id="rId45"/>
    <p:sldId id="544" r:id="rId46"/>
    <p:sldId id="545" r:id="rId47"/>
    <p:sldId id="546" r:id="rId48"/>
    <p:sldId id="529" r:id="rId49"/>
    <p:sldId id="552" r:id="rId50"/>
    <p:sldId id="547" r:id="rId51"/>
    <p:sldId id="551" r:id="rId52"/>
    <p:sldId id="553" r:id="rId53"/>
    <p:sldId id="550" r:id="rId54"/>
    <p:sldId id="549" r:id="rId55"/>
    <p:sldId id="548" r:id="rId56"/>
    <p:sldId id="537" r:id="rId57"/>
    <p:sldId id="520" r:id="rId58"/>
    <p:sldId id="527" r:id="rId59"/>
    <p:sldId id="523" r:id="rId60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552" userDrawn="1">
          <p15:clr>
            <a:srgbClr val="A4A3A4"/>
          </p15:clr>
        </p15:guide>
        <p15:guide id="2" orient="horz" pos="7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ry, David (SAMHSA/OC)" initials="BD(" lastIdx="26" clrIdx="0">
    <p:extLst>
      <p:ext uri="{19B8F6BF-5375-455C-9EA6-DF929625EA0E}">
        <p15:presenceInfo xmlns:p15="http://schemas.microsoft.com/office/powerpoint/2012/main" userId="S-1-5-21-1747495209-1248221918-2216747781-146487" providerId="AD"/>
      </p:ext>
    </p:extLst>
  </p:cmAuthor>
  <p:cmAuthor id="2" name="Flores, Camilla (SAMHSA) (CTR)" initials="FC((" lastIdx="4" clrIdx="1">
    <p:extLst>
      <p:ext uri="{19B8F6BF-5375-455C-9EA6-DF929625EA0E}">
        <p15:presenceInfo xmlns:p15="http://schemas.microsoft.com/office/powerpoint/2012/main" userId="S-1-5-21-1747495209-1248221918-2216747781-190738" providerId="AD"/>
      </p:ext>
    </p:extLst>
  </p:cmAuthor>
  <p:cmAuthor id="3" name="Rachel Lipari" initials="RL" lastIdx="1" clrIdx="2">
    <p:extLst>
      <p:ext uri="{19B8F6BF-5375-455C-9EA6-DF929625EA0E}">
        <p15:presenceInfo xmlns:p15="http://schemas.microsoft.com/office/powerpoint/2012/main" userId="Rachel Lipar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CA52"/>
    <a:srgbClr val="3898D4"/>
    <a:srgbClr val="55C7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16555B-1308-456D-8D61-731437C88ACF}" v="7" dt="2018-09-19T16:44:36.5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81204" autoAdjust="0"/>
  </p:normalViewPr>
  <p:slideViewPr>
    <p:cSldViewPr>
      <p:cViewPr varScale="1">
        <p:scale>
          <a:sx n="73" d="100"/>
          <a:sy n="73" d="100"/>
        </p:scale>
        <p:origin x="1122" y="66"/>
      </p:cViewPr>
      <p:guideLst>
        <p:guide pos="3552"/>
        <p:guide orient="horz" pos="7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commentAuthors" Target="commentAuthors.xml"/><Relationship Id="rId68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356663546625802"/>
          <c:y val="1.0466026618319668E-2"/>
          <c:w val="0.70757713851793957"/>
          <c:h val="0.9424368535992417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1A2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3B-4AFE-A3C5-F3A40BA3B6B4}"/>
              </c:ext>
            </c:extLst>
          </c:dPt>
          <c:dPt>
            <c:idx val="1"/>
            <c:invertIfNegative val="0"/>
            <c:bubble3D val="0"/>
            <c:spPr>
              <a:solidFill>
                <a:srgbClr val="89CF3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73B-4AFE-A3C5-F3A40BA3B6B4}"/>
              </c:ext>
            </c:extLst>
          </c:dPt>
          <c:dPt>
            <c:idx val="2"/>
            <c:invertIfNegative val="0"/>
            <c:bubble3D val="0"/>
            <c:spPr>
              <a:solidFill>
                <a:srgbClr val="5C972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3B-4AFE-A3C5-F3A40BA3B6B4}"/>
              </c:ext>
            </c:extLst>
          </c:dPt>
          <c:dPt>
            <c:idx val="3"/>
            <c:invertIfNegative val="0"/>
            <c:bubble3D val="0"/>
            <c:spPr>
              <a:solidFill>
                <a:srgbClr val="CF272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73B-4AFE-A3C5-F3A40BA3B6B4}"/>
              </c:ext>
            </c:extLst>
          </c:dPt>
          <c:dPt>
            <c:idx val="4"/>
            <c:invertIfNegative val="0"/>
            <c:bubble3D val="0"/>
            <c:spPr>
              <a:solidFill>
                <a:srgbClr val="30617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73B-4AFE-A3C5-F3A40BA3B6B4}"/>
              </c:ext>
            </c:extLst>
          </c:dPt>
          <c:dPt>
            <c:idx val="5"/>
            <c:invertIfNegative val="0"/>
            <c:bubble3D val="0"/>
            <c:spPr>
              <a:solidFill>
                <a:srgbClr val="6D6E7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73B-4AFE-A3C5-F3A40BA3B6B4}"/>
              </c:ext>
            </c:extLst>
          </c:dPt>
          <c:dPt>
            <c:idx val="6"/>
            <c:invertIfNegative val="0"/>
            <c:bubble3D val="0"/>
            <c:spPr>
              <a:solidFill>
                <a:srgbClr val="A8C3E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73B-4AFE-A3C5-F3A40BA3B6B4}"/>
              </c:ext>
            </c:extLst>
          </c:dPt>
          <c:dLbls>
            <c:dLbl>
              <c:idx val="0"/>
              <c:layout>
                <c:manualLayout>
                  <c:x val="3.1716226812182036E-3"/>
                  <c:y val="5.23301330915983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73B-4AFE-A3C5-F3A40BA3B6B4}"/>
                </c:ext>
              </c:extLst>
            </c:dLbl>
            <c:dLbl>
              <c:idx val="1"/>
              <c:layout>
                <c:manualLayout>
                  <c:x val="-1.260472553893367E-3"/>
                  <c:y val="2.616506654579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73B-4AFE-A3C5-F3A40BA3B6B4}"/>
                </c:ext>
              </c:extLst>
            </c:dLbl>
            <c:dLbl>
              <c:idx val="2"/>
              <c:layout>
                <c:manualLayout>
                  <c:x val="7.4305223662222688E-3"/>
                  <c:y val="2.6165066545799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73B-4AFE-A3C5-F3A40BA3B6B4}"/>
                </c:ext>
              </c:extLst>
            </c:dLbl>
            <c:dLbl>
              <c:idx val="3"/>
              <c:layout>
                <c:manualLayout>
                  <c:x val="1.047794195249482E-2"/>
                  <c:y val="5.23301330915983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73B-4AFE-A3C5-F3A40BA3B6B4}"/>
                </c:ext>
              </c:extLst>
            </c:dLbl>
            <c:dLbl>
              <c:idx val="4"/>
              <c:layout>
                <c:manualLayout>
                  <c:x val="7.430522366222216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73B-4AFE-A3C5-F3A40BA3B6B4}"/>
                </c:ext>
              </c:extLst>
            </c:dLbl>
            <c:dLbl>
              <c:idx val="5"/>
              <c:layout>
                <c:manualLayout>
                  <c:x val="2.7465770271377175E-3"/>
                  <c:y val="-1.0466026618319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173B-4AFE-A3C5-F3A40BA3B6B4}"/>
                </c:ext>
              </c:extLst>
            </c:dLbl>
            <c:dLbl>
              <c:idx val="6"/>
              <c:layout>
                <c:manualLayout>
                  <c:x val="-4.2326815003823782E-3"/>
                  <c:y val="-2.61650665457992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173B-4AFE-A3C5-F3A40BA3B6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1E384C"/>
                    </a:solidFill>
                    <a:latin typeface="Arial Narrow" panose="020B060602020203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Heroin</c:v>
                </c:pt>
                <c:pt idx="1">
                  <c:v>Methamphetamines</c:v>
                </c:pt>
                <c:pt idx="2">
                  <c:v>Inhalants</c:v>
                </c:pt>
                <c:pt idx="3">
                  <c:v>Hallucinogens</c:v>
                </c:pt>
                <c:pt idx="4">
                  <c:v>Cocaine</c:v>
                </c:pt>
                <c:pt idx="5">
                  <c:v> Psychotherapeutic Drugs</c:v>
                </c:pt>
                <c:pt idx="6">
                  <c:v>Marijuana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3.0000000000000001E-3</c:v>
                </c:pt>
                <c:pt idx="1">
                  <c:v>6.0000000000000001E-3</c:v>
                </c:pt>
                <c:pt idx="2">
                  <c:v>6.0000000000000001E-3</c:v>
                </c:pt>
                <c:pt idx="3">
                  <c:v>1.9E-2</c:v>
                </c:pt>
                <c:pt idx="4">
                  <c:v>2.1999999999999999E-2</c:v>
                </c:pt>
                <c:pt idx="5">
                  <c:v>6.6000000000000003E-2</c:v>
                </c:pt>
                <c:pt idx="6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73B-4AFE-A3C5-F3A40BA3B6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35279952"/>
        <c:axId val="335280344"/>
      </c:barChart>
      <c:catAx>
        <c:axId val="335279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b" anchorCtr="0"/>
          <a:lstStyle/>
          <a:p>
            <a:pPr>
              <a:defRPr sz="13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80344"/>
        <c:crosses val="autoZero"/>
        <c:auto val="1"/>
        <c:lblAlgn val="ctr"/>
        <c:lblOffset val="100"/>
        <c:noMultiLvlLbl val="0"/>
      </c:catAx>
      <c:valAx>
        <c:axId val="33528034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33527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91272764770247"/>
          <c:y val="2.8779168721626114E-2"/>
          <c:w val="0.75412157633323218"/>
          <c:h val="0.855981326925230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'Prev by year'!$A$23</c:f>
              <c:strCache>
                <c:ptCount val="1"/>
                <c:pt idx="0">
                  <c:v>2002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'Prev by year'!$B$22:$C$22</c:f>
              <c:strCache>
                <c:ptCount val="2"/>
                <c:pt idx="0">
                  <c:v>Past Year Marijuana Use</c:v>
                </c:pt>
                <c:pt idx="1">
                  <c:v>Use of Marijuana 200 Days or More in Past Year Among Those Reporting Past Year Marijauna Use</c:v>
                </c:pt>
              </c:strCache>
            </c:strRef>
          </c:cat>
          <c:val>
            <c:numRef>
              <c:f>'Prev by year'!$B$23:$C$23</c:f>
              <c:numCache>
                <c:formatCode>General</c:formatCode>
                <c:ptCount val="2"/>
                <c:pt idx="0">
                  <c:v>11.03</c:v>
                </c:pt>
                <c:pt idx="1">
                  <c:v>21.57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16-444D-8ADF-3B9A4F428E7C}"/>
            </c:ext>
          </c:extLst>
        </c:ser>
        <c:ser>
          <c:idx val="1"/>
          <c:order val="1"/>
          <c:tx>
            <c:strRef>
              <c:f>'Prev by year'!$A$24</c:f>
              <c:strCache>
                <c:ptCount val="1"/>
                <c:pt idx="0">
                  <c:v>2003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'Prev by year'!$B$22:$C$22</c:f>
              <c:strCache>
                <c:ptCount val="2"/>
                <c:pt idx="0">
                  <c:v>Past Year Marijuana Use</c:v>
                </c:pt>
                <c:pt idx="1">
                  <c:v>Use of Marijuana 200 Days or More in Past Year Among Those Reporting Past Year Marijauna Use</c:v>
                </c:pt>
              </c:strCache>
            </c:strRef>
          </c:cat>
          <c:val>
            <c:numRef>
              <c:f>'Prev by year'!$B$24:$C$24</c:f>
              <c:numCache>
                <c:formatCode>General</c:formatCode>
                <c:ptCount val="2"/>
                <c:pt idx="0">
                  <c:v>10.77</c:v>
                </c:pt>
                <c:pt idx="1">
                  <c:v>22.27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16-444D-8ADF-3B9A4F428E7C}"/>
            </c:ext>
          </c:extLst>
        </c:ser>
        <c:ser>
          <c:idx val="2"/>
          <c:order val="2"/>
          <c:tx>
            <c:strRef>
              <c:f>'Prev by year'!$A$25</c:f>
              <c:strCache>
                <c:ptCount val="1"/>
                <c:pt idx="0">
                  <c:v>2004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'Prev by year'!$B$22:$C$22</c:f>
              <c:strCache>
                <c:ptCount val="2"/>
                <c:pt idx="0">
                  <c:v>Past Year Marijuana Use</c:v>
                </c:pt>
                <c:pt idx="1">
                  <c:v>Use of Marijuana 200 Days or More in Past Year Among Those Reporting Past Year Marijauna Use</c:v>
                </c:pt>
              </c:strCache>
            </c:strRef>
          </c:cat>
          <c:val>
            <c:numRef>
              <c:f>'Prev by year'!$B$25:$C$25</c:f>
              <c:numCache>
                <c:formatCode>General</c:formatCode>
                <c:ptCount val="2"/>
                <c:pt idx="0">
                  <c:v>10.66</c:v>
                </c:pt>
                <c:pt idx="1">
                  <c:v>22.95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16-444D-8ADF-3B9A4F428E7C}"/>
            </c:ext>
          </c:extLst>
        </c:ser>
        <c:ser>
          <c:idx val="3"/>
          <c:order val="3"/>
          <c:tx>
            <c:strRef>
              <c:f>'Prev by year'!$A$26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'Prev by year'!$B$22:$C$22</c:f>
              <c:strCache>
                <c:ptCount val="2"/>
                <c:pt idx="0">
                  <c:v>Past Year Marijuana Use</c:v>
                </c:pt>
                <c:pt idx="1">
                  <c:v>Use of Marijuana 200 Days or More in Past Year Among Those Reporting Past Year Marijauna Use</c:v>
                </c:pt>
              </c:strCache>
            </c:strRef>
          </c:cat>
          <c:val>
            <c:numRef>
              <c:f>'Prev by year'!$B$26:$C$26</c:f>
              <c:numCache>
                <c:formatCode>General</c:formatCode>
                <c:ptCount val="2"/>
                <c:pt idx="0">
                  <c:v>10.45</c:v>
                </c:pt>
                <c:pt idx="1">
                  <c:v>23.04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16-444D-8ADF-3B9A4F428E7C}"/>
            </c:ext>
          </c:extLst>
        </c:ser>
        <c:ser>
          <c:idx val="4"/>
          <c:order val="4"/>
          <c:tx>
            <c:strRef>
              <c:f>'Prev by year'!$A$27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'Prev by year'!$B$22:$C$22</c:f>
              <c:strCache>
                <c:ptCount val="2"/>
                <c:pt idx="0">
                  <c:v>Past Year Marijuana Use</c:v>
                </c:pt>
                <c:pt idx="1">
                  <c:v>Use of Marijuana 200 Days or More in Past Year Among Those Reporting Past Year Marijauna Use</c:v>
                </c:pt>
              </c:strCache>
            </c:strRef>
          </c:cat>
          <c:val>
            <c:numRef>
              <c:f>'Prev by year'!$B$27:$C$27</c:f>
              <c:numCache>
                <c:formatCode>General</c:formatCode>
                <c:ptCount val="2"/>
                <c:pt idx="0">
                  <c:v>10.28</c:v>
                </c:pt>
                <c:pt idx="1">
                  <c:v>23.33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16-444D-8ADF-3B9A4F428E7C}"/>
            </c:ext>
          </c:extLst>
        </c:ser>
        <c:ser>
          <c:idx val="5"/>
          <c:order val="5"/>
          <c:tx>
            <c:strRef>
              <c:f>'Prev by year'!$A$28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'Prev by year'!$B$22:$C$22</c:f>
              <c:strCache>
                <c:ptCount val="2"/>
                <c:pt idx="0">
                  <c:v>Past Year Marijuana Use</c:v>
                </c:pt>
                <c:pt idx="1">
                  <c:v>Use of Marijuana 200 Days or More in Past Year Among Those Reporting Past Year Marijauna Use</c:v>
                </c:pt>
              </c:strCache>
            </c:strRef>
          </c:cat>
          <c:val>
            <c:numRef>
              <c:f>'Prev by year'!$B$28:$C$28</c:f>
              <c:numCache>
                <c:formatCode>General</c:formatCode>
                <c:ptCount val="2"/>
                <c:pt idx="0">
                  <c:v>10.15</c:v>
                </c:pt>
                <c:pt idx="1">
                  <c:v>23.06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116-444D-8ADF-3B9A4F428E7C}"/>
            </c:ext>
          </c:extLst>
        </c:ser>
        <c:ser>
          <c:idx val="6"/>
          <c:order val="6"/>
          <c:tx>
            <c:strRef>
              <c:f>'Prev by year'!$A$29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'Prev by year'!$B$22:$C$22</c:f>
              <c:strCache>
                <c:ptCount val="2"/>
                <c:pt idx="0">
                  <c:v>Past Year Marijuana Use</c:v>
                </c:pt>
                <c:pt idx="1">
                  <c:v>Use of Marijuana 200 Days or More in Past Year Among Those Reporting Past Year Marijauna Use</c:v>
                </c:pt>
              </c:strCache>
            </c:strRef>
          </c:cat>
          <c:val>
            <c:numRef>
              <c:f>'Prev by year'!$B$29:$C$29</c:f>
              <c:numCache>
                <c:formatCode>General</c:formatCode>
                <c:ptCount val="2"/>
                <c:pt idx="0">
                  <c:v>10.34</c:v>
                </c:pt>
                <c:pt idx="1">
                  <c:v>25.97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116-444D-8ADF-3B9A4F428E7C}"/>
            </c:ext>
          </c:extLst>
        </c:ser>
        <c:ser>
          <c:idx val="7"/>
          <c:order val="7"/>
          <c:tx>
            <c:strRef>
              <c:f>'Prev by year'!$A$30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'Prev by year'!$B$22:$C$22</c:f>
              <c:strCache>
                <c:ptCount val="2"/>
                <c:pt idx="0">
                  <c:v>Past Year Marijuana Use</c:v>
                </c:pt>
                <c:pt idx="1">
                  <c:v>Use of Marijuana 200 Days or More in Past Year Among Those Reporting Past Year Marijauna Use</c:v>
                </c:pt>
              </c:strCache>
            </c:strRef>
          </c:cat>
          <c:val>
            <c:numRef>
              <c:f>'Prev by year'!$B$30:$C$30</c:f>
              <c:numCache>
                <c:formatCode>General</c:formatCode>
                <c:ptCount val="2"/>
                <c:pt idx="0">
                  <c:v>11.47</c:v>
                </c:pt>
                <c:pt idx="1">
                  <c:v>24.57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116-444D-8ADF-3B9A4F428E7C}"/>
            </c:ext>
          </c:extLst>
        </c:ser>
        <c:ser>
          <c:idx val="8"/>
          <c:order val="8"/>
          <c:tx>
            <c:strRef>
              <c:f>'Prev by year'!$A$31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'Prev by year'!$B$22:$C$22</c:f>
              <c:strCache>
                <c:ptCount val="2"/>
                <c:pt idx="0">
                  <c:v>Past Year Marijuana Use</c:v>
                </c:pt>
                <c:pt idx="1">
                  <c:v>Use of Marijuana 200 Days or More in Past Year Among Those Reporting Past Year Marijauna Use</c:v>
                </c:pt>
              </c:strCache>
            </c:strRef>
          </c:cat>
          <c:val>
            <c:numRef>
              <c:f>'Prev by year'!$B$31:$C$31</c:f>
              <c:numCache>
                <c:formatCode>General</c:formatCode>
                <c:ptCount val="2"/>
                <c:pt idx="0">
                  <c:v>11.65</c:v>
                </c:pt>
                <c:pt idx="1">
                  <c:v>26.78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116-444D-8ADF-3B9A4F428E7C}"/>
            </c:ext>
          </c:extLst>
        </c:ser>
        <c:ser>
          <c:idx val="9"/>
          <c:order val="9"/>
          <c:tx>
            <c:strRef>
              <c:f>'Prev by year'!$A$32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'Prev by year'!$B$22:$C$22</c:f>
              <c:strCache>
                <c:ptCount val="2"/>
                <c:pt idx="0">
                  <c:v>Past Year Marijuana Use</c:v>
                </c:pt>
                <c:pt idx="1">
                  <c:v>Use of Marijuana 200 Days or More in Past Year Among Those Reporting Past Year Marijauna Use</c:v>
                </c:pt>
              </c:strCache>
            </c:strRef>
          </c:cat>
          <c:val>
            <c:numRef>
              <c:f>'Prev by year'!$B$32:$C$32</c:f>
              <c:numCache>
                <c:formatCode>General</c:formatCode>
                <c:ptCount val="2"/>
                <c:pt idx="0">
                  <c:v>11.54</c:v>
                </c:pt>
                <c:pt idx="1">
                  <c:v>26.6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116-444D-8ADF-3B9A4F428E7C}"/>
            </c:ext>
          </c:extLst>
        </c:ser>
        <c:ser>
          <c:idx val="10"/>
          <c:order val="10"/>
          <c:tx>
            <c:strRef>
              <c:f>'Prev by year'!$A$33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'Prev by year'!$B$22:$C$22</c:f>
              <c:strCache>
                <c:ptCount val="2"/>
                <c:pt idx="0">
                  <c:v>Past Year Marijuana Use</c:v>
                </c:pt>
                <c:pt idx="1">
                  <c:v>Use of Marijuana 200 Days or More in Past Year Among Those Reporting Past Year Marijauna Use</c:v>
                </c:pt>
              </c:strCache>
            </c:strRef>
          </c:cat>
          <c:val>
            <c:numRef>
              <c:f>'Prev by year'!$B$33:$C$33</c:f>
              <c:numCache>
                <c:formatCode>General</c:formatCode>
                <c:ptCount val="2"/>
                <c:pt idx="0">
                  <c:v>12.26</c:v>
                </c:pt>
                <c:pt idx="1">
                  <c:v>28.55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116-444D-8ADF-3B9A4F428E7C}"/>
            </c:ext>
          </c:extLst>
        </c:ser>
        <c:ser>
          <c:idx val="11"/>
          <c:order val="11"/>
          <c:tx>
            <c:strRef>
              <c:f>'Prev by year'!$A$34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'Prev by year'!$B$22:$C$22</c:f>
              <c:strCache>
                <c:ptCount val="2"/>
                <c:pt idx="0">
                  <c:v>Past Year Marijuana Use</c:v>
                </c:pt>
                <c:pt idx="1">
                  <c:v>Use of Marijuana 200 Days or More in Past Year Among Those Reporting Past Year Marijauna Use</c:v>
                </c:pt>
              </c:strCache>
            </c:strRef>
          </c:cat>
          <c:val>
            <c:numRef>
              <c:f>'Prev by year'!$B$34:$C$34</c:f>
              <c:numCache>
                <c:formatCode>General</c:formatCode>
                <c:ptCount val="2"/>
                <c:pt idx="0">
                  <c:v>12.61</c:v>
                </c:pt>
                <c:pt idx="1">
                  <c:v>28.28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116-444D-8ADF-3B9A4F428E7C}"/>
            </c:ext>
          </c:extLst>
        </c:ser>
        <c:ser>
          <c:idx val="12"/>
          <c:order val="12"/>
          <c:tx>
            <c:strRef>
              <c:f>'Prev by year'!$A$35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'Prev by year'!$B$22:$C$22</c:f>
              <c:strCache>
                <c:ptCount val="2"/>
                <c:pt idx="0">
                  <c:v>Past Year Marijuana Use</c:v>
                </c:pt>
                <c:pt idx="1">
                  <c:v>Use of Marijuana 200 Days or More in Past Year Among Those Reporting Past Year Marijauna Use</c:v>
                </c:pt>
              </c:strCache>
            </c:strRef>
          </c:cat>
          <c:val>
            <c:numRef>
              <c:f>'Prev by year'!$B$35:$C$35</c:f>
              <c:numCache>
                <c:formatCode>General</c:formatCode>
                <c:ptCount val="2"/>
                <c:pt idx="0">
                  <c:v>13.38</c:v>
                </c:pt>
                <c:pt idx="1">
                  <c:v>29.65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116-444D-8ADF-3B9A4F428E7C}"/>
            </c:ext>
          </c:extLst>
        </c:ser>
        <c:ser>
          <c:idx val="13"/>
          <c:order val="13"/>
          <c:tx>
            <c:strRef>
              <c:f>'Prev by year'!$A$36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'Prev by year'!$B$22:$C$22</c:f>
              <c:strCache>
                <c:ptCount val="2"/>
                <c:pt idx="0">
                  <c:v>Past Year Marijuana Use</c:v>
                </c:pt>
                <c:pt idx="1">
                  <c:v>Use of Marijuana 200 Days or More in Past Year Among Those Reporting Past Year Marijauna Use</c:v>
                </c:pt>
              </c:strCache>
            </c:strRef>
          </c:cat>
          <c:val>
            <c:numRef>
              <c:f>'Prev by year'!$B$36:$C$36</c:f>
              <c:numCache>
                <c:formatCode>General</c:formatCode>
                <c:ptCount val="2"/>
                <c:pt idx="0">
                  <c:v>13.55</c:v>
                </c:pt>
                <c:pt idx="1">
                  <c:v>29.38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116-444D-8ADF-3B9A4F428E7C}"/>
            </c:ext>
          </c:extLst>
        </c:ser>
        <c:ser>
          <c:idx val="14"/>
          <c:order val="14"/>
          <c:tx>
            <c:strRef>
              <c:f>'Prev by year'!$A$37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'Prev by year'!$B$22:$C$22</c:f>
              <c:strCache>
                <c:ptCount val="2"/>
                <c:pt idx="0">
                  <c:v>Past Year Marijuana Use</c:v>
                </c:pt>
                <c:pt idx="1">
                  <c:v>Use of Marijuana 200 Days or More in Past Year Among Those Reporting Past Year Marijauna Use</c:v>
                </c:pt>
              </c:strCache>
            </c:strRef>
          </c:cat>
          <c:val>
            <c:numRef>
              <c:f>'Prev by year'!$B$37:$C$37</c:f>
              <c:numCache>
                <c:formatCode>General</c:formatCode>
                <c:ptCount val="2"/>
                <c:pt idx="0">
                  <c:v>13.94</c:v>
                </c:pt>
                <c:pt idx="1">
                  <c:v>29.56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116-444D-8ADF-3B9A4F428E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281520"/>
        <c:axId val="335280736"/>
      </c:barChart>
      <c:catAx>
        <c:axId val="33528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80736"/>
        <c:crosses val="autoZero"/>
        <c:auto val="1"/>
        <c:lblAlgn val="ctr"/>
        <c:lblOffset val="100"/>
        <c:noMultiLvlLbl val="0"/>
      </c:catAx>
      <c:valAx>
        <c:axId val="33528073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>
                    <a:solidFill>
                      <a:schemeClr val="tx1"/>
                    </a:solidFill>
                  </a:rPr>
                  <a:t>Percent</a:t>
                </a:r>
                <a:endParaRPr lang="en-US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1.5465339720802778E-2"/>
              <c:y val="0.38111801025019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8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0441428461583173"/>
          <c:y val="8.679246329119214E-2"/>
          <c:w val="8.2329709909194623E-2"/>
          <c:h val="0.734580253563619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Sheet4!$B$10:$B$13</c:f>
              <c:strCache>
                <c:ptCount val="4"/>
                <c:pt idx="0">
                  <c:v>Never Used Marijuana</c:v>
                </c:pt>
                <c:pt idx="1">
                  <c:v>Cannabis Dependence in 1 Study Wave</c:v>
                </c:pt>
                <c:pt idx="2">
                  <c:v>Cannabis Dependence in 2 Study Waves</c:v>
                </c:pt>
                <c:pt idx="3">
                  <c:v>Cannabis Dependence in 3 Study Waves</c:v>
                </c:pt>
              </c:strCache>
            </c:strRef>
          </c:cat>
          <c:val>
            <c:numRef>
              <c:f>Sheet4!$C$10:$C$13</c:f>
              <c:numCache>
                <c:formatCode>General</c:formatCode>
                <c:ptCount val="4"/>
                <c:pt idx="0">
                  <c:v>0.8</c:v>
                </c:pt>
                <c:pt idx="1">
                  <c:v>-1.62</c:v>
                </c:pt>
                <c:pt idx="2">
                  <c:v>-2.4700000000000002</c:v>
                </c:pt>
                <c:pt idx="3">
                  <c:v>-5.75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E2-400F-BFFE-DBC608EA52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5282304"/>
        <c:axId val="337076096"/>
      </c:lineChart>
      <c:catAx>
        <c:axId val="33528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76096"/>
        <c:crosses val="autoZero"/>
        <c:auto val="1"/>
        <c:lblAlgn val="ctr"/>
        <c:lblOffset val="100"/>
        <c:noMultiLvlLbl val="0"/>
      </c:catAx>
      <c:valAx>
        <c:axId val="33707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82304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ysClr val="windowText" lastClr="000000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 smtClean="0"/>
              <a:t>Risk</a:t>
            </a:r>
            <a:r>
              <a:rPr lang="en-US" sz="2000" baseline="0" dirty="0" smtClean="0"/>
              <a:t> of subsequent prescription opioid misuse and use disorder was increased among people who reported marijuana use 5 years earlier</a:t>
            </a:r>
            <a:endParaRPr lang="en-US" sz="2000" dirty="0"/>
          </a:p>
        </c:rich>
      </c:tx>
      <c:layout>
        <c:manualLayout>
          <c:xMode val="edge"/>
          <c:yMode val="edge"/>
          <c:x val="0.1441627770384532"/>
          <c:y val="4.38169873679129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2050120804366188E-2"/>
          <c:y val="1.3671494984309971E-2"/>
          <c:w val="0.93411824754088102"/>
          <c:h val="0.9302940525896662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Sheet5!$A$3:$A$4</c:f>
              <c:strCache>
                <c:ptCount val="2"/>
                <c:pt idx="0">
                  <c:v>Risk of incident prescription opioid misuse</c:v>
                </c:pt>
                <c:pt idx="1">
                  <c:v>Risk of incident prescription opioid use disorder</c:v>
                </c:pt>
              </c:strCache>
            </c:strRef>
          </c:cat>
          <c:val>
            <c:numRef>
              <c:f>Sheet5!$B$3:$B$4</c:f>
              <c:numCache>
                <c:formatCode>General</c:formatCode>
                <c:ptCount val="2"/>
                <c:pt idx="0">
                  <c:v>2.62</c:v>
                </c:pt>
                <c:pt idx="1">
                  <c:v>2.78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2B-454E-8B7A-B918672E9E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37078448"/>
        <c:axId val="337075704"/>
      </c:barChart>
      <c:catAx>
        <c:axId val="33707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75704"/>
        <c:crosses val="autoZero"/>
        <c:auto val="1"/>
        <c:lblAlgn val="ctr"/>
        <c:lblOffset val="100"/>
        <c:noMultiLvlLbl val="0"/>
      </c:catAx>
      <c:valAx>
        <c:axId val="337075704"/>
        <c:scaling>
          <c:orientation val="minMax"/>
          <c:max val="5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7844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819209244259448E-2"/>
          <c:y val="9.7311031436753764E-2"/>
          <c:w val="0.89256198347107396"/>
          <c:h val="0.72182254196642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spPr>
            <a:solidFill>
              <a:schemeClr val="hlink"/>
            </a:solidFill>
            <a:ln w="23486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 w="23486">
                <a:noFill/>
              </a:ln>
            </c:spPr>
            <c:extLst>
              <c:ext xmlns:c16="http://schemas.microsoft.com/office/drawing/2014/chart" uri="{C3380CC4-5D6E-409C-BE32-E72D297353CC}">
                <c16:uniqueId val="{00000001-301C-4804-B4CE-CE78D3DD3F2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23486"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01C-4804-B4CE-CE78D3DD3F23}"/>
              </c:ext>
            </c:extLst>
          </c:dPt>
          <c:dLbls>
            <c:spPr>
              <a:noFill/>
              <a:ln w="23486">
                <a:noFill/>
              </a:ln>
            </c:spPr>
            <c:txPr>
              <a:bodyPr/>
              <a:lstStyle/>
              <a:p>
                <a:pPr>
                  <a:defRPr sz="1479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Cannabis users by age 15 years</c:v>
                </c:pt>
                <c:pt idx="1">
                  <c:v>Cannabis users by age 18 years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4.5</c:v>
                </c:pt>
                <c:pt idx="1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01C-4804-B4CE-CE78D3DD3F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7076488"/>
        <c:axId val="337074920"/>
      </c:barChart>
      <c:catAx>
        <c:axId val="33707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522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en-US"/>
          </a:p>
        </c:txPr>
        <c:crossAx val="3370749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37074920"/>
        <c:scaling>
          <c:orientation val="minMax"/>
          <c:max val="9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522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79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37076488"/>
        <c:crosses val="autoZero"/>
        <c:crossBetween val="between"/>
        <c:majorUnit val="1"/>
      </c:valAx>
      <c:spPr>
        <a:noFill/>
        <a:ln w="2348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7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968232181847772E-2"/>
          <c:y val="0.21761654886909518"/>
          <c:w val="0.88399623286554929"/>
          <c:h val="0.455116080671091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Increased Risk for Ever Using Marijuana (but no past year use) Compared to Never Using Marijuana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Alcohol Use Disorder</c:v>
                </c:pt>
                <c:pt idx="1">
                  <c:v>Prescription opioid use disorder</c:v>
                </c:pt>
                <c:pt idx="2">
                  <c:v>Sedative/tranquilizer use disorder</c:v>
                </c:pt>
                <c:pt idx="3">
                  <c:v>Stimulant use disorder</c:v>
                </c:pt>
                <c:pt idx="4">
                  <c:v>Cocaine use disorder</c:v>
                </c:pt>
                <c:pt idx="5">
                  <c:v>Heroin use disorder</c:v>
                </c:pt>
                <c:pt idx="6">
                  <c:v>Ever injecting drugs</c:v>
                </c:pt>
              </c:strCache>
            </c:strRef>
          </c:cat>
          <c:val>
            <c:numRef>
              <c:f>Sheet1!$B$2:$B$8</c:f>
              <c:numCache>
                <c:formatCode>0.0</c:formatCode>
                <c:ptCount val="7"/>
                <c:pt idx="0">
                  <c:v>2.9</c:v>
                </c:pt>
                <c:pt idx="1">
                  <c:v>3</c:v>
                </c:pt>
                <c:pt idx="2">
                  <c:v>1.6</c:v>
                </c:pt>
                <c:pt idx="3">
                  <c:v>2.9</c:v>
                </c:pt>
                <c:pt idx="4">
                  <c:v>3.8</c:v>
                </c:pt>
                <c:pt idx="5">
                  <c:v>5.6</c:v>
                </c:pt>
                <c:pt idx="6">
                  <c:v>15.5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0B-4FDD-87C6-35E3445F77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Increased Risk for Past Year Marijuana Use Compared to Never Using Marijuana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Alcohol Use Disorder</c:v>
                </c:pt>
                <c:pt idx="1">
                  <c:v>Prescription opioid use disorder</c:v>
                </c:pt>
                <c:pt idx="2">
                  <c:v>Sedative/tranquilizer use disorder</c:v>
                </c:pt>
                <c:pt idx="3">
                  <c:v>Stimulant use disorder</c:v>
                </c:pt>
                <c:pt idx="4">
                  <c:v>Cocaine use disorder</c:v>
                </c:pt>
                <c:pt idx="5">
                  <c:v>Heroin use disorder</c:v>
                </c:pt>
                <c:pt idx="6">
                  <c:v>Ever injecting drugs</c:v>
                </c:pt>
              </c:strCache>
            </c:strRef>
          </c:cat>
          <c:val>
            <c:numRef>
              <c:f>Sheet1!$C$2:$C$8</c:f>
              <c:numCache>
                <c:formatCode>0.0</c:formatCode>
                <c:ptCount val="7"/>
                <c:pt idx="0">
                  <c:v>6.6</c:v>
                </c:pt>
                <c:pt idx="1">
                  <c:v>4</c:v>
                </c:pt>
                <c:pt idx="2">
                  <c:v>2.2000000000000002</c:v>
                </c:pt>
                <c:pt idx="3">
                  <c:v>6</c:v>
                </c:pt>
                <c:pt idx="4">
                  <c:v>9</c:v>
                </c:pt>
                <c:pt idx="5">
                  <c:v>10.8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0B-4FDD-87C6-35E3445F77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Increased Risk for  Past Year Use of Marijuana 200 Days or More Compared to Never Using Marijuana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Alcohol Use Disorder</c:v>
                </c:pt>
                <c:pt idx="1">
                  <c:v>Prescription opioid use disorder</c:v>
                </c:pt>
                <c:pt idx="2">
                  <c:v>Sedative/tranquilizer use disorder</c:v>
                </c:pt>
                <c:pt idx="3">
                  <c:v>Stimulant use disorder</c:v>
                </c:pt>
                <c:pt idx="4">
                  <c:v>Cocaine use disorder</c:v>
                </c:pt>
                <c:pt idx="5">
                  <c:v>Heroin use disorder</c:v>
                </c:pt>
                <c:pt idx="6">
                  <c:v>Ever injecting drugs</c:v>
                </c:pt>
              </c:strCache>
            </c:strRef>
          </c:cat>
          <c:val>
            <c:numRef>
              <c:f>Sheet1!$D$2:$D$8</c:f>
              <c:numCache>
                <c:formatCode>0.0</c:formatCode>
                <c:ptCount val="7"/>
                <c:pt idx="0">
                  <c:v>6.3</c:v>
                </c:pt>
                <c:pt idx="1">
                  <c:v>4.0999999999999996</c:v>
                </c:pt>
                <c:pt idx="2">
                  <c:v>3.1</c:v>
                </c:pt>
                <c:pt idx="3">
                  <c:v>8</c:v>
                </c:pt>
                <c:pt idx="4">
                  <c:v>9.8000000000000007</c:v>
                </c:pt>
                <c:pt idx="5">
                  <c:v>7.6</c:v>
                </c:pt>
                <c:pt idx="6">
                  <c:v>36.799999999999997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0B-4FDD-87C6-35E3445F773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37077664"/>
        <c:axId val="337080016"/>
      </c:barChart>
      <c:catAx>
        <c:axId val="33707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80016"/>
        <c:crosses val="autoZero"/>
        <c:auto val="1"/>
        <c:lblAlgn val="ctr"/>
        <c:lblOffset val="100"/>
        <c:noMultiLvlLbl val="0"/>
      </c:catAx>
      <c:valAx>
        <c:axId val="3370800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 smtClean="0"/>
                  <a:t>Increased Risk for Adverse Outcome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7.4365972602169978E-3"/>
              <c:y val="0.11265210157605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7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3693879551472193"/>
          <c:y val="4.1454617436718997E-3"/>
          <c:w val="0.72096158431814039"/>
          <c:h val="0.41936709673922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4563127884876458E-2"/>
          <c:y val="0.18665000503303636"/>
          <c:w val="0.9088745504034218"/>
          <c:h val="0.709775991772976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Increased Risk for Ever Using Marijuana (but no past year use) Compared to Never Using Marijuana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Sheet2!$A$2:$A$6</c:f>
              <c:strCache>
                <c:ptCount val="5"/>
                <c:pt idx="0">
                  <c:v>Any mental illness</c:v>
                </c:pt>
                <c:pt idx="1">
                  <c:v>Serious mental illness</c:v>
                </c:pt>
                <c:pt idx="2">
                  <c:v>Unemployed</c:v>
                </c:pt>
                <c:pt idx="3">
                  <c:v>Probation or parole</c:v>
                </c:pt>
                <c:pt idx="4">
                  <c:v>Government assistance program</c:v>
                </c:pt>
              </c:strCache>
            </c:strRef>
          </c:cat>
          <c:val>
            <c:numRef>
              <c:f>Sheet2!$B$2:$B$6</c:f>
              <c:numCache>
                <c:formatCode>General</c:formatCode>
                <c:ptCount val="5"/>
                <c:pt idx="0">
                  <c:v>1.6</c:v>
                </c:pt>
                <c:pt idx="1">
                  <c:v>1.4</c:v>
                </c:pt>
                <c:pt idx="2">
                  <c:v>1.1000000000000001</c:v>
                </c:pt>
                <c:pt idx="3">
                  <c:v>2.5</c:v>
                </c:pt>
                <c:pt idx="4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2B-4E9A-8CED-CD984D9DD611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Increased Risk for Past Year Marijuana Use Compared to Never Using Marijuana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Sheet2!$A$2:$A$6</c:f>
              <c:strCache>
                <c:ptCount val="5"/>
                <c:pt idx="0">
                  <c:v>Any mental illness</c:v>
                </c:pt>
                <c:pt idx="1">
                  <c:v>Serious mental illness</c:v>
                </c:pt>
                <c:pt idx="2">
                  <c:v>Unemployed</c:v>
                </c:pt>
                <c:pt idx="3">
                  <c:v>Probation or parole</c:v>
                </c:pt>
                <c:pt idx="4">
                  <c:v>Government assistance program</c:v>
                </c:pt>
              </c:strCache>
            </c:strRef>
          </c:cat>
          <c:val>
            <c:numRef>
              <c:f>Sheet2!$C$2:$C$6</c:f>
              <c:numCache>
                <c:formatCode>General</c:formatCode>
                <c:ptCount val="5"/>
                <c:pt idx="0">
                  <c:v>2</c:v>
                </c:pt>
                <c:pt idx="1">
                  <c:v>1.5</c:v>
                </c:pt>
                <c:pt idx="2">
                  <c:v>1.2</c:v>
                </c:pt>
                <c:pt idx="3">
                  <c:v>2.1</c:v>
                </c:pt>
                <c:pt idx="4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2B-4E9A-8CED-CD984D9DD611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Increased Risk for  Past Year Use of Marijuana 200 Days or More Compared to Never Using Marijuana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Sheet2!$A$2:$A$6</c:f>
              <c:strCache>
                <c:ptCount val="5"/>
                <c:pt idx="0">
                  <c:v>Any mental illness</c:v>
                </c:pt>
                <c:pt idx="1">
                  <c:v>Serious mental illness</c:v>
                </c:pt>
                <c:pt idx="2">
                  <c:v>Unemployed</c:v>
                </c:pt>
                <c:pt idx="3">
                  <c:v>Probation or parole</c:v>
                </c:pt>
                <c:pt idx="4">
                  <c:v>Government assistance program</c:v>
                </c:pt>
              </c:strCache>
            </c:strRef>
          </c:cat>
          <c:val>
            <c:numRef>
              <c:f>Sheet2!$D$2:$D$6</c:f>
              <c:numCache>
                <c:formatCode>General</c:formatCode>
                <c:ptCount val="5"/>
                <c:pt idx="0">
                  <c:v>2.2000000000000002</c:v>
                </c:pt>
                <c:pt idx="1">
                  <c:v>1.7</c:v>
                </c:pt>
                <c:pt idx="2">
                  <c:v>1.4</c:v>
                </c:pt>
                <c:pt idx="3">
                  <c:v>2.4</c:v>
                </c:pt>
                <c:pt idx="4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2B-4E9A-8CED-CD984D9DD6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37072960"/>
        <c:axId val="337074136"/>
      </c:barChart>
      <c:catAx>
        <c:axId val="33707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74136"/>
        <c:crosses val="autoZero"/>
        <c:auto val="1"/>
        <c:lblAlgn val="ctr"/>
        <c:lblOffset val="100"/>
        <c:noMultiLvlLbl val="0"/>
      </c:catAx>
      <c:valAx>
        <c:axId val="337074136"/>
        <c:scaling>
          <c:orientation val="minMax"/>
        </c:scaling>
        <c:delete val="0"/>
        <c:axPos val="l"/>
        <c:numFmt formatCode="#,##0.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7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583327334816302E-2"/>
          <c:y val="4.3327660064144402E-2"/>
          <c:w val="0.91486266857048126"/>
          <c:h val="0.855345629246591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Adults 18+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Sheet1!$A$3:$A$22</c:f>
              <c:numCache>
                <c:formatCode>General</c:formatCode>
                <c:ptCount val="20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</c:numCache>
            </c:numRef>
          </c:cat>
          <c:val>
            <c:numRef>
              <c:f>Sheet1!$B$3:$B$22</c:f>
              <c:numCache>
                <c:formatCode>General</c:formatCode>
                <c:ptCount val="20"/>
                <c:pt idx="0">
                  <c:v>24.1</c:v>
                </c:pt>
                <c:pt idx="1">
                  <c:v>23.5</c:v>
                </c:pt>
                <c:pt idx="2">
                  <c:v>23.2</c:v>
                </c:pt>
                <c:pt idx="3">
                  <c:v>22.7</c:v>
                </c:pt>
                <c:pt idx="4">
                  <c:v>22.4</c:v>
                </c:pt>
                <c:pt idx="5">
                  <c:v>21.6</c:v>
                </c:pt>
                <c:pt idx="6">
                  <c:v>20.9</c:v>
                </c:pt>
                <c:pt idx="7">
                  <c:v>20.9</c:v>
                </c:pt>
                <c:pt idx="8">
                  <c:v>20.8</c:v>
                </c:pt>
                <c:pt idx="9">
                  <c:v>19.7</c:v>
                </c:pt>
                <c:pt idx="10">
                  <c:v>20.5</c:v>
                </c:pt>
                <c:pt idx="11">
                  <c:v>20.6</c:v>
                </c:pt>
                <c:pt idx="12">
                  <c:v>19.399999999999999</c:v>
                </c:pt>
                <c:pt idx="13">
                  <c:v>18.899999999999999</c:v>
                </c:pt>
                <c:pt idx="14">
                  <c:v>18</c:v>
                </c:pt>
                <c:pt idx="15">
                  <c:v>17.8</c:v>
                </c:pt>
                <c:pt idx="16">
                  <c:v>16.8</c:v>
                </c:pt>
                <c:pt idx="17">
                  <c:v>15.2</c:v>
                </c:pt>
                <c:pt idx="18">
                  <c:v>15.5</c:v>
                </c:pt>
                <c:pt idx="19">
                  <c:v>13.9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27-46E4-AEA3-46E5621333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Sheet1!$A$3:$A$22</c:f>
              <c:numCache>
                <c:formatCode>General</c:formatCode>
                <c:ptCount val="20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</c:numCache>
            </c:numRef>
          </c:cat>
          <c:val>
            <c:numRef>
              <c:f>Sheet1!$C$3:$C$22</c:f>
              <c:numCache>
                <c:formatCode>General</c:formatCode>
                <c:ptCount val="20"/>
              </c:numCache>
            </c:numRef>
          </c:val>
          <c:extLst>
            <c:ext xmlns:c16="http://schemas.microsoft.com/office/drawing/2014/chart" uri="{C3380CC4-5D6E-409C-BE32-E72D297353CC}">
              <c16:uniqueId val="{00000001-3C27-46E4-AEA3-46E562133360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Sheet1!$A$3:$A$22</c:f>
              <c:numCache>
                <c:formatCode>General</c:formatCode>
                <c:ptCount val="20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</c:numCache>
            </c:numRef>
          </c:cat>
          <c:val>
            <c:numRef>
              <c:f>Sheet1!$E$3:$E$22</c:f>
              <c:numCache>
                <c:formatCode>General</c:formatCode>
                <c:ptCount val="20"/>
              </c:numCache>
            </c:numRef>
          </c:val>
          <c:extLst>
            <c:ext xmlns:c16="http://schemas.microsoft.com/office/drawing/2014/chart" uri="{C3380CC4-5D6E-409C-BE32-E72D297353CC}">
              <c16:uniqueId val="{00000002-3C27-46E4-AEA3-46E562133360}"/>
            </c:ext>
          </c:extLst>
        </c:ser>
        <c:ser>
          <c:idx val="5"/>
          <c:order val="4"/>
          <c:tx>
            <c:strRef>
              <c:f>Sheet1!$G$1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Sheet1!$A$3:$A$22</c:f>
              <c:numCache>
                <c:formatCode>General</c:formatCode>
                <c:ptCount val="20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</c:numCache>
            </c:numRef>
          </c:cat>
          <c:val>
            <c:numRef>
              <c:f>Sheet1!$G$3:$G$22</c:f>
              <c:numCache>
                <c:formatCode>General</c:formatCode>
                <c:ptCount val="20"/>
              </c:numCache>
            </c:numRef>
          </c:val>
          <c:extLst>
            <c:ext xmlns:c16="http://schemas.microsoft.com/office/drawing/2014/chart" uri="{C3380CC4-5D6E-409C-BE32-E72D297353CC}">
              <c16:uniqueId val="{00000003-3C27-46E4-AEA3-46E5621333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51"/>
        <c:axId val="337073744"/>
        <c:axId val="337076880"/>
      </c:barChart>
      <c:barChart>
        <c:barDir val="col"/>
        <c:grouping val="clustered"/>
        <c:varyColors val="0"/>
        <c:ser>
          <c:idx val="4"/>
          <c:order val="3"/>
          <c:tx>
            <c:strRef>
              <c:f>Sheet1!$F$1</c:f>
              <c:strCache>
                <c:ptCount val="1"/>
                <c:pt idx="0">
                  <c:v>High School Students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/>
              </a:solidFill>
            </a:ln>
            <a:effectLst/>
          </c:spPr>
          <c:invertIfNegative val="0"/>
          <c:cat>
            <c:numRef>
              <c:f>Sheet1!$A$3:$A$22</c:f>
              <c:numCache>
                <c:formatCode>General</c:formatCode>
                <c:ptCount val="20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</c:numCache>
            </c:numRef>
          </c:cat>
          <c:val>
            <c:numRef>
              <c:f>Sheet1!$F$3:$F$22</c:f>
              <c:numCache>
                <c:formatCode>General</c:formatCode>
                <c:ptCount val="20"/>
                <c:pt idx="1">
                  <c:v>34.799999999999997</c:v>
                </c:pt>
                <c:pt idx="3">
                  <c:v>28.5</c:v>
                </c:pt>
                <c:pt idx="5">
                  <c:v>21.9</c:v>
                </c:pt>
                <c:pt idx="7">
                  <c:v>23</c:v>
                </c:pt>
                <c:pt idx="9">
                  <c:v>20</c:v>
                </c:pt>
                <c:pt idx="11">
                  <c:v>19.5</c:v>
                </c:pt>
                <c:pt idx="13">
                  <c:v>18.100000000000001</c:v>
                </c:pt>
                <c:pt idx="15">
                  <c:v>15.7</c:v>
                </c:pt>
                <c:pt idx="17">
                  <c:v>10.8</c:v>
                </c:pt>
                <c:pt idx="19">
                  <c:v>8.8000000000000007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27-46E4-AEA3-46E5621333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6"/>
        <c:overlap val="100"/>
        <c:axId val="337078056"/>
        <c:axId val="337074528"/>
      </c:barChart>
      <c:catAx>
        <c:axId val="33707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37076880"/>
        <c:crosses val="autoZero"/>
        <c:auto val="1"/>
        <c:lblAlgn val="ctr"/>
        <c:lblOffset val="100"/>
        <c:noMultiLvlLbl val="0"/>
      </c:catAx>
      <c:valAx>
        <c:axId val="337076880"/>
        <c:scaling>
          <c:orientation val="minMax"/>
          <c:max val="4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Cigarette </a:t>
                </a:r>
                <a:r>
                  <a:rPr lang="en-US" b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smoking prevalence</a:t>
                </a:r>
              </a:p>
            </c:rich>
          </c:tx>
          <c:layout>
            <c:manualLayout>
              <c:xMode val="edge"/>
              <c:yMode val="edge"/>
              <c:x val="4.3992501289134402E-3"/>
              <c:y val="0.2081604731781520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37073744"/>
        <c:crosses val="autoZero"/>
        <c:crossBetween val="between"/>
      </c:valAx>
      <c:valAx>
        <c:axId val="337074528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337078056"/>
        <c:crosses val="max"/>
        <c:crossBetween val="between"/>
      </c:valAx>
      <c:catAx>
        <c:axId val="3370780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37074528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26025523341224399"/>
          <c:y val="0.94811151087503598"/>
          <c:w val="0.47948953317551202"/>
          <c:h val="4.758581418442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span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644775459889713E-2"/>
          <c:y val="0.17774311281955898"/>
          <c:w val="0.91043271627831301"/>
          <c:h val="0.72028652323971309"/>
        </c:manualLayout>
      </c:layout>
      <c:lineChart>
        <c:grouping val="standard"/>
        <c:varyColors val="0"/>
        <c:ser>
          <c:idx val="0"/>
          <c:order val="0"/>
          <c:tx>
            <c:strRef>
              <c:f>DATA!$B$2</c:f>
              <c:strCache>
                <c:ptCount val="1"/>
                <c:pt idx="0">
                  <c:v>Current Cigarette Smoker</c:v>
                </c:pt>
              </c:strCache>
            </c:strRef>
          </c:tx>
          <c:spPr>
            <a:ln w="412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4"/>
            <c:marker>
              <c:symbol val="none"/>
            </c:marker>
            <c:bubble3D val="0"/>
            <c:spPr>
              <a:ln w="41275" cap="rnd">
                <a:solidFill>
                  <a:schemeClr val="accent1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0B0-4167-92AB-849B82D440DB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41275" cap="rnd">
                <a:solidFill>
                  <a:schemeClr val="accent1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F0B0-4167-92AB-849B82D440DB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41275" cap="rnd">
                <a:solidFill>
                  <a:schemeClr val="accent1"/>
                </a:solidFill>
                <a:prstDash val="dash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F0B0-4167-92AB-849B82D440DB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412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F0B0-4167-92AB-849B82D440DB}"/>
              </c:ext>
            </c:extLst>
          </c:dPt>
          <c:dLbls>
            <c:dLbl>
              <c:idx val="0"/>
              <c:layout>
                <c:manualLayout>
                  <c:x val="-4.2859968047387613E-2"/>
                  <c:y val="-1.5397897362770637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0B0-4167-92AB-849B82D440DB}"/>
                </c:ext>
              </c:extLst>
            </c:dLbl>
            <c:dLbl>
              <c:idx val="2"/>
              <c:layout>
                <c:manualLayout>
                  <c:x val="-8.5719936094775205E-3"/>
                  <c:y val="1.4698162729658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0B0-4167-92AB-849B82D440DB}"/>
                </c:ext>
              </c:extLst>
            </c:dLbl>
            <c:dLbl>
              <c:idx val="4"/>
              <c:layout>
                <c:manualLayout>
                  <c:x val="-7.1433280078980381E-3"/>
                  <c:y val="1.67979002624671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0B0-4167-92AB-849B82D440DB}"/>
                </c:ext>
              </c:extLst>
            </c:dLbl>
            <c:dLbl>
              <c:idx val="5"/>
              <c:layout>
                <c:manualLayout>
                  <c:x val="-1.5715321617375454E-2"/>
                  <c:y val="-2.5196850393700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0B0-4167-92AB-849B82D440DB}"/>
                </c:ext>
              </c:extLst>
            </c:dLbl>
            <c:dLbl>
              <c:idx val="6"/>
              <c:layout>
                <c:manualLayout>
                  <c:x val="-2.1429984023693904E-2"/>
                  <c:y val="-3.14960629921260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0B0-4167-92AB-849B82D440D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DATA!$A$3:$A$10</c:f>
              <c:numCache>
                <c:formatCode>General</c:formatCod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numCache>
            </c:numRef>
          </c:cat>
          <c:val>
            <c:numRef>
              <c:f>DATA!$B$3:$B$10</c:f>
              <c:numCache>
                <c:formatCode>General</c:formatCode>
                <c:ptCount val="8"/>
                <c:pt idx="0">
                  <c:v>9.77</c:v>
                </c:pt>
                <c:pt idx="1">
                  <c:v>21.16</c:v>
                </c:pt>
                <c:pt idx="2">
                  <c:v>31.23</c:v>
                </c:pt>
                <c:pt idx="3">
                  <c:v>36.47</c:v>
                </c:pt>
                <c:pt idx="4">
                  <c:v>50.29</c:v>
                </c:pt>
                <c:pt idx="5">
                  <c:v>53.48</c:v>
                </c:pt>
                <c:pt idx="6">
                  <c:v>44.94</c:v>
                </c:pt>
                <c:pt idx="7">
                  <c:v>46.69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0B0-4167-92AB-849B82D440DB}"/>
            </c:ext>
          </c:extLst>
        </c:ser>
        <c:ser>
          <c:idx val="1"/>
          <c:order val="1"/>
          <c:tx>
            <c:strRef>
              <c:f>DATA!$C$2</c:f>
              <c:strCache>
                <c:ptCount val="1"/>
                <c:pt idx="0">
                  <c:v>Former Cigarette Smoker</c:v>
                </c:pt>
              </c:strCache>
            </c:strRef>
          </c:tx>
          <c:spPr>
            <a:ln w="41275" cap="rnd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4"/>
            <c:marker>
              <c:symbol val="none"/>
            </c:marker>
            <c:bubble3D val="0"/>
            <c:spPr>
              <a:ln w="41275" cap="rnd">
                <a:solidFill>
                  <a:schemeClr val="accent2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F0B0-4167-92AB-849B82D440DB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41275" cap="rnd">
                <a:solidFill>
                  <a:schemeClr val="accent2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F0B0-4167-92AB-849B82D440DB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41275" cap="rnd">
                <a:solidFill>
                  <a:schemeClr val="accent2"/>
                </a:solidFill>
                <a:prstDash val="dash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F0B0-4167-92AB-849B82D440DB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412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F0B0-4167-92AB-849B82D440DB}"/>
              </c:ext>
            </c:extLst>
          </c:dPt>
          <c:dLbls>
            <c:dLbl>
              <c:idx val="0"/>
              <c:layout>
                <c:manualLayout>
                  <c:x val="-2.8573312031591733E-2"/>
                  <c:y val="-2.7296587926509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F0B0-4167-92AB-849B82D440DB}"/>
                </c:ext>
              </c:extLst>
            </c:dLbl>
            <c:dLbl>
              <c:idx val="1"/>
              <c:layout>
                <c:manualLayout>
                  <c:x val="-2.0001318422114212E-2"/>
                  <c:y val="-2.09973753280839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F0B0-4167-92AB-849B82D440DB}"/>
                </c:ext>
              </c:extLst>
            </c:dLbl>
            <c:dLbl>
              <c:idx val="2"/>
              <c:layout>
                <c:manualLayout>
                  <c:x val="-1.5715321617375506E-2"/>
                  <c:y val="-3.77952755905511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F0B0-4167-92AB-849B82D440DB}"/>
                </c:ext>
              </c:extLst>
            </c:dLbl>
            <c:dLbl>
              <c:idx val="3"/>
              <c:layout>
                <c:manualLayout>
                  <c:x val="-1.2857990414216333E-2"/>
                  <c:y val="-4.6194225721784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F0B0-4167-92AB-849B82D440DB}"/>
                </c:ext>
              </c:extLst>
            </c:dLbl>
            <c:dLbl>
              <c:idx val="4"/>
              <c:layout>
                <c:manualLayout>
                  <c:x val="-2.2858649625273491E-2"/>
                  <c:y val="-2.72965879265092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F0B0-4167-92AB-849B82D440DB}"/>
                </c:ext>
              </c:extLst>
            </c:dLbl>
            <c:dLbl>
              <c:idx val="5"/>
              <c:layout>
                <c:manualLayout>
                  <c:x val="-1.1429324812636798E-2"/>
                  <c:y val="-3.1496062992125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F0B0-4167-92AB-849B82D440DB}"/>
                </c:ext>
              </c:extLst>
            </c:dLbl>
            <c:dLbl>
              <c:idx val="6"/>
              <c:layout>
                <c:manualLayout>
                  <c:x val="-7.1433280078980381E-3"/>
                  <c:y val="-3.1496062992125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F0B0-4167-92AB-849B82D440D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DATA!$A$3:$A$10</c:f>
              <c:numCache>
                <c:formatCode>General</c:formatCod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numCache>
            </c:numRef>
          </c:cat>
          <c:val>
            <c:numRef>
              <c:f>DATA!$C$3:$C$10</c:f>
              <c:numCache>
                <c:formatCode>General</c:formatCode>
                <c:ptCount val="8"/>
                <c:pt idx="0">
                  <c:v>2.4900000000000002</c:v>
                </c:pt>
                <c:pt idx="1">
                  <c:v>7.38</c:v>
                </c:pt>
                <c:pt idx="2">
                  <c:v>5.71</c:v>
                </c:pt>
                <c:pt idx="3">
                  <c:v>9.57</c:v>
                </c:pt>
                <c:pt idx="4">
                  <c:v>14.65</c:v>
                </c:pt>
                <c:pt idx="5">
                  <c:v>16.329999999999998</c:v>
                </c:pt>
                <c:pt idx="6">
                  <c:v>17.78</c:v>
                </c:pt>
                <c:pt idx="7">
                  <c:v>19.27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F0B0-4167-92AB-849B82D440DB}"/>
            </c:ext>
          </c:extLst>
        </c:ser>
        <c:ser>
          <c:idx val="2"/>
          <c:order val="2"/>
          <c:tx>
            <c:strRef>
              <c:f>DATA!$D$2</c:f>
              <c:strCache>
                <c:ptCount val="1"/>
                <c:pt idx="0">
                  <c:v>Never Cigarette Smoker</c:v>
                </c:pt>
              </c:strCache>
            </c:strRef>
          </c:tx>
          <c:spPr>
            <a:ln w="41275" cap="rnd">
              <a:solidFill>
                <a:schemeClr val="bg2">
                  <a:lumMod val="2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4"/>
            <c:marker>
              <c:symbol val="none"/>
            </c:marker>
            <c:bubble3D val="0"/>
            <c:spPr>
              <a:ln w="41275" cap="rnd">
                <a:solidFill>
                  <a:schemeClr val="bg2">
                    <a:lumMod val="25000"/>
                  </a:schemeClr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F0B0-4167-92AB-849B82D440DB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41275" cap="rnd">
                <a:solidFill>
                  <a:schemeClr val="bg2">
                    <a:lumMod val="25000"/>
                  </a:schemeClr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F0B0-4167-92AB-849B82D440DB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41275" cap="rnd">
                <a:solidFill>
                  <a:schemeClr val="bg2">
                    <a:lumMod val="25000"/>
                  </a:schemeClr>
                </a:solidFill>
                <a:prstDash val="dash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F0B0-4167-92AB-849B82D440DB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41275" cap="rnd">
                <a:solidFill>
                  <a:schemeClr val="bg2">
                    <a:lumMod val="25000"/>
                  </a:schemeClr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F0B0-4167-92AB-849B82D440DB}"/>
              </c:ext>
            </c:extLst>
          </c:dPt>
          <c:dLbls>
            <c:dLbl>
              <c:idx val="0"/>
              <c:layout>
                <c:manualLayout>
                  <c:x val="-4.1431302445808012E-2"/>
                  <c:y val="-4.19947506561679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0-F0B0-4167-92AB-849B82D440DB}"/>
                </c:ext>
              </c:extLst>
            </c:dLbl>
            <c:dLbl>
              <c:idx val="1"/>
              <c:layout>
                <c:manualLayout>
                  <c:x val="-1.2857990414216281E-2"/>
                  <c:y val="-2.519685039370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1-F0B0-4167-92AB-849B82D440DB}"/>
                </c:ext>
              </c:extLst>
            </c:dLbl>
            <c:dLbl>
              <c:idx val="2"/>
              <c:layout>
                <c:manualLayout>
                  <c:x val="-1.1429324812636693E-2"/>
                  <c:y val="-1.8897637795275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2-F0B0-4167-92AB-849B82D440DB}"/>
                </c:ext>
              </c:extLst>
            </c:dLbl>
            <c:dLbl>
              <c:idx val="3"/>
              <c:layout>
                <c:manualLayout>
                  <c:x val="-1.7143987218955041E-2"/>
                  <c:y val="-2.09973753280839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3-F0B0-4167-92AB-849B82D440DB}"/>
                </c:ext>
              </c:extLst>
            </c:dLbl>
            <c:dLbl>
              <c:idx val="4"/>
              <c:layout>
                <c:manualLayout>
                  <c:x val="-1.4286656015795972E-2"/>
                  <c:y val="-1.889763779527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F0B0-4167-92AB-849B82D440DB}"/>
                </c:ext>
              </c:extLst>
            </c:dLbl>
            <c:dLbl>
              <c:idx val="5"/>
              <c:layout>
                <c:manualLayout>
                  <c:x val="-1.1429324812636589E-2"/>
                  <c:y val="-2.09973753280841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F0B0-4167-92AB-849B82D440DB}"/>
                </c:ext>
              </c:extLst>
            </c:dLbl>
            <c:dLbl>
              <c:idx val="6"/>
              <c:layout>
                <c:manualLayout>
                  <c:x val="-1.4286656015796914E-3"/>
                  <c:y val="-2.519685039370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F0B0-4167-92AB-849B82D440D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DATA!$A$3:$A$10</c:f>
              <c:numCache>
                <c:formatCode>General</c:formatCod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numCache>
            </c:numRef>
          </c:cat>
          <c:val>
            <c:numRef>
              <c:f>DATA!$D$3:$D$10</c:f>
              <c:numCache>
                <c:formatCode>General</c:formatCode>
                <c:ptCount val="8"/>
                <c:pt idx="0">
                  <c:v>1.25</c:v>
                </c:pt>
                <c:pt idx="1">
                  <c:v>1.27</c:v>
                </c:pt>
                <c:pt idx="2">
                  <c:v>2.29</c:v>
                </c:pt>
                <c:pt idx="3">
                  <c:v>1.23</c:v>
                </c:pt>
                <c:pt idx="4">
                  <c:v>4.71</c:v>
                </c:pt>
                <c:pt idx="5">
                  <c:v>5.86</c:v>
                </c:pt>
                <c:pt idx="6">
                  <c:v>6.65</c:v>
                </c:pt>
                <c:pt idx="7">
                  <c:v>6.12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F0B0-4167-92AB-849B82D440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079232"/>
        <c:axId val="338342800"/>
      </c:lineChart>
      <c:catAx>
        <c:axId val="3370792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Year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42800"/>
        <c:crosses val="autoZero"/>
        <c:auto val="1"/>
        <c:lblAlgn val="ctr"/>
        <c:lblOffset val="100"/>
        <c:noMultiLvlLbl val="0"/>
      </c:catAx>
      <c:valAx>
        <c:axId val="33834280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Percentage (%)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75000"/>
                <a:lumOff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7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9731320872219489E-2"/>
          <c:y val="0.17446719160104987"/>
          <c:w val="0.3136473337837567"/>
          <c:h val="0.232808646950627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0.37682</cdr:x>
      <cdr:y>0.07717</cdr:y>
    </cdr:from>
    <cdr:to>
      <cdr:x>0.67766</cdr:x>
      <cdr:y>0.11266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80E54EAE-742B-4753-8CA8-CF906C3B8E94}"/>
            </a:ext>
          </a:extLst>
        </cdr:cNvPr>
        <cdr:cNvSpPr txBox="1"/>
      </cdr:nvSpPr>
      <cdr:spPr>
        <a:xfrm xmlns:a="http://schemas.openxmlformats.org/drawingml/2006/main">
          <a:off x="3220278" y="374565"/>
          <a:ext cx="2570922" cy="172278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0.83164</cdr:x>
      <cdr:y>0.10687</cdr:y>
    </cdr:from>
    <cdr:to>
      <cdr:x>1</cdr:x>
      <cdr:y>0.15688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C9DE662C-6E89-495B-9C30-184CA0CBAC6B}"/>
            </a:ext>
          </a:extLst>
        </cdr:cNvPr>
        <cdr:cNvSpPr txBox="1"/>
      </cdr:nvSpPr>
      <cdr:spPr>
        <a:xfrm xmlns:a="http://schemas.openxmlformats.org/drawingml/2006/main">
          <a:off x="7093786" y="518708"/>
          <a:ext cx="1436078" cy="2427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rPr>
            <a:t>40.9 MILLION</a:t>
          </a:r>
          <a:endParaRPr lang="en-US" sz="1400" b="1" dirty="0">
            <a:solidFill>
              <a:schemeClr val="tx1">
                <a:lumMod val="50000"/>
                <a:lumOff val="50000"/>
              </a:schemeClr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0.53286</cdr:x>
      <cdr:y>0.2375</cdr:y>
    </cdr:from>
    <cdr:to>
      <cdr:x>0.79958</cdr:x>
      <cdr:y>0.29074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5882B438-C4D6-4B66-96E5-42F16CE7D04B}"/>
            </a:ext>
          </a:extLst>
        </cdr:cNvPr>
        <cdr:cNvSpPr txBox="1"/>
      </cdr:nvSpPr>
      <cdr:spPr>
        <a:xfrm xmlns:a="http://schemas.openxmlformats.org/drawingml/2006/main">
          <a:off x="4545204" y="1152765"/>
          <a:ext cx="2275085" cy="2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rPr>
            <a:t>18.1 </a:t>
          </a:r>
          <a:r>
            <a: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rPr>
            <a:t>MILLION</a:t>
          </a:r>
        </a:p>
      </cdr:txBody>
    </cdr:sp>
  </cdr:relSizeAnchor>
  <cdr:relSizeAnchor xmlns:cdr="http://schemas.openxmlformats.org/drawingml/2006/chartDrawing">
    <cdr:from>
      <cdr:x>0.34193</cdr:x>
      <cdr:y>0.36707</cdr:y>
    </cdr:from>
    <cdr:to>
      <cdr:x>0.60865</cdr:x>
      <cdr:y>0.42031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7BC6640A-76CE-4658-A2DF-E11A72DE4D22}"/>
            </a:ext>
          </a:extLst>
        </cdr:cNvPr>
        <cdr:cNvSpPr txBox="1"/>
      </cdr:nvSpPr>
      <cdr:spPr>
        <a:xfrm xmlns:a="http://schemas.openxmlformats.org/drawingml/2006/main">
          <a:off x="2916584" y="1781707"/>
          <a:ext cx="2275086" cy="2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rPr>
            <a:t>5.9</a:t>
          </a:r>
          <a:r>
            <a:rPr lang="en-US" sz="1400" b="1" dirty="0" smtClean="0">
              <a:solidFill>
                <a:schemeClr val="bg1"/>
              </a:solidFill>
              <a:latin typeface="Arial Narrow" panose="020B0606020202030204" pitchFamily="34" charset="0"/>
            </a:rPr>
            <a:t> </a:t>
          </a:r>
          <a:r>
            <a: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rPr>
            <a:t>MILLION</a:t>
          </a:r>
        </a:p>
      </cdr:txBody>
    </cdr:sp>
  </cdr:relSizeAnchor>
  <cdr:relSizeAnchor xmlns:cdr="http://schemas.openxmlformats.org/drawingml/2006/chartDrawing">
    <cdr:from>
      <cdr:x>0.33506</cdr:x>
      <cdr:y>0.51732</cdr:y>
    </cdr:from>
    <cdr:to>
      <cdr:x>0.60178</cdr:x>
      <cdr:y>0.57057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4555DAC1-2EAC-4456-A42E-5DA8EDC40A14}"/>
            </a:ext>
          </a:extLst>
        </cdr:cNvPr>
        <cdr:cNvSpPr txBox="1"/>
      </cdr:nvSpPr>
      <cdr:spPr>
        <a:xfrm xmlns:a="http://schemas.openxmlformats.org/drawingml/2006/main">
          <a:off x="2858023" y="2510958"/>
          <a:ext cx="2275086" cy="2584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rPr>
            <a:t>5.1 </a:t>
          </a:r>
          <a:r>
            <a: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rPr>
            <a:t>MILLION</a:t>
          </a:r>
        </a:p>
      </cdr:txBody>
    </cdr:sp>
  </cdr:relSizeAnchor>
  <cdr:relSizeAnchor xmlns:cdr="http://schemas.openxmlformats.org/drawingml/2006/chartDrawing">
    <cdr:from>
      <cdr:x>0.25344</cdr:x>
      <cdr:y>0.77866</cdr:y>
    </cdr:from>
    <cdr:to>
      <cdr:x>0.52016</cdr:x>
      <cdr:y>0.8319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BBF0DC7E-679D-45B7-8BDC-6F21BF18BFCB}"/>
            </a:ext>
          </a:extLst>
        </cdr:cNvPr>
        <cdr:cNvSpPr txBox="1"/>
      </cdr:nvSpPr>
      <cdr:spPr>
        <a:xfrm xmlns:a="http://schemas.openxmlformats.org/drawingml/2006/main">
          <a:off x="2161796" y="3779457"/>
          <a:ext cx="2275085" cy="2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rPr>
            <a:t>1.6 </a:t>
          </a:r>
          <a:r>
            <a: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rPr>
            <a:t>MILLION</a:t>
          </a:r>
        </a:p>
      </cdr:txBody>
    </cdr:sp>
  </cdr:relSizeAnchor>
  <cdr:relSizeAnchor xmlns:cdr="http://schemas.openxmlformats.org/drawingml/2006/chartDrawing">
    <cdr:from>
      <cdr:x>0.27587</cdr:x>
      <cdr:y>0.64276</cdr:y>
    </cdr:from>
    <cdr:to>
      <cdr:x>0.5426</cdr:x>
      <cdr:y>0.69599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A934C86E-5170-46F0-AA46-AD15EEA04046}"/>
            </a:ext>
          </a:extLst>
        </cdr:cNvPr>
        <cdr:cNvSpPr txBox="1"/>
      </cdr:nvSpPr>
      <cdr:spPr>
        <a:xfrm xmlns:a="http://schemas.openxmlformats.org/drawingml/2006/main">
          <a:off x="2353149" y="3119839"/>
          <a:ext cx="2275170" cy="2583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rPr>
            <a:t>1.8 </a:t>
          </a:r>
          <a:r>
            <a: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rPr>
            <a:t>MILLION</a:t>
          </a:r>
        </a:p>
      </cdr:txBody>
    </cdr:sp>
  </cdr:relSizeAnchor>
  <cdr:relSizeAnchor xmlns:cdr="http://schemas.openxmlformats.org/drawingml/2006/chartDrawing">
    <cdr:from>
      <cdr:x>0.25815</cdr:x>
      <cdr:y>0.90878</cdr:y>
    </cdr:from>
    <cdr:to>
      <cdr:x>0.52487</cdr:x>
      <cdr:y>0.96202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9160F628-F496-40A2-A6CA-7D4929359BB9}"/>
            </a:ext>
          </a:extLst>
        </cdr:cNvPr>
        <cdr:cNvSpPr txBox="1"/>
      </cdr:nvSpPr>
      <cdr:spPr>
        <a:xfrm xmlns:a="http://schemas.openxmlformats.org/drawingml/2006/main">
          <a:off x="2201985" y="4411029"/>
          <a:ext cx="2275085" cy="2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rPr>
            <a:t>886,000</a:t>
          </a:r>
          <a:endParaRPr lang="en-US" sz="1400" b="1" dirty="0">
            <a:solidFill>
              <a:schemeClr val="tx1">
                <a:lumMod val="50000"/>
                <a:lumOff val="50000"/>
              </a:schemeClr>
            </a:solidFill>
            <a:latin typeface="Arial Narrow" panose="020B060602020203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0.81849</cdr:x>
      <cdr:y>0.02098</cdr:y>
    </cdr:from>
    <cdr:to>
      <cdr:x>0.85759</cdr:x>
      <cdr:y>0.13512</cdr:y>
    </cdr:to>
    <cdr:sp macro="" textlink="">
      <cdr:nvSpPr>
        <cdr:cNvPr id="2" name="Down Arrow 1"/>
        <cdr:cNvSpPr/>
      </cdr:nvSpPr>
      <cdr:spPr>
        <a:xfrm xmlns:a="http://schemas.openxmlformats.org/drawingml/2006/main">
          <a:off x="4286211" y="112033"/>
          <a:ext cx="204724" cy="609600"/>
        </a:xfrm>
        <a:prstGeom xmlns:a="http://schemas.openxmlformats.org/drawingml/2006/main" prst="down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0.5</cdr:x>
      <cdr:y>0.23499</cdr:y>
    </cdr:from>
    <cdr:to>
      <cdr:x>0.53909</cdr:x>
      <cdr:y>0.34913</cdr:y>
    </cdr:to>
    <cdr:sp macro="" textlink="">
      <cdr:nvSpPr>
        <cdr:cNvPr id="3" name="Down Arrow 2"/>
        <cdr:cNvSpPr/>
      </cdr:nvSpPr>
      <cdr:spPr>
        <a:xfrm xmlns:a="http://schemas.openxmlformats.org/drawingml/2006/main">
          <a:off x="2618355" y="1255033"/>
          <a:ext cx="204724" cy="609600"/>
        </a:xfrm>
        <a:prstGeom xmlns:a="http://schemas.openxmlformats.org/drawingml/2006/main" prst="down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264" cy="465297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548" y="0"/>
            <a:ext cx="3038264" cy="465297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r">
              <a:defRPr sz="1200"/>
            </a:lvl1pPr>
          </a:lstStyle>
          <a:p>
            <a:fld id="{5A42A24E-05C2-4CD7-A50B-90E368D00584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1105"/>
            <a:ext cx="3038264" cy="465296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548" y="8831105"/>
            <a:ext cx="3038264" cy="465296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r">
              <a:defRPr sz="1200"/>
            </a:lvl1pPr>
          </a:lstStyle>
          <a:p>
            <a:fld id="{FF146D40-5DCE-41F2-8311-075279A2C6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461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264" cy="465297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548" y="0"/>
            <a:ext cx="3038264" cy="465297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r">
              <a:defRPr sz="1200"/>
            </a:lvl1pPr>
          </a:lstStyle>
          <a:p>
            <a:fld id="{96CE177C-57E2-4311-A944-6D50D96DB171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67" tIns="45734" rIns="91467" bIns="4573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3516"/>
            <a:ext cx="5609591" cy="3660437"/>
          </a:xfrm>
          <a:prstGeom prst="rect">
            <a:avLst/>
          </a:prstGeom>
        </p:spPr>
        <p:txBody>
          <a:bodyPr vert="horz" lIns="91467" tIns="45734" rIns="91467" bIns="4573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1105"/>
            <a:ext cx="3038264" cy="465296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548" y="8831105"/>
            <a:ext cx="3038264" cy="465296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r">
              <a:defRPr sz="1200"/>
            </a:lvl1pPr>
          </a:lstStyle>
          <a:p>
            <a:fld id="{B3D18918-CD39-4C82-974B-8F09DDD24D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613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 cigs more widely used than cigarettes?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80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</a:t>
            </a:r>
            <a:r>
              <a:rPr lang="en-US" baseline="0" dirty="0" smtClean="0"/>
              <a:t> reference for </a:t>
            </a:r>
            <a:r>
              <a:rPr lang="en-US" baseline="0" dirty="0" err="1" smtClean="0"/>
              <a:t>THc</a:t>
            </a:r>
            <a:r>
              <a:rPr lang="en-US" baseline="0" dirty="0" smtClean="0"/>
              <a:t> content and  extract THC content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387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the numbers above the bars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Response: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Added the numbers above the bars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indicators of significant differences.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415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80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843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304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789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5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206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4500" y="711200"/>
            <a:ext cx="6316663" cy="35544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Dunedin Study</a:t>
            </a:r>
          </a:p>
          <a:p>
            <a:pPr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   Followed 1,037 individuals from birth to age 38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   Tested marijuana use at ages 18, 21, 26, 32 and 38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   Tested for IQ at ages 13 and 38</a:t>
            </a:r>
          </a:p>
          <a:p>
            <a:pPr>
              <a:defRPr/>
            </a:pPr>
            <a:r>
              <a:rPr lang="en-US" sz="1000" dirty="0"/>
              <a:t> 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3237">
              <a:defRPr/>
            </a:pPr>
            <a:fld id="{9BE2578C-E006-4602-9D28-D8899C4AA84E}" type="slidenum">
              <a:rPr lang="en-US">
                <a:solidFill>
                  <a:prstClr val="black"/>
                </a:solidFill>
                <a:latin typeface="Calibri"/>
              </a:rPr>
              <a:pPr defTabSz="933237">
                <a:defRPr/>
              </a:pPr>
              <a:t>24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3464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28AADE-5D9C-4C80-B81E-29BD283A466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010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Provide brief summary of legalized</a:t>
            </a:r>
            <a:r>
              <a:rPr lang="en-US" baseline="0" dirty="0" smtClean="0"/>
              <a:t> MJ experience in CO, WA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6341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7148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6278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213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4804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a SUDORS?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43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brief description of nicotine</a:t>
            </a:r>
            <a:r>
              <a:rPr lang="en-US" baseline="0" dirty="0" smtClean="0"/>
              <a:t> adverse health effects with references.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426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References for these statements added please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18918-CD39-4C82-974B-8F09DDD24D1A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166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4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46325" y="355432"/>
            <a:ext cx="9144000" cy="646331"/>
          </a:xfrm>
        </p:spPr>
        <p:txBody>
          <a:bodyPr anchor="t" anchorCtr="0">
            <a:sp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35707" y="3109202"/>
            <a:ext cx="7954617" cy="1655762"/>
          </a:xfrm>
        </p:spPr>
        <p:txBody>
          <a:bodyPr anchor="ctr">
            <a:noAutofit/>
          </a:bodyPr>
          <a:lstStyle>
            <a:lvl1pPr marL="0" indent="0" algn="r">
              <a:lnSpc>
                <a:spcPct val="95000"/>
              </a:lnSpc>
              <a:spcBef>
                <a:spcPts val="80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116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0421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e-graph_sig-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26" y="67236"/>
            <a:ext cx="838200" cy="195158"/>
          </a:xfrm>
        </p:spPr>
        <p:txBody>
          <a:bodyPr wrap="square" anchor="b" anchorCtr="0">
            <a:noAutofit/>
          </a:bodyPr>
          <a:lstStyle>
            <a:lvl1pPr marL="114300" indent="-114300">
              <a:spcBef>
                <a:spcPts val="300"/>
              </a:spcBef>
              <a:buNone/>
              <a:defRPr sz="900" b="1">
                <a:solidFill>
                  <a:schemeClr val="bg1"/>
                </a:solidFill>
                <a:latin typeface="+mn-lt"/>
              </a:defRPr>
            </a:lvl1pPr>
            <a:lvl2pPr marL="341317" indent="0">
              <a:buNone/>
              <a:defRPr/>
            </a:lvl2pPr>
            <a:lvl3pPr marL="1018834" indent="0">
              <a:buNone/>
              <a:defRPr/>
            </a:lvl3pPr>
            <a:lvl4pPr marL="1528250" indent="0">
              <a:buNone/>
              <a:defRPr/>
            </a:lvl4pPr>
            <a:lvl5pPr marL="2037667" indent="0">
              <a:buNone/>
              <a:defRPr/>
            </a:lvl5pPr>
          </a:lstStyle>
          <a:p>
            <a:pPr lvl="0"/>
            <a:r>
              <a:rPr lang="en-US" dirty="0"/>
              <a:t>FFR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0395806" y="5349875"/>
            <a:ext cx="1796194" cy="739738"/>
          </a:xfrm>
          <a:prstGeom prst="rect">
            <a:avLst/>
          </a:prstGeom>
          <a:noFill/>
        </p:spPr>
        <p:txBody>
          <a:bodyPr wrap="square" lIns="73152" rtlCol="0" anchor="b" anchorCtr="0">
            <a:noAutofit/>
          </a:bodyPr>
          <a:lstStyle/>
          <a:p>
            <a:pPr marL="114300" indent="-114300"/>
            <a:r>
              <a:rPr lang="en-US" sz="1400" b="0" dirty="0">
                <a:solidFill>
                  <a:schemeClr val="tx1"/>
                </a:solidFill>
                <a:latin typeface="Arial Narrow" panose="020B0606020202030204" pitchFamily="34" charset="0"/>
              </a:rPr>
              <a:t>+</a:t>
            </a:r>
            <a:r>
              <a:rPr lang="en-US" sz="1100" dirty="0">
                <a:solidFill>
                  <a:schemeClr val="tx1"/>
                </a:solidFill>
                <a:latin typeface="Arial Narrow" panose="020B0606020202030204" pitchFamily="34" charset="0"/>
              </a:rPr>
              <a:t> Difference between this estimate and the 2017 estimate is statistically significant at the .05 level. </a:t>
            </a:r>
          </a:p>
        </p:txBody>
      </p:sp>
      <p:sp>
        <p:nvSpPr>
          <p:cNvPr id="8" name="Content Placeholder 12"/>
          <p:cNvSpPr>
            <a:spLocks noGrp="1"/>
          </p:cNvSpPr>
          <p:nvPr>
            <p:ph sz="quarter" idx="15"/>
          </p:nvPr>
        </p:nvSpPr>
        <p:spPr>
          <a:xfrm>
            <a:off x="2256683" y="1234464"/>
            <a:ext cx="6764234" cy="4115411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0395806" y="3977634"/>
            <a:ext cx="1643729" cy="1291338"/>
          </a:xfrm>
        </p:spPr>
        <p:txBody>
          <a:bodyPr anchor="b" anchorCtr="0">
            <a:noAutofit/>
          </a:bodyPr>
          <a:lstStyle>
            <a:lvl1pPr marL="111125" indent="-111125">
              <a:spcBef>
                <a:spcPts val="300"/>
              </a:spcBef>
              <a:buNone/>
              <a:defRPr sz="1100" b="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41317" indent="0">
              <a:buNone/>
              <a:defRPr/>
            </a:lvl2pPr>
            <a:lvl3pPr marL="1018834" indent="0">
              <a:buNone/>
              <a:defRPr/>
            </a:lvl3pPr>
            <a:lvl4pPr marL="1528250" indent="0">
              <a:buNone/>
              <a:defRPr/>
            </a:lvl4pPr>
            <a:lvl5pPr marL="2037667" indent="0">
              <a:buNone/>
              <a:defRPr/>
            </a:lvl5pPr>
          </a:lstStyle>
          <a:p>
            <a:pPr lvl="0"/>
            <a:r>
              <a:rPr lang="en-US" dirty="0"/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36327234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552" userDrawn="1">
          <p15:clr>
            <a:srgbClr val="FBAE40"/>
          </p15:clr>
        </p15:guide>
        <p15:guide id="2" orient="horz" pos="337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her-figure_no-sig-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2"/>
          <p:cNvSpPr>
            <a:spLocks noGrp="1"/>
          </p:cNvSpPr>
          <p:nvPr>
            <p:ph sz="quarter" idx="15"/>
          </p:nvPr>
        </p:nvSpPr>
        <p:spPr>
          <a:xfrm>
            <a:off x="1574350" y="1600220"/>
            <a:ext cx="8128900" cy="4114779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297116" y="6446486"/>
            <a:ext cx="8683367" cy="285509"/>
          </a:xfrm>
        </p:spPr>
        <p:txBody>
          <a:bodyPr anchor="b" anchorCtr="0">
            <a:noAutofit/>
          </a:bodyPr>
          <a:lstStyle>
            <a:lvl1pPr marL="111125" indent="-111125">
              <a:spcBef>
                <a:spcPts val="300"/>
              </a:spcBef>
              <a:buNone/>
              <a:defRPr sz="1100" b="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41317" indent="0">
              <a:buNone/>
              <a:defRPr/>
            </a:lvl2pPr>
            <a:lvl3pPr marL="1018834" indent="0">
              <a:buNone/>
              <a:defRPr/>
            </a:lvl3pPr>
            <a:lvl4pPr marL="1528250" indent="0">
              <a:buNone/>
              <a:defRPr/>
            </a:lvl4pPr>
            <a:lvl5pPr marL="2037667" indent="0">
              <a:buNone/>
              <a:defRPr/>
            </a:lvl5pPr>
          </a:lstStyle>
          <a:p>
            <a:pPr lvl="0"/>
            <a:r>
              <a:rPr lang="en-US" dirty="0"/>
              <a:t>Notes: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26" y="67236"/>
            <a:ext cx="838200" cy="195158"/>
          </a:xfrm>
        </p:spPr>
        <p:txBody>
          <a:bodyPr wrap="square" anchor="b" anchorCtr="0">
            <a:noAutofit/>
          </a:bodyPr>
          <a:lstStyle>
            <a:lvl1pPr marL="114300" indent="-114300">
              <a:spcBef>
                <a:spcPts val="300"/>
              </a:spcBef>
              <a:buNone/>
              <a:defRPr sz="900" b="1">
                <a:solidFill>
                  <a:schemeClr val="bg1"/>
                </a:solidFill>
                <a:latin typeface="+mn-lt"/>
              </a:defRPr>
            </a:lvl1pPr>
            <a:lvl2pPr marL="341317" indent="0">
              <a:buNone/>
              <a:defRPr/>
            </a:lvl2pPr>
            <a:lvl3pPr marL="1018834" indent="0">
              <a:buNone/>
              <a:defRPr/>
            </a:lvl3pPr>
            <a:lvl4pPr marL="1528250" indent="0">
              <a:buNone/>
              <a:defRPr/>
            </a:lvl4pPr>
            <a:lvl5pPr marL="2037667" indent="0">
              <a:buNone/>
              <a:defRPr/>
            </a:lvl5pPr>
          </a:lstStyle>
          <a:p>
            <a:pPr lvl="0"/>
            <a:r>
              <a:rPr lang="en-US" dirty="0"/>
              <a:t>FFR</a:t>
            </a:r>
          </a:p>
        </p:txBody>
      </p:sp>
    </p:spTree>
    <p:extLst>
      <p:ext uri="{BB962C8B-B14F-4D97-AF65-F5344CB8AC3E}">
        <p14:creationId xmlns:p14="http://schemas.microsoft.com/office/powerpoint/2010/main" val="58020805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552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7063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 w/ NSDU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07" y="6330859"/>
            <a:ext cx="1355993" cy="36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10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1675" y="0"/>
            <a:ext cx="10652125" cy="9601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1508125"/>
            <a:ext cx="10788650" cy="4668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61026" y="6504466"/>
            <a:ext cx="59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CE3A314-87DB-4872-AD32-2EBA0046D649}" type="slidenum">
              <a:rPr lang="en-US" sz="1400" smtClean="0">
                <a:latin typeface="+mj-lt"/>
              </a:rPr>
              <a:t>‹#›</a:t>
            </a:fld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39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6" r:id="rId3"/>
    <p:sldLayoutId id="2147483692" r:id="rId4"/>
    <p:sldLayoutId id="2147483693" r:id="rId5"/>
    <p:sldLayoutId id="214748369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238" userDrawn="1">
          <p15:clr>
            <a:srgbClr val="F26B43"/>
          </p15:clr>
        </p15:guide>
        <p15:guide id="2" orient="horz" pos="4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speciosa.org/home/" TargetMode="Externa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da.gov/NewsEvents/PublicHealthFocus/ucm584952.htm" TargetMode="Externa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46325" y="572869"/>
            <a:ext cx="9144000" cy="1754326"/>
          </a:xfrm>
        </p:spPr>
        <p:txBody>
          <a:bodyPr/>
          <a:lstStyle/>
          <a:p>
            <a:r>
              <a:rPr lang="en-US" dirty="0" smtClean="0"/>
              <a:t>Urgent and Emerging Issues in </a:t>
            </a:r>
            <a:r>
              <a:rPr lang="en-US" dirty="0"/>
              <a:t>Prevention:</a:t>
            </a:r>
            <a:br>
              <a:rPr lang="en-US" dirty="0"/>
            </a:br>
            <a:r>
              <a:rPr lang="en-US" dirty="0"/>
              <a:t>Marijuana, </a:t>
            </a:r>
            <a:r>
              <a:rPr lang="en-US" dirty="0" err="1"/>
              <a:t>Kratom</a:t>
            </a:r>
            <a:r>
              <a:rPr lang="en-US" dirty="0"/>
              <a:t>, </a:t>
            </a:r>
            <a:r>
              <a:rPr lang="en-US" dirty="0" smtClean="0"/>
              <a:t>E-cigarettes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Elinore</a:t>
            </a:r>
            <a:r>
              <a:rPr lang="en-US" dirty="0"/>
              <a:t> F. </a:t>
            </a:r>
            <a:r>
              <a:rPr lang="en-US" dirty="0" err="1"/>
              <a:t>McCance</a:t>
            </a:r>
            <a:r>
              <a:rPr lang="en-US" dirty="0"/>
              <a:t>-Katz, MD, PhD</a:t>
            </a:r>
          </a:p>
          <a:p>
            <a:r>
              <a:rPr lang="en-US" dirty="0"/>
              <a:t>Assistant Secretary for Mental Health and Substance Use</a:t>
            </a:r>
          </a:p>
          <a:p>
            <a:r>
              <a:rPr lang="en-US" dirty="0"/>
              <a:t>Substance Abuse and Mental Health Services Administration</a:t>
            </a:r>
          </a:p>
          <a:p>
            <a:r>
              <a:rPr lang="en-US" dirty="0"/>
              <a:t>U.S. Department of Health and Human Services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5867400"/>
            <a:ext cx="3001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SAMHSA Prevention Day 2019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61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0"/>
            <a:ext cx="12268200" cy="960147"/>
          </a:xfrm>
        </p:spPr>
        <p:txBody>
          <a:bodyPr>
            <a:normAutofit/>
          </a:bodyPr>
          <a:lstStyle/>
          <a:p>
            <a:r>
              <a:rPr lang="en-US" dirty="0" err="1" smtClean="0"/>
              <a:t>Preventionists</a:t>
            </a:r>
            <a:r>
              <a:rPr lang="en-US" dirty="0" smtClean="0"/>
              <a:t>-Key to the Health and Welfare of Americans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04800" y="1143000"/>
            <a:ext cx="11353800" cy="54102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Opioids crisis continues, but with evidence for positive effects of government efforts in partnership with states, communities, organizations</a:t>
            </a:r>
          </a:p>
          <a:p>
            <a:r>
              <a:rPr lang="en-US" sz="2400" dirty="0" smtClean="0"/>
              <a:t>Ongoing work of </a:t>
            </a:r>
            <a:r>
              <a:rPr lang="en-US" sz="2400" dirty="0" err="1" smtClean="0"/>
              <a:t>preventionists</a:t>
            </a:r>
            <a:r>
              <a:rPr lang="en-US" sz="2400" dirty="0" smtClean="0"/>
              <a:t>, clinicians, peers, first responders, faith-based groups, volunteers, families</a:t>
            </a:r>
          </a:p>
          <a:p>
            <a:pPr lvl="1"/>
            <a:r>
              <a:rPr lang="en-US" dirty="0" smtClean="0"/>
              <a:t>Major decline in heroin initiates in 2017</a:t>
            </a:r>
          </a:p>
          <a:p>
            <a:pPr lvl="1"/>
            <a:r>
              <a:rPr lang="en-US" dirty="0" smtClean="0"/>
              <a:t>Large increases in naloxone distribution, overdose reversals</a:t>
            </a:r>
          </a:p>
          <a:p>
            <a:endParaRPr lang="en-US" sz="2400" dirty="0" smtClean="0"/>
          </a:p>
          <a:p>
            <a:r>
              <a:rPr lang="en-US" sz="2400" dirty="0" smtClean="0"/>
              <a:t>Prevention becomes even more important as we watch the unfolding story of the impact of substance use on American communities</a:t>
            </a:r>
          </a:p>
          <a:p>
            <a:r>
              <a:rPr lang="en-US" sz="2400" dirty="0" err="1"/>
              <a:t>Preventionists</a:t>
            </a:r>
            <a:r>
              <a:rPr lang="en-US" sz="2400" dirty="0"/>
              <a:t>: the first line in addressing the risks presented by substance use in our </a:t>
            </a:r>
            <a:r>
              <a:rPr lang="en-US" sz="2400" dirty="0" smtClean="0"/>
              <a:t>communities</a:t>
            </a:r>
          </a:p>
          <a:p>
            <a:r>
              <a:rPr lang="en-US" sz="2400" dirty="0" smtClean="0"/>
              <a:t>Increased focus on potential harms of substances </a:t>
            </a:r>
          </a:p>
          <a:p>
            <a:r>
              <a:rPr lang="en-US" sz="2400" dirty="0" smtClean="0"/>
              <a:t>Raise awareness of risks with substance use</a:t>
            </a:r>
          </a:p>
          <a:p>
            <a:r>
              <a:rPr lang="en-US" sz="2400" dirty="0" smtClean="0"/>
              <a:t>Community outreach to youth as well as adults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47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Substances of Increasing Importance: Marijuana, </a:t>
            </a:r>
            <a:r>
              <a:rPr lang="en-US" dirty="0" err="1" smtClean="0"/>
              <a:t>Kratom</a:t>
            </a:r>
            <a:r>
              <a:rPr lang="en-US" dirty="0" smtClean="0"/>
              <a:t> and E-cigarettes (Nicotine)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228600" y="1066800"/>
            <a:ext cx="11506199" cy="5791200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 smtClean="0"/>
              <a:t>Marijuana/cannabis: </a:t>
            </a:r>
          </a:p>
          <a:p>
            <a:pPr lvl="1"/>
            <a:r>
              <a:rPr lang="en-US" dirty="0" smtClean="0"/>
              <a:t>Increasing prevalence of use</a:t>
            </a:r>
          </a:p>
          <a:p>
            <a:pPr lvl="1"/>
            <a:r>
              <a:rPr lang="en-US" dirty="0" smtClean="0"/>
              <a:t>Increasing understanding of risks associated with use</a:t>
            </a:r>
          </a:p>
          <a:p>
            <a:pPr lvl="1"/>
            <a:r>
              <a:rPr lang="en-US" dirty="0" smtClean="0"/>
              <a:t>Public lack of information on these risks</a:t>
            </a:r>
            <a:endParaRPr lang="en-US" dirty="0"/>
          </a:p>
          <a:p>
            <a:r>
              <a:rPr lang="en-US" sz="2400" b="1" dirty="0" smtClean="0"/>
              <a:t>Opioids Issues: </a:t>
            </a:r>
          </a:p>
          <a:p>
            <a:r>
              <a:rPr lang="en-US" sz="2400" dirty="0" smtClean="0"/>
              <a:t>Fentanyl-Contaminated Cocaine </a:t>
            </a:r>
          </a:p>
          <a:p>
            <a:r>
              <a:rPr lang="en-US" sz="2400" b="1" dirty="0" err="1" smtClean="0"/>
              <a:t>Kratom</a:t>
            </a:r>
            <a:endParaRPr lang="en-US" sz="2400" b="1" dirty="0" smtClean="0"/>
          </a:p>
          <a:p>
            <a:pPr lvl="1"/>
            <a:r>
              <a:rPr lang="en-US" dirty="0" smtClean="0"/>
              <a:t>Botanical that at low doses produce stimulation and at higher doses produce opioid effects</a:t>
            </a:r>
          </a:p>
          <a:p>
            <a:pPr lvl="1"/>
            <a:r>
              <a:rPr lang="en-US" dirty="0" smtClean="0"/>
              <a:t>Potential for physical dependence and opioid-type effects/toxicities</a:t>
            </a:r>
          </a:p>
          <a:p>
            <a:pPr lvl="1"/>
            <a:r>
              <a:rPr lang="en-US" dirty="0" smtClean="0"/>
              <a:t>Marketed in Western countries and increasing use/toxicities being reported</a:t>
            </a:r>
          </a:p>
          <a:p>
            <a:r>
              <a:rPr lang="en-US" sz="2400" b="1" dirty="0" smtClean="0"/>
              <a:t>E-cigarettes</a:t>
            </a:r>
          </a:p>
          <a:p>
            <a:pPr lvl="1"/>
            <a:r>
              <a:rPr lang="en-US" dirty="0" smtClean="0"/>
              <a:t>Vaping: heating and aerosolizing nicotine for inhalation</a:t>
            </a:r>
          </a:p>
          <a:p>
            <a:pPr lvl="1"/>
            <a:r>
              <a:rPr lang="en-US" dirty="0" smtClean="0"/>
              <a:t>Nicotine is addictive and has adverse health effects</a:t>
            </a:r>
          </a:p>
          <a:p>
            <a:pPr lvl="1"/>
            <a:r>
              <a:rPr lang="en-US" dirty="0" smtClean="0"/>
              <a:t>In 2017 e-cigs were </a:t>
            </a:r>
            <a:r>
              <a:rPr lang="en-US" dirty="0"/>
              <a:t>the most commonly used </a:t>
            </a:r>
            <a:r>
              <a:rPr lang="en-US" dirty="0" smtClean="0"/>
              <a:t>nicotine </a:t>
            </a:r>
            <a:r>
              <a:rPr lang="en-US" dirty="0"/>
              <a:t>product among high (11.7%; 1.73 million) and middle (3.3%; 0.39 million) school students. </a:t>
            </a:r>
          </a:p>
        </p:txBody>
      </p:sp>
    </p:spTree>
    <p:extLst>
      <p:ext uri="{BB962C8B-B14F-4D97-AF65-F5344CB8AC3E}">
        <p14:creationId xmlns:p14="http://schemas.microsoft.com/office/powerpoint/2010/main" val="85852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+mn-lt"/>
                <a:ea typeface="+mn-ea"/>
                <a:cs typeface="+mn-cs"/>
              </a:rPr>
              <a:t>Marijuana: The </a:t>
            </a:r>
            <a:r>
              <a:rPr lang="en-US" sz="2800" b="1" dirty="0">
                <a:latin typeface="+mn-lt"/>
                <a:ea typeface="+mn-ea"/>
                <a:cs typeface="+mn-cs"/>
              </a:rPr>
              <a:t>Issue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701675" y="1066800"/>
            <a:ext cx="10788650" cy="466883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800" dirty="0"/>
              <a:t>Marijuana is rapidly becoming </a:t>
            </a:r>
            <a:r>
              <a:rPr lang="en-US" sz="2800" dirty="0" smtClean="0"/>
              <a:t>more widely </a:t>
            </a:r>
            <a:r>
              <a:rPr lang="en-US" sz="2800" dirty="0"/>
              <a:t>available in the U.S.</a:t>
            </a:r>
          </a:p>
          <a:p>
            <a:pPr lvl="1"/>
            <a:r>
              <a:rPr lang="en-US" sz="2800" dirty="0"/>
              <a:t>33 states: allow medical marijuana with reduced penalties for possession; 9 states plus DC have legalized recreational </a:t>
            </a:r>
            <a:r>
              <a:rPr lang="en-US" sz="2800" dirty="0" smtClean="0"/>
              <a:t>use</a:t>
            </a:r>
          </a:p>
          <a:p>
            <a:pPr marL="45720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Huge and profitable industry that markets heavily with health claims that have little to no basis and which have had virtually no counter arguments put forward until the present </a:t>
            </a:r>
            <a:r>
              <a:rPr lang="en-US" sz="2800" dirty="0" smtClean="0"/>
              <a:t>time</a:t>
            </a:r>
          </a:p>
          <a:p>
            <a:pPr marL="457200" lvl="1" indent="0">
              <a:buNone/>
            </a:pPr>
            <a:endParaRPr lang="en-US" sz="2800" dirty="0"/>
          </a:p>
          <a:p>
            <a:pPr lvl="2"/>
            <a:r>
              <a:rPr lang="en-US" sz="2800" dirty="0"/>
              <a:t>Numerous forms: smoked, edibles, oil for vaping, lotions, transdermal patches</a:t>
            </a:r>
          </a:p>
        </p:txBody>
      </p:sp>
    </p:spTree>
    <p:extLst>
      <p:ext uri="{BB962C8B-B14F-4D97-AF65-F5344CB8AC3E}">
        <p14:creationId xmlns:p14="http://schemas.microsoft.com/office/powerpoint/2010/main" val="6699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+mn-lt"/>
                <a:ea typeface="+mn-ea"/>
                <a:cs typeface="+mn-cs"/>
              </a:rPr>
              <a:t>Marijuana: The </a:t>
            </a:r>
            <a:r>
              <a:rPr lang="en-US" sz="2800" b="1" dirty="0">
                <a:latin typeface="+mn-lt"/>
                <a:ea typeface="+mn-ea"/>
                <a:cs typeface="+mn-cs"/>
              </a:rPr>
              <a:t>Issue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304800" y="960146"/>
            <a:ext cx="11658600" cy="521205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800" dirty="0"/>
              <a:t>Increasing potency of </a:t>
            </a:r>
            <a:r>
              <a:rPr lang="en-US" sz="2800" dirty="0" smtClean="0"/>
              <a:t>marijuana:</a:t>
            </a:r>
            <a:endParaRPr lang="en-US" sz="2800" dirty="0"/>
          </a:p>
          <a:p>
            <a:pPr lvl="1"/>
            <a:r>
              <a:rPr lang="en-US" sz="2800" dirty="0" smtClean="0"/>
              <a:t>THC content: 3.8% (1990s) increased to 12.2% (2014) </a:t>
            </a:r>
          </a:p>
          <a:p>
            <a:pPr lvl="1"/>
            <a:r>
              <a:rPr lang="en-US" sz="2800" dirty="0" smtClean="0"/>
              <a:t>Average MJ extract has THC levels at </a:t>
            </a:r>
            <a:r>
              <a:rPr lang="en-US" sz="2800" u="sng" dirty="0" smtClean="0"/>
              <a:t>&gt;</a:t>
            </a:r>
            <a:r>
              <a:rPr lang="en-US" sz="2800" dirty="0" smtClean="0"/>
              <a:t> 50% </a:t>
            </a:r>
          </a:p>
          <a:p>
            <a:pPr lvl="1"/>
            <a:r>
              <a:rPr lang="en-US" sz="2800" dirty="0" smtClean="0"/>
              <a:t>THC: component responsible for euphoria/intoxication</a:t>
            </a:r>
          </a:p>
          <a:p>
            <a:pPr lvl="1"/>
            <a:r>
              <a:rPr lang="en-US" sz="2800" dirty="0" smtClean="0"/>
              <a:t>Can also produce anxiety, agitation, paranoia, and psychosis</a:t>
            </a:r>
          </a:p>
          <a:p>
            <a:pPr lvl="1"/>
            <a:r>
              <a:rPr lang="en-US" sz="2800" dirty="0" smtClean="0"/>
              <a:t>Responsible </a:t>
            </a:r>
            <a:r>
              <a:rPr lang="en-US" sz="2800" dirty="0"/>
              <a:t>for addiction liability with estimates that 10-20% of users will develop a use disorder </a:t>
            </a:r>
            <a:r>
              <a:rPr lang="en-US" sz="1100" dirty="0"/>
              <a:t>(Volkow ND et al. 2016)</a:t>
            </a:r>
          </a:p>
          <a:p>
            <a:r>
              <a:rPr lang="en-US" sz="2800" dirty="0"/>
              <a:t>Declining CBD content in currently available MJ</a:t>
            </a:r>
          </a:p>
          <a:p>
            <a:pPr lvl="1"/>
            <a:r>
              <a:rPr lang="en-US" sz="2800" dirty="0"/>
              <a:t>Not thought to be addictive</a:t>
            </a:r>
          </a:p>
          <a:p>
            <a:pPr lvl="1"/>
            <a:r>
              <a:rPr lang="en-US" sz="2800" dirty="0"/>
              <a:t>May reduce psychosis</a:t>
            </a:r>
          </a:p>
          <a:p>
            <a:pPr lvl="1"/>
            <a:r>
              <a:rPr lang="en-US" sz="2800" dirty="0"/>
              <a:t>Medical value: FDA approved for certain </a:t>
            </a:r>
            <a:r>
              <a:rPr lang="en-US" sz="2800"/>
              <a:t>seizure </a:t>
            </a:r>
            <a:r>
              <a:rPr lang="en-US" sz="2800" smtClean="0"/>
              <a:t>disorders </a:t>
            </a:r>
            <a:r>
              <a:rPr lang="en-US" sz="1300" smtClean="0"/>
              <a:t>(</a:t>
            </a:r>
            <a:r>
              <a:rPr lang="en-US" sz="1300" dirty="0" err="1"/>
              <a:t>Ehsoly</a:t>
            </a:r>
            <a:r>
              <a:rPr lang="en-US" sz="1300" dirty="0"/>
              <a:t> MA et al.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64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ea typeface="+mn-ea"/>
                <a:cs typeface="+mn-cs"/>
              </a:rPr>
              <a:t>Risks and Adverse Outcomes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701675" y="1066800"/>
            <a:ext cx="10788650" cy="466883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3200" b="1" dirty="0"/>
              <a:t>Downplayed by industry; ignored by states</a:t>
            </a:r>
          </a:p>
          <a:p>
            <a:pPr lvl="1"/>
            <a:r>
              <a:rPr lang="en-US" sz="3200" dirty="0"/>
              <a:t>Low birth weight</a:t>
            </a:r>
          </a:p>
          <a:p>
            <a:pPr lvl="1"/>
            <a:r>
              <a:rPr lang="en-US" sz="3200" dirty="0"/>
              <a:t>Pulmonary symptoms</a:t>
            </a:r>
          </a:p>
          <a:p>
            <a:pPr lvl="1"/>
            <a:r>
              <a:rPr lang="en-US" sz="3200" dirty="0"/>
              <a:t>MVAs</a:t>
            </a:r>
          </a:p>
          <a:p>
            <a:pPr lvl="1"/>
            <a:r>
              <a:rPr lang="en-US" sz="3200" dirty="0"/>
              <a:t>Cognitive impairment</a:t>
            </a:r>
          </a:p>
          <a:p>
            <a:pPr lvl="1"/>
            <a:r>
              <a:rPr lang="en-US" sz="3200" dirty="0"/>
              <a:t>Poor performance in school and at work</a:t>
            </a:r>
          </a:p>
          <a:p>
            <a:pPr lvl="1"/>
            <a:r>
              <a:rPr lang="en-US" sz="3200" dirty="0"/>
              <a:t>Addiction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0846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8634976"/>
              </p:ext>
            </p:extLst>
          </p:nvPr>
        </p:nvGraphicFramePr>
        <p:xfrm>
          <a:off x="1219200" y="2133600"/>
          <a:ext cx="8948924" cy="44288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0576">
                  <a:extLst>
                    <a:ext uri="{9D8B030D-6E8A-4147-A177-3AD203B41FA5}">
                      <a16:colId xmlns:a16="http://schemas.microsoft.com/office/drawing/2014/main" val="3578802942"/>
                    </a:ext>
                  </a:extLst>
                </a:gridCol>
                <a:gridCol w="865868">
                  <a:extLst>
                    <a:ext uri="{9D8B030D-6E8A-4147-A177-3AD203B41FA5}">
                      <a16:colId xmlns:a16="http://schemas.microsoft.com/office/drawing/2014/main" val="4207947949"/>
                    </a:ext>
                  </a:extLst>
                </a:gridCol>
                <a:gridCol w="866560">
                  <a:extLst>
                    <a:ext uri="{9D8B030D-6E8A-4147-A177-3AD203B41FA5}">
                      <a16:colId xmlns:a16="http://schemas.microsoft.com/office/drawing/2014/main" val="3946590722"/>
                    </a:ext>
                  </a:extLst>
                </a:gridCol>
                <a:gridCol w="866560">
                  <a:extLst>
                    <a:ext uri="{9D8B030D-6E8A-4147-A177-3AD203B41FA5}">
                      <a16:colId xmlns:a16="http://schemas.microsoft.com/office/drawing/2014/main" val="1830830414"/>
                    </a:ext>
                  </a:extLst>
                </a:gridCol>
                <a:gridCol w="866560">
                  <a:extLst>
                    <a:ext uri="{9D8B030D-6E8A-4147-A177-3AD203B41FA5}">
                      <a16:colId xmlns:a16="http://schemas.microsoft.com/office/drawing/2014/main" val="2856434467"/>
                    </a:ext>
                  </a:extLst>
                </a:gridCol>
                <a:gridCol w="866560">
                  <a:extLst>
                    <a:ext uri="{9D8B030D-6E8A-4147-A177-3AD203B41FA5}">
                      <a16:colId xmlns:a16="http://schemas.microsoft.com/office/drawing/2014/main" val="2735824072"/>
                    </a:ext>
                  </a:extLst>
                </a:gridCol>
                <a:gridCol w="866560">
                  <a:extLst>
                    <a:ext uri="{9D8B030D-6E8A-4147-A177-3AD203B41FA5}">
                      <a16:colId xmlns:a16="http://schemas.microsoft.com/office/drawing/2014/main" val="2912874016"/>
                    </a:ext>
                  </a:extLst>
                </a:gridCol>
                <a:gridCol w="866560">
                  <a:extLst>
                    <a:ext uri="{9D8B030D-6E8A-4147-A177-3AD203B41FA5}">
                      <a16:colId xmlns:a16="http://schemas.microsoft.com/office/drawing/2014/main" val="951920130"/>
                    </a:ext>
                  </a:extLst>
                </a:gridCol>
                <a:gridCol w="866560">
                  <a:extLst>
                    <a:ext uri="{9D8B030D-6E8A-4147-A177-3AD203B41FA5}">
                      <a16:colId xmlns:a16="http://schemas.microsoft.com/office/drawing/2014/main" val="1569811766"/>
                    </a:ext>
                  </a:extLst>
                </a:gridCol>
                <a:gridCol w="866560">
                  <a:extLst>
                    <a:ext uri="{9D8B030D-6E8A-4147-A177-3AD203B41FA5}">
                      <a16:colId xmlns:a16="http://schemas.microsoft.com/office/drawing/2014/main" val="3284587590"/>
                    </a:ext>
                  </a:extLst>
                </a:gridCol>
              </a:tblGrid>
              <a:tr h="3543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State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Effective Date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2012-13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Percentages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2012-13 Numbers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2013-14 Percentages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2013-14 Numbers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2014-15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Percentages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2014-15 Numbers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2015-16 Percentages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2015-16 Numbers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9210939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Alabama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9.69%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389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9.98%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9.60%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389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9.50%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386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2778286853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Georgia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11.44%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925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11.75%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963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12.67%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1,052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12.46%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1,048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3121171039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Idaho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9.82%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11.58%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11.40%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11.62%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1172681342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Indiana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11.05%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598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12.86%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13.88%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13.35%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733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297430477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Iowa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10.40%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266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9.74%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251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9.05%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235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9.75%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254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2135862067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Kansas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8.21%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11.01%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259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12.38%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292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11.17%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265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3131201074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Kentucky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9.22%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334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10.93%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398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12.28%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449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12.79%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470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3700425007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Louisiana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N/A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10.76%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11.23%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425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11.22%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427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11.22%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429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2529409473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Mississippi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8.78%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213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9.40%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229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8.67%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9.46%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231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2974969873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Missouri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11.64%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581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12.73%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639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13.53%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683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13.19%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668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4057474405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Nebraska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9.98%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10.35%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10.75%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11.33%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1459313581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North Carolina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10.88%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877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12.07%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986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11.79%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975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11.90%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996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913516250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North Dakota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9.92%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10.25%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9.90%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9.80%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1937091395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Oklahoma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9.97%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10.75%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338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11.28%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358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11.18%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357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3708396536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South Carolina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11.72%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11.55%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12.56%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507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10.92%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448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3976273960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South Dakota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9.64%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8.97%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10.77%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11.85%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1250239238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Tennessee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9.93%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535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10.29%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11.05%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12.82%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709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2386624412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Texas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9.38%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1,972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9.52%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2,043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10.10%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2,213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10.14%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2,264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3440686554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Utah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8.76%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9.84%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224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9.07%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9.62%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229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422107292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Virginia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12.39%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839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13.04%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891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11.54%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796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11.06%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768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3643732713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West Virginia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10.12%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10.93%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11.07%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11.45%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2384266943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Wisconsin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11.12%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534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11.86%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572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12.05%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584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12.18%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592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2932954358"/>
                  </a:ext>
                </a:extLst>
              </a:tr>
              <a:tr h="1771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Wyoming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10.11%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10.72%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10.87%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10.62%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51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2297977966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ea typeface="+mn-ea"/>
                <a:cs typeface="+mn-cs"/>
              </a:rPr>
              <a:t>What Happens as State Laws Liberalize?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3" y="885154"/>
            <a:ext cx="90342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Past Year Marijuana Use among Persons Aged 12 or Older Residing in States with No </a:t>
            </a:r>
            <a:r>
              <a:rPr lang="en-US" sz="2000" b="1" dirty="0" smtClean="0"/>
              <a:t>Legalization </a:t>
            </a:r>
            <a:r>
              <a:rPr lang="en-US" sz="2000" b="1" dirty="0"/>
              <a:t>of Marijuana, by State: Percentages and Estimated Numbers (in Thousands), </a:t>
            </a:r>
            <a:r>
              <a:rPr lang="en-US" sz="2000" b="1" dirty="0" smtClean="0"/>
              <a:t>Annual </a:t>
            </a:r>
            <a:r>
              <a:rPr lang="en-US" sz="2000" b="1" dirty="0"/>
              <a:t>Averages Based on 2012-2013, 2013-2014, 2014-2015, and 2015-2016 NSDUHs 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8305800" y="1764268"/>
            <a:ext cx="1981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Range: 9-13%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30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7229121"/>
              </p:ext>
            </p:extLst>
          </p:nvPr>
        </p:nvGraphicFramePr>
        <p:xfrm>
          <a:off x="990600" y="2173901"/>
          <a:ext cx="9439657" cy="4535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7223">
                  <a:extLst>
                    <a:ext uri="{9D8B030D-6E8A-4147-A177-3AD203B41FA5}">
                      <a16:colId xmlns:a16="http://schemas.microsoft.com/office/drawing/2014/main" val="3648514496"/>
                    </a:ext>
                  </a:extLst>
                </a:gridCol>
                <a:gridCol w="984057">
                  <a:extLst>
                    <a:ext uri="{9D8B030D-6E8A-4147-A177-3AD203B41FA5}">
                      <a16:colId xmlns:a16="http://schemas.microsoft.com/office/drawing/2014/main" val="2241272399"/>
                    </a:ext>
                  </a:extLst>
                </a:gridCol>
                <a:gridCol w="909706">
                  <a:extLst>
                    <a:ext uri="{9D8B030D-6E8A-4147-A177-3AD203B41FA5}">
                      <a16:colId xmlns:a16="http://schemas.microsoft.com/office/drawing/2014/main" val="4101764071"/>
                    </a:ext>
                  </a:extLst>
                </a:gridCol>
                <a:gridCol w="909706">
                  <a:extLst>
                    <a:ext uri="{9D8B030D-6E8A-4147-A177-3AD203B41FA5}">
                      <a16:colId xmlns:a16="http://schemas.microsoft.com/office/drawing/2014/main" val="3753794763"/>
                    </a:ext>
                  </a:extLst>
                </a:gridCol>
                <a:gridCol w="909706">
                  <a:extLst>
                    <a:ext uri="{9D8B030D-6E8A-4147-A177-3AD203B41FA5}">
                      <a16:colId xmlns:a16="http://schemas.microsoft.com/office/drawing/2014/main" val="255131297"/>
                    </a:ext>
                  </a:extLst>
                </a:gridCol>
                <a:gridCol w="909706">
                  <a:extLst>
                    <a:ext uri="{9D8B030D-6E8A-4147-A177-3AD203B41FA5}">
                      <a16:colId xmlns:a16="http://schemas.microsoft.com/office/drawing/2014/main" val="2195256020"/>
                    </a:ext>
                  </a:extLst>
                </a:gridCol>
                <a:gridCol w="909706">
                  <a:extLst>
                    <a:ext uri="{9D8B030D-6E8A-4147-A177-3AD203B41FA5}">
                      <a16:colId xmlns:a16="http://schemas.microsoft.com/office/drawing/2014/main" val="2629241837"/>
                    </a:ext>
                  </a:extLst>
                </a:gridCol>
                <a:gridCol w="909706">
                  <a:extLst>
                    <a:ext uri="{9D8B030D-6E8A-4147-A177-3AD203B41FA5}">
                      <a16:colId xmlns:a16="http://schemas.microsoft.com/office/drawing/2014/main" val="2428039162"/>
                    </a:ext>
                  </a:extLst>
                </a:gridCol>
                <a:gridCol w="909706">
                  <a:extLst>
                    <a:ext uri="{9D8B030D-6E8A-4147-A177-3AD203B41FA5}">
                      <a16:colId xmlns:a16="http://schemas.microsoft.com/office/drawing/2014/main" val="161283382"/>
                    </a:ext>
                  </a:extLst>
                </a:gridCol>
                <a:gridCol w="910435">
                  <a:extLst>
                    <a:ext uri="{9D8B030D-6E8A-4147-A177-3AD203B41FA5}">
                      <a16:colId xmlns:a16="http://schemas.microsoft.com/office/drawing/2014/main" val="788797147"/>
                    </a:ext>
                  </a:extLst>
                </a:gridCol>
              </a:tblGrid>
              <a:tr h="4319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State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Effective Date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2012-13 Percentages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2012-13 Numbers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2013-14 Percentages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2013-14 Numbers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2014-15 Percentages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2014-15 Numbers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2015-16 Percentages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2015-16 Numbers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2183404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Arizona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Nov 2, 2010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12.94%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699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13.69%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13.12%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734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12.22%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696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2041314868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Arkansas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Nov 9, 2016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9.69%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235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11.37%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277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11.59%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284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11.14%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274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1756476386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Connecticut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Oct 1, 2012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14.00%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425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14.00%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427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15.67%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479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15.08%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461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4128148730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Delaware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Jul 1, 2011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13.97%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13.98%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13.06%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13.18%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2874085357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Florida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Jan 3, 2017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11.43%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1,885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11.87%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1,990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12.59%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2,152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13.07%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2,275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1194053124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Hawaii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Dec 28, 2000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13.37%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12.58%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12.72%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13.05%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314643120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Illinois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Jan 1, 2014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11.66%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1,247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12.16%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1,305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12.47%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1,339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12.31%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1,320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3801763665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Maryland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Jun 1, 2014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11.47%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565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13.48%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670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15.13%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757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15.50%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779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782440599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Michigan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Dec 4, 2008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15.22%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1,268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15.60%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1,304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15.10%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1,266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15.68%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1,317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912178994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Minnesota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May 30, 2014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11.93%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536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12.22%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553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12.69%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579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12.91%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592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2073168313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Montana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Nov 2, 2004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15.78%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14.07%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15.38%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18.41%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399739517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New Hampshire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Jul 23, 2013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15.39%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16.95%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17.35%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17.58%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2000557771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New Jersey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Jul 1, 2010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10.18%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759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11.25%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844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11.86%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894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12.01%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907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645430003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New Mexico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Jul 1, 2007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15.09%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257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15.61%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267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14.72%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253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15.83%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272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1987698790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New York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Jul 5, 2014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14.13%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2,342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14.24%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2,372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15.04%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2,519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14.86%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2,491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2168061698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Ohio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Sep 8, 2016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12.81%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1,237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11.57%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1,122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12.13%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1,179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highlight>
                            <a:srgbClr val="FFFF00"/>
                          </a:highlight>
                        </a:rPr>
                        <a:t>13.81%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1,344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3419263859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Pennsylvania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May 17, 2016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11.33%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1,223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11.70%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1,265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12.35%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1,339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13.05%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1,415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1161040967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Rhode Island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Jan 3, 2006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20.22%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181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18.95%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18.81%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20.31%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184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2741319769"/>
                  </a:ext>
                </a:extLst>
              </a:tr>
              <a:tr h="2159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Vermont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Jul 1, 2004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19.10%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19.97%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20.50%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21.79%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118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/>
                </a:tc>
                <a:extLst>
                  <a:ext uri="{0D108BD9-81ED-4DB2-BD59-A6C34878D82A}">
                    <a16:rowId xmlns:a16="http://schemas.microsoft.com/office/drawing/2014/main" val="169593289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ea typeface="+mn-ea"/>
                <a:cs typeface="+mn-cs"/>
              </a:rPr>
              <a:t>What Happens as State Laws Liberalize?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850462"/>
            <a:ext cx="8973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Past Year Marijuana Use among Persons Aged 12 or Older Residing in States with Legal </a:t>
            </a:r>
            <a:r>
              <a:rPr lang="en-US" sz="2000" b="1" dirty="0" smtClean="0"/>
              <a:t>Medical  </a:t>
            </a:r>
            <a:r>
              <a:rPr lang="en-US" sz="2000" b="1" dirty="0"/>
              <a:t>Marijuana Use Only, by State: Percentages and Estimated Numbers (in Thousands), Annual </a:t>
            </a:r>
            <a:r>
              <a:rPr lang="en-US" sz="2000" b="1" dirty="0" smtClean="0"/>
              <a:t>Averages </a:t>
            </a:r>
            <a:r>
              <a:rPr lang="en-US" sz="2000" b="1" dirty="0"/>
              <a:t>Based on </a:t>
            </a:r>
            <a:r>
              <a:rPr lang="en-US" sz="2000" b="1" dirty="0" smtClean="0"/>
              <a:t>2012-2013</a:t>
            </a:r>
            <a:r>
              <a:rPr lang="en-US" sz="2000" b="1" dirty="0"/>
              <a:t>, </a:t>
            </a:r>
            <a:r>
              <a:rPr lang="en-US" sz="2000" b="1" dirty="0" smtClean="0"/>
              <a:t>2013-2014</a:t>
            </a:r>
            <a:r>
              <a:rPr lang="en-US" sz="2000" b="1" dirty="0"/>
              <a:t>, </a:t>
            </a:r>
            <a:r>
              <a:rPr lang="en-US" sz="2000" b="1" dirty="0" smtClean="0"/>
              <a:t>2014-2015</a:t>
            </a:r>
            <a:r>
              <a:rPr lang="en-US" sz="2000" b="1" dirty="0"/>
              <a:t>, and </a:t>
            </a:r>
            <a:r>
              <a:rPr lang="en-US" sz="2000" b="1" dirty="0" smtClean="0"/>
              <a:t>2015-2016 </a:t>
            </a:r>
            <a:r>
              <a:rPr lang="en-US" sz="2000" b="1" dirty="0"/>
              <a:t>NSDUHs 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8084871" y="1750854"/>
            <a:ext cx="2345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Range: 11-21.8%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03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1235070"/>
              </p:ext>
            </p:extLst>
          </p:nvPr>
        </p:nvGraphicFramePr>
        <p:xfrm>
          <a:off x="457199" y="2082465"/>
          <a:ext cx="9845676" cy="44586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4806">
                  <a:extLst>
                    <a:ext uri="{9D8B030D-6E8A-4147-A177-3AD203B41FA5}">
                      <a16:colId xmlns:a16="http://schemas.microsoft.com/office/drawing/2014/main" val="1168104874"/>
                    </a:ext>
                  </a:extLst>
                </a:gridCol>
                <a:gridCol w="1588265">
                  <a:extLst>
                    <a:ext uri="{9D8B030D-6E8A-4147-A177-3AD203B41FA5}">
                      <a16:colId xmlns:a16="http://schemas.microsoft.com/office/drawing/2014/main" val="1462315811"/>
                    </a:ext>
                  </a:extLst>
                </a:gridCol>
                <a:gridCol w="955547">
                  <a:extLst>
                    <a:ext uri="{9D8B030D-6E8A-4147-A177-3AD203B41FA5}">
                      <a16:colId xmlns:a16="http://schemas.microsoft.com/office/drawing/2014/main" val="843194797"/>
                    </a:ext>
                  </a:extLst>
                </a:gridCol>
                <a:gridCol w="796289">
                  <a:extLst>
                    <a:ext uri="{9D8B030D-6E8A-4147-A177-3AD203B41FA5}">
                      <a16:colId xmlns:a16="http://schemas.microsoft.com/office/drawing/2014/main" val="2672464815"/>
                    </a:ext>
                  </a:extLst>
                </a:gridCol>
                <a:gridCol w="955547">
                  <a:extLst>
                    <a:ext uri="{9D8B030D-6E8A-4147-A177-3AD203B41FA5}">
                      <a16:colId xmlns:a16="http://schemas.microsoft.com/office/drawing/2014/main" val="200985311"/>
                    </a:ext>
                  </a:extLst>
                </a:gridCol>
                <a:gridCol w="875918">
                  <a:extLst>
                    <a:ext uri="{9D8B030D-6E8A-4147-A177-3AD203B41FA5}">
                      <a16:colId xmlns:a16="http://schemas.microsoft.com/office/drawing/2014/main" val="3273420742"/>
                    </a:ext>
                  </a:extLst>
                </a:gridCol>
                <a:gridCol w="955547">
                  <a:extLst>
                    <a:ext uri="{9D8B030D-6E8A-4147-A177-3AD203B41FA5}">
                      <a16:colId xmlns:a16="http://schemas.microsoft.com/office/drawing/2014/main" val="3639914958"/>
                    </a:ext>
                  </a:extLst>
                </a:gridCol>
                <a:gridCol w="875918">
                  <a:extLst>
                    <a:ext uri="{9D8B030D-6E8A-4147-A177-3AD203B41FA5}">
                      <a16:colId xmlns:a16="http://schemas.microsoft.com/office/drawing/2014/main" val="1346423744"/>
                    </a:ext>
                  </a:extLst>
                </a:gridCol>
                <a:gridCol w="955547">
                  <a:extLst>
                    <a:ext uri="{9D8B030D-6E8A-4147-A177-3AD203B41FA5}">
                      <a16:colId xmlns:a16="http://schemas.microsoft.com/office/drawing/2014/main" val="2577909483"/>
                    </a:ext>
                  </a:extLst>
                </a:gridCol>
                <a:gridCol w="772292">
                  <a:extLst>
                    <a:ext uri="{9D8B030D-6E8A-4147-A177-3AD203B41FA5}">
                      <a16:colId xmlns:a16="http://schemas.microsoft.com/office/drawing/2014/main" val="1869719521"/>
                    </a:ext>
                  </a:extLst>
                </a:gridCol>
              </a:tblGrid>
              <a:tr h="6530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State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Effective Date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2012-13 Percentages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2012-13 Numbers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2013-14 Percentages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2013-14 Numbers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2014-15 Percentages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2014-15 Numbers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2015-16 Percentages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2015-16 Numbers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5627775"/>
                  </a:ext>
                </a:extLst>
              </a:tr>
              <a:tr h="2813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Alaska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Feb 24, 2015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19.69%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19.60%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21.92%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23.00%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extLst>
                  <a:ext uri="{0D108BD9-81ED-4DB2-BD59-A6C34878D82A}">
                    <a16:rowId xmlns:a16="http://schemas.microsoft.com/office/drawing/2014/main" val="266570888"/>
                  </a:ext>
                </a:extLst>
              </a:tr>
              <a:tr h="4661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California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Nov 9, 2016 </a:t>
                      </a: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(</a:t>
                      </a:r>
                      <a:r>
                        <a:rPr lang="en-US" sz="1000" dirty="0">
                          <a:effectLst/>
                        </a:rPr>
                        <a:t>revised penalties)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13.89%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4,384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14.49%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4,633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15.25%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4,936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16.23%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5,296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extLst>
                  <a:ext uri="{0D108BD9-81ED-4DB2-BD59-A6C34878D82A}">
                    <a16:rowId xmlns:a16="http://schemas.microsoft.com/office/drawing/2014/main" val="2215778975"/>
                  </a:ext>
                </a:extLst>
              </a:tr>
              <a:tr h="9322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Colorado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Dec 10, 2012 </a:t>
                      </a: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(</a:t>
                      </a:r>
                      <a:r>
                        <a:rPr lang="en-US" sz="1000" dirty="0">
                          <a:effectLst/>
                        </a:rPr>
                        <a:t>revised penalties); 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Jan 1, 2014 </a:t>
                      </a: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(</a:t>
                      </a:r>
                      <a:r>
                        <a:rPr lang="en-US" sz="1000" dirty="0">
                          <a:effectLst/>
                        </a:rPr>
                        <a:t>commercial sales)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18.92%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20.74%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909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23.09%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1,033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23.12%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1,057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extLst>
                  <a:ext uri="{0D108BD9-81ED-4DB2-BD59-A6C34878D82A}">
                    <a16:rowId xmlns:a16="http://schemas.microsoft.com/office/drawing/2014/main" val="3749172533"/>
                  </a:ext>
                </a:extLst>
              </a:tr>
              <a:tr h="562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District of Columbia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Feb 26, 2015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21.02%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21.70%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23.51%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24.68%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extLst>
                  <a:ext uri="{0D108BD9-81ED-4DB2-BD59-A6C34878D82A}">
                    <a16:rowId xmlns:a16="http://schemas.microsoft.com/office/drawing/2014/main" val="889101076"/>
                  </a:ext>
                </a:extLst>
              </a:tr>
              <a:tr h="4661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Maine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Jan 30, 2017 </a:t>
                      </a: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(</a:t>
                      </a:r>
                      <a:r>
                        <a:rPr lang="en-US" sz="1000" dirty="0">
                          <a:effectLst/>
                        </a:rPr>
                        <a:t>grow and possess)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16.24%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186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19.55%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224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19.69%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227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19.81%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228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extLst>
                  <a:ext uri="{0D108BD9-81ED-4DB2-BD59-A6C34878D82A}">
                    <a16:rowId xmlns:a16="http://schemas.microsoft.com/office/drawing/2014/main" val="61558317"/>
                  </a:ext>
                </a:extLst>
              </a:tr>
              <a:tr h="2529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Massachusetts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Dec 15, 2016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15.57%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885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17.23%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989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18.26%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1,058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highlight>
                            <a:srgbClr val="FFFF00"/>
                          </a:highlight>
                        </a:rPr>
                        <a:t>18.64%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1,088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extLst>
                  <a:ext uri="{0D108BD9-81ED-4DB2-BD59-A6C34878D82A}">
                    <a16:rowId xmlns:a16="http://schemas.microsoft.com/office/drawing/2014/main" val="4052596512"/>
                  </a:ext>
                </a:extLst>
              </a:tr>
              <a:tr h="2813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Nevada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Jan 1, 2017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14.10%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324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13.01%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12.95%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309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13.13%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extLst>
                  <a:ext uri="{0D108BD9-81ED-4DB2-BD59-A6C34878D82A}">
                    <a16:rowId xmlns:a16="http://schemas.microsoft.com/office/drawing/2014/main" val="1178013724"/>
                  </a:ext>
                </a:extLst>
              </a:tr>
              <a:tr h="2813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Oregon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Mar 29, 2016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19.03%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630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19.39%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649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19.42%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659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22.70%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783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extLst>
                  <a:ext uri="{0D108BD9-81ED-4DB2-BD59-A6C34878D82A}">
                    <a16:rowId xmlns:a16="http://schemas.microsoft.com/office/drawing/2014/main" val="1381713938"/>
                  </a:ext>
                </a:extLst>
              </a:tr>
              <a:tr h="2813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Washington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Dec 6, 2012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17.48%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1,008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18.92%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1,105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17.49%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1,037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</a:rPr>
                        <a:t>18.93%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1,140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11150" marT="0" marB="0" anchor="b"/>
                </a:tc>
                <a:extLst>
                  <a:ext uri="{0D108BD9-81ED-4DB2-BD59-A6C34878D82A}">
                    <a16:rowId xmlns:a16="http://schemas.microsoft.com/office/drawing/2014/main" val="274607649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  <a:ea typeface="+mn-ea"/>
                <a:cs typeface="+mn-cs"/>
              </a:rPr>
              <a:t>What Happens as State Laws Liberalize?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199" y="881203"/>
            <a:ext cx="942170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Past Year Marijuana Use among Persons Aged 12 or Older Residing in States with Legal </a:t>
            </a:r>
            <a:r>
              <a:rPr lang="en-US" sz="2000" b="1" dirty="0" smtClean="0"/>
              <a:t>Medical and Recreational Marijuana Use, by State: Percentages and Estimated Numbers (</a:t>
            </a:r>
            <a:r>
              <a:rPr lang="en-US" sz="2000" b="1" dirty="0"/>
              <a:t>in Thousands), Annual Averages Based on 2012-2013, 2013-2014, 2014-2015, and 2015-2016 NSDUHs</a:t>
            </a:r>
            <a:r>
              <a:rPr lang="en-US" sz="2000" b="1" dirty="0" smtClean="0"/>
              <a:t> </a:t>
            </a:r>
            <a:endParaRPr lang="en-US" sz="2000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271465" y="1699744"/>
            <a:ext cx="2068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Range: 13-25%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79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+mn-lt"/>
                <a:ea typeface="+mn-ea"/>
                <a:cs typeface="+mn-cs"/>
              </a:rPr>
              <a:t>Illicit Drug Use Impacts Millions: Marijuana Most Widely Used Drug </a:t>
            </a:r>
          </a:p>
        </p:txBody>
      </p:sp>
      <p:sp>
        <p:nvSpPr>
          <p:cNvPr id="40" name="Slide Number Placeholder 1"/>
          <p:cNvSpPr txBox="1">
            <a:spLocks/>
          </p:cNvSpPr>
          <p:nvPr/>
        </p:nvSpPr>
        <p:spPr>
          <a:xfrm>
            <a:off x="-1295400" y="206439"/>
            <a:ext cx="54427" cy="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FBB35991-5176-4E11-B768-226F716337F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2" name="Rectangle: Rounded Corners 1">
            <a:extLst>
              <a:ext uri="{FF2B5EF4-FFF2-40B4-BE49-F238E27FC236}">
                <a16:creationId xmlns:a16="http://schemas.microsoft.com/office/drawing/2014/main" id="{C38F6875-BFED-4280-800E-DD33A3157EB1}"/>
              </a:ext>
            </a:extLst>
          </p:cNvPr>
          <p:cNvSpPr/>
          <p:nvPr/>
        </p:nvSpPr>
        <p:spPr>
          <a:xfrm>
            <a:off x="1340940" y="1995482"/>
            <a:ext cx="2660893" cy="11661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795C45A-9D1A-43D4-B467-746E5E29E5DB}"/>
              </a:ext>
            </a:extLst>
          </p:cNvPr>
          <p:cNvSpPr txBox="1"/>
          <p:nvPr/>
        </p:nvSpPr>
        <p:spPr>
          <a:xfrm>
            <a:off x="1883119" y="3344660"/>
            <a:ext cx="170943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000" b="1" dirty="0">
                <a:solidFill>
                  <a:prstClr val="white"/>
                </a:solidFill>
              </a:rPr>
              <a:t>20.1 </a:t>
            </a:r>
          </a:p>
          <a:p>
            <a:pPr algn="ctr" defTabSz="457200"/>
            <a:r>
              <a:rPr lang="en-US" sz="2000" b="1" dirty="0">
                <a:solidFill>
                  <a:prstClr val="white"/>
                </a:solidFill>
              </a:rPr>
              <a:t>MILLION </a:t>
            </a:r>
          </a:p>
          <a:p>
            <a:pPr algn="ctr" defTabSz="457200"/>
            <a:r>
              <a:rPr lang="en-US" sz="1400" dirty="0">
                <a:solidFill>
                  <a:prstClr val="white"/>
                </a:solidFill>
              </a:rPr>
              <a:t>People aged 12 or </a:t>
            </a:r>
          </a:p>
          <a:p>
            <a:pPr algn="ctr" defTabSz="457200"/>
            <a:r>
              <a:rPr lang="en-US" sz="1400" dirty="0">
                <a:solidFill>
                  <a:prstClr val="white"/>
                </a:solidFill>
              </a:rPr>
              <a:t>older had a substance use disorder</a:t>
            </a:r>
          </a:p>
          <a:p>
            <a:pPr defTabSz="457200"/>
            <a:endParaRPr lang="en-US" sz="1400" dirty="0">
              <a:solidFill>
                <a:prstClr val="white"/>
              </a:solidFill>
            </a:endParaRPr>
          </a:p>
        </p:txBody>
      </p:sp>
      <p:graphicFrame>
        <p:nvGraphicFramePr>
          <p:cNvPr id="44" name="Chart 43">
            <a:extLst>
              <a:ext uri="{FF2B5EF4-FFF2-40B4-BE49-F238E27FC236}">
                <a16:creationId xmlns:a16="http://schemas.microsoft.com/office/drawing/2014/main" id="{1875E78C-4691-4B91-BB40-054B22E1A4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9537642"/>
              </p:ext>
            </p:extLst>
          </p:nvPr>
        </p:nvGraphicFramePr>
        <p:xfrm>
          <a:off x="862562" y="1066800"/>
          <a:ext cx="9195838" cy="5191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Arrow: Pentagon 13">
            <a:extLst>
              <a:ext uri="{FF2B5EF4-FFF2-40B4-BE49-F238E27FC236}">
                <a16:creationId xmlns:a16="http://schemas.microsoft.com/office/drawing/2014/main" id="{42124EF6-7A46-42C6-8CA1-FF48AE22FFC1}"/>
              </a:ext>
            </a:extLst>
          </p:cNvPr>
          <p:cNvSpPr/>
          <p:nvPr/>
        </p:nvSpPr>
        <p:spPr>
          <a:xfrm rot="16200000">
            <a:off x="2774017" y="6250329"/>
            <a:ext cx="490331" cy="382874"/>
          </a:xfrm>
          <a:prstGeom prst="homePlate">
            <a:avLst/>
          </a:prstGeom>
          <a:solidFill>
            <a:srgbClr val="3061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en-US" sz="1100" b="1" dirty="0">
                <a:solidFill>
                  <a:prstClr val="white"/>
                </a:solidFill>
                <a:latin typeface="Arial Narrow" panose="020B0606020202030204" pitchFamily="34" charset="0"/>
              </a:rPr>
              <a:t>0%</a:t>
            </a:r>
          </a:p>
        </p:txBody>
      </p:sp>
      <p:sp>
        <p:nvSpPr>
          <p:cNvPr id="46" name="Arrow: Pentagon 14">
            <a:extLst>
              <a:ext uri="{FF2B5EF4-FFF2-40B4-BE49-F238E27FC236}">
                <a16:creationId xmlns:a16="http://schemas.microsoft.com/office/drawing/2014/main" id="{0B014692-73B6-4E23-BCB4-2735E77BA3A2}"/>
              </a:ext>
            </a:extLst>
          </p:cNvPr>
          <p:cNvSpPr/>
          <p:nvPr/>
        </p:nvSpPr>
        <p:spPr>
          <a:xfrm rot="16200000">
            <a:off x="3537819" y="6247080"/>
            <a:ext cx="490331" cy="382874"/>
          </a:xfrm>
          <a:prstGeom prst="homePlate">
            <a:avLst/>
          </a:prstGeom>
          <a:solidFill>
            <a:srgbClr val="3061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en-US" sz="1100" b="1" dirty="0">
                <a:solidFill>
                  <a:prstClr val="white"/>
                </a:solidFill>
                <a:latin typeface="Arial Narrow" panose="020B0606020202030204" pitchFamily="34" charset="0"/>
              </a:rPr>
              <a:t>2%</a:t>
            </a:r>
          </a:p>
        </p:txBody>
      </p:sp>
      <p:sp>
        <p:nvSpPr>
          <p:cNvPr id="47" name="Arrow: Pentagon 19">
            <a:extLst>
              <a:ext uri="{FF2B5EF4-FFF2-40B4-BE49-F238E27FC236}">
                <a16:creationId xmlns:a16="http://schemas.microsoft.com/office/drawing/2014/main" id="{558BE929-AD58-4557-8A81-DB1D0E354B5E}"/>
              </a:ext>
            </a:extLst>
          </p:cNvPr>
          <p:cNvSpPr/>
          <p:nvPr/>
        </p:nvSpPr>
        <p:spPr>
          <a:xfrm rot="16200000">
            <a:off x="4283565" y="6250329"/>
            <a:ext cx="490331" cy="382874"/>
          </a:xfrm>
          <a:prstGeom prst="homePlate">
            <a:avLst/>
          </a:prstGeom>
          <a:solidFill>
            <a:srgbClr val="3061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en-US" sz="1100" b="1" dirty="0">
                <a:solidFill>
                  <a:prstClr val="white"/>
                </a:solidFill>
                <a:latin typeface="Arial Narrow" panose="020B0606020202030204" pitchFamily="34" charset="0"/>
              </a:rPr>
              <a:t>4%</a:t>
            </a:r>
          </a:p>
        </p:txBody>
      </p:sp>
      <p:sp>
        <p:nvSpPr>
          <p:cNvPr id="48" name="Arrow: Pentagon 20">
            <a:extLst>
              <a:ext uri="{FF2B5EF4-FFF2-40B4-BE49-F238E27FC236}">
                <a16:creationId xmlns:a16="http://schemas.microsoft.com/office/drawing/2014/main" id="{657B890C-855B-449F-8E05-8164EB7332DC}"/>
              </a:ext>
            </a:extLst>
          </p:cNvPr>
          <p:cNvSpPr/>
          <p:nvPr/>
        </p:nvSpPr>
        <p:spPr>
          <a:xfrm rot="16200000">
            <a:off x="5785641" y="6268997"/>
            <a:ext cx="490331" cy="382874"/>
          </a:xfrm>
          <a:prstGeom prst="homePlate">
            <a:avLst/>
          </a:prstGeom>
          <a:solidFill>
            <a:srgbClr val="3061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en-US" sz="1100" b="1" dirty="0">
                <a:solidFill>
                  <a:prstClr val="white"/>
                </a:solidFill>
                <a:latin typeface="Arial Narrow" panose="020B0606020202030204" pitchFamily="34" charset="0"/>
              </a:rPr>
              <a:t>8%</a:t>
            </a:r>
          </a:p>
        </p:txBody>
      </p:sp>
      <p:sp>
        <p:nvSpPr>
          <p:cNvPr id="49" name="Arrow: Pentagon 22">
            <a:extLst>
              <a:ext uri="{FF2B5EF4-FFF2-40B4-BE49-F238E27FC236}">
                <a16:creationId xmlns:a16="http://schemas.microsoft.com/office/drawing/2014/main" id="{9A2E0665-0A8C-4486-9246-4AD388E82FF7}"/>
              </a:ext>
            </a:extLst>
          </p:cNvPr>
          <p:cNvSpPr/>
          <p:nvPr/>
        </p:nvSpPr>
        <p:spPr>
          <a:xfrm rot="16200000">
            <a:off x="7281453" y="6240089"/>
            <a:ext cx="490331" cy="382874"/>
          </a:xfrm>
          <a:prstGeom prst="homePlate">
            <a:avLst/>
          </a:prstGeom>
          <a:solidFill>
            <a:srgbClr val="3061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en-US" sz="1100" b="1" dirty="0">
                <a:solidFill>
                  <a:prstClr val="white"/>
                </a:solidFill>
                <a:latin typeface="Arial Narrow" panose="020B0606020202030204" pitchFamily="34" charset="0"/>
              </a:rPr>
              <a:t>12%</a:t>
            </a:r>
          </a:p>
        </p:txBody>
      </p:sp>
      <p:sp>
        <p:nvSpPr>
          <p:cNvPr id="50" name="Arrow: Pentagon 23">
            <a:extLst>
              <a:ext uri="{FF2B5EF4-FFF2-40B4-BE49-F238E27FC236}">
                <a16:creationId xmlns:a16="http://schemas.microsoft.com/office/drawing/2014/main" id="{737F04DC-0974-420D-B69A-F08F08868C27}"/>
              </a:ext>
            </a:extLst>
          </p:cNvPr>
          <p:cNvSpPr/>
          <p:nvPr/>
        </p:nvSpPr>
        <p:spPr>
          <a:xfrm rot="16200000">
            <a:off x="8077068" y="6223694"/>
            <a:ext cx="490331" cy="382874"/>
          </a:xfrm>
          <a:prstGeom prst="homePlate">
            <a:avLst/>
          </a:prstGeom>
          <a:solidFill>
            <a:srgbClr val="3061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en-US" sz="1100" b="1" dirty="0">
                <a:solidFill>
                  <a:prstClr val="white"/>
                </a:solidFill>
                <a:latin typeface="Arial Narrow" panose="020B0606020202030204" pitchFamily="34" charset="0"/>
              </a:rPr>
              <a:t>14%</a:t>
            </a:r>
          </a:p>
        </p:txBody>
      </p:sp>
      <p:sp>
        <p:nvSpPr>
          <p:cNvPr id="51" name="Arrow: Pentagon 25">
            <a:extLst>
              <a:ext uri="{FF2B5EF4-FFF2-40B4-BE49-F238E27FC236}">
                <a16:creationId xmlns:a16="http://schemas.microsoft.com/office/drawing/2014/main" id="{D5AE8B36-4511-4405-A1BD-2BD4C8861351}"/>
              </a:ext>
            </a:extLst>
          </p:cNvPr>
          <p:cNvSpPr/>
          <p:nvPr/>
        </p:nvSpPr>
        <p:spPr>
          <a:xfrm rot="16200000">
            <a:off x="6578921" y="6268996"/>
            <a:ext cx="490331" cy="382874"/>
          </a:xfrm>
          <a:prstGeom prst="homePlate">
            <a:avLst/>
          </a:prstGeom>
          <a:solidFill>
            <a:srgbClr val="3061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en-US" sz="1100" b="1" dirty="0">
                <a:solidFill>
                  <a:prstClr val="white"/>
                </a:solidFill>
                <a:latin typeface="Arial Narrow" panose="020B0606020202030204" pitchFamily="34" charset="0"/>
              </a:rPr>
              <a:t>10%</a:t>
            </a:r>
          </a:p>
        </p:txBody>
      </p:sp>
      <p:sp>
        <p:nvSpPr>
          <p:cNvPr id="52" name="Arrow: Pentagon 26">
            <a:extLst>
              <a:ext uri="{FF2B5EF4-FFF2-40B4-BE49-F238E27FC236}">
                <a16:creationId xmlns:a16="http://schemas.microsoft.com/office/drawing/2014/main" id="{0FD5CBBD-3EFF-4A82-A897-14A3C86EBE24}"/>
              </a:ext>
            </a:extLst>
          </p:cNvPr>
          <p:cNvSpPr/>
          <p:nvPr/>
        </p:nvSpPr>
        <p:spPr>
          <a:xfrm rot="16200000">
            <a:off x="5054279" y="6250329"/>
            <a:ext cx="490331" cy="382874"/>
          </a:xfrm>
          <a:prstGeom prst="homePlate">
            <a:avLst/>
          </a:prstGeom>
          <a:solidFill>
            <a:srgbClr val="3061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en-US" sz="1100" b="1" dirty="0">
                <a:solidFill>
                  <a:prstClr val="white"/>
                </a:solidFill>
                <a:latin typeface="Arial Narrow" panose="020B0606020202030204" pitchFamily="34" charset="0"/>
              </a:rPr>
              <a:t>6%</a:t>
            </a:r>
          </a:p>
        </p:txBody>
      </p:sp>
      <p:sp>
        <p:nvSpPr>
          <p:cNvPr id="53" name="Arrow: Pentagon 23">
            <a:extLst>
              <a:ext uri="{FF2B5EF4-FFF2-40B4-BE49-F238E27FC236}">
                <a16:creationId xmlns:a16="http://schemas.microsoft.com/office/drawing/2014/main" id="{737F04DC-0974-420D-B69A-F08F08868C27}"/>
              </a:ext>
            </a:extLst>
          </p:cNvPr>
          <p:cNvSpPr/>
          <p:nvPr/>
        </p:nvSpPr>
        <p:spPr>
          <a:xfrm rot="16200000">
            <a:off x="8825543" y="6223693"/>
            <a:ext cx="490331" cy="382874"/>
          </a:xfrm>
          <a:prstGeom prst="homePlate">
            <a:avLst/>
          </a:prstGeom>
          <a:solidFill>
            <a:srgbClr val="3061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en-US" sz="1100" b="1" dirty="0">
                <a:solidFill>
                  <a:prstClr val="white"/>
                </a:solidFill>
                <a:latin typeface="Arial Narrow" panose="020B0606020202030204" pitchFamily="34" charset="0"/>
              </a:rPr>
              <a:t>16%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993586" y="1981200"/>
            <a:ext cx="2912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Prescription opioids, sedatives, tranquilizers, stimulants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BFD82F7-A403-45CD-A64E-FD3F531B1555}"/>
              </a:ext>
            </a:extLst>
          </p:cNvPr>
          <p:cNvSpPr txBox="1"/>
          <p:nvPr/>
        </p:nvSpPr>
        <p:spPr>
          <a:xfrm>
            <a:off x="10439401" y="891852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 Narrow" panose="020B0606020202030204" pitchFamily="34" charset="0"/>
              </a:rPr>
              <a:t>PAST YEAR, 2017, </a:t>
            </a:r>
            <a:r>
              <a:rPr lang="en-US" sz="1400" b="1" dirty="0" smtClean="0">
                <a:latin typeface="Arial Narrow" panose="020B0606020202030204" pitchFamily="34" charset="0"/>
              </a:rPr>
              <a:t>12+</a:t>
            </a:r>
            <a:endParaRPr lang="en-US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07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2216304"/>
            <a:ext cx="8229600" cy="19072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How did we get to where we are and what does the data tell us about ongoing risks?</a:t>
            </a:r>
          </a:p>
        </p:txBody>
      </p:sp>
    </p:spTree>
    <p:extLst>
      <p:ext uri="{BB962C8B-B14F-4D97-AF65-F5344CB8AC3E}">
        <p14:creationId xmlns:p14="http://schemas.microsoft.com/office/powerpoint/2010/main" val="29652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0"/>
            <a:ext cx="11185525" cy="960147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+mn-lt"/>
                <a:ea typeface="+mn-ea"/>
                <a:cs typeface="+mn-cs"/>
              </a:rPr>
              <a:t>Young Adult Perceptions of Great Risk of Harm From Substance Use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0600" y="6291590"/>
            <a:ext cx="5486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See table 3.1 in the 2016 and 2017 NSDUH detailed tables for additional information.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423CDAD-3619-444B-A85F-051BB7D5F126}"/>
              </a:ext>
            </a:extLst>
          </p:cNvPr>
          <p:cNvSpPr txBox="1"/>
          <p:nvPr/>
        </p:nvSpPr>
        <p:spPr>
          <a:xfrm>
            <a:off x="9753600" y="856149"/>
            <a:ext cx="243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>
                <a:latin typeface="Arial Narrow" panose="020B0606020202030204" pitchFamily="34" charset="0"/>
              </a:rPr>
              <a:t>PAST YEAR, 2015 - 2017, 18-25</a:t>
            </a:r>
            <a:endParaRPr lang="en-US" sz="1400" dirty="0">
              <a:latin typeface="Arial Narrow" panose="020B0606020202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53FDC9-D94E-4F15-AB5C-3C1C3A69E006}"/>
              </a:ext>
            </a:extLst>
          </p:cNvPr>
          <p:cNvSpPr txBox="1"/>
          <p:nvPr/>
        </p:nvSpPr>
        <p:spPr>
          <a:xfrm>
            <a:off x="7162800" y="6122313"/>
            <a:ext cx="30373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+ Difference between this estimate and the 2017 estimate is statistically significant at the .05 level.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2832F49-7DE9-4217-B7CE-462FC6DC3B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3" b="16667"/>
          <a:stretch/>
        </p:blipFill>
        <p:spPr>
          <a:xfrm>
            <a:off x="609600" y="1181269"/>
            <a:ext cx="10058400" cy="483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59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0"/>
            <a:ext cx="11109325" cy="960147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+mn-lt"/>
                <a:ea typeface="+mn-ea"/>
                <a:cs typeface="+mn-cs"/>
              </a:rPr>
              <a:t>Perceptions of Great Risk of Harm From Substance Use Among Adults Aged 26 or Older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0600" y="6291590"/>
            <a:ext cx="5486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See table 3.1 in the 2016 and 2017 NSDUH detailed tables for additional information.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423CDAD-3619-444B-A85F-051BB7D5F126}"/>
              </a:ext>
            </a:extLst>
          </p:cNvPr>
          <p:cNvSpPr txBox="1"/>
          <p:nvPr/>
        </p:nvSpPr>
        <p:spPr>
          <a:xfrm>
            <a:off x="9906000" y="856149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>
                <a:latin typeface="Arial Narrow" panose="020B0606020202030204" pitchFamily="34" charset="0"/>
              </a:rPr>
              <a:t>PAST YEAR, 2015 - 2017, 26+</a:t>
            </a:r>
            <a:endParaRPr lang="en-US" sz="1400" dirty="0">
              <a:latin typeface="Arial Narrow" panose="020B0606020202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53FDC9-D94E-4F15-AB5C-3C1C3A69E006}"/>
              </a:ext>
            </a:extLst>
          </p:cNvPr>
          <p:cNvSpPr txBox="1"/>
          <p:nvPr/>
        </p:nvSpPr>
        <p:spPr>
          <a:xfrm>
            <a:off x="7162800" y="6122313"/>
            <a:ext cx="30373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+ Difference between this estimate and the 2017 estimate is statistically significant at the .05 level.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E15780-46F3-4CE5-98D1-FD8E78EF10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57" b="13096"/>
          <a:stretch/>
        </p:blipFill>
        <p:spPr>
          <a:xfrm>
            <a:off x="609600" y="1158250"/>
            <a:ext cx="10058400" cy="486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63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0"/>
            <a:ext cx="11109325" cy="960147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+mn-lt"/>
                <a:ea typeface="+mn-ea"/>
                <a:cs typeface="+mn-cs"/>
              </a:rPr>
              <a:t>Past </a:t>
            </a:r>
            <a:r>
              <a:rPr lang="en-US" sz="2400" b="1" dirty="0">
                <a:latin typeface="+mn-lt"/>
                <a:ea typeface="+mn-ea"/>
                <a:cs typeface="+mn-cs"/>
              </a:rPr>
              <a:t>Year Initiates, Age Group &amp; Substance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23CDAD-3619-444B-A85F-051BB7D5F126}"/>
              </a:ext>
            </a:extLst>
          </p:cNvPr>
          <p:cNvSpPr txBox="1"/>
          <p:nvPr/>
        </p:nvSpPr>
        <p:spPr>
          <a:xfrm>
            <a:off x="10363200" y="91440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>
                <a:latin typeface="Arial Narrow" panose="020B0606020202030204" pitchFamily="34" charset="0"/>
              </a:rPr>
              <a:t>PAST YEAR, </a:t>
            </a:r>
            <a:r>
              <a:rPr lang="en-US" sz="1400" b="1" dirty="0" smtClean="0">
                <a:latin typeface="Arial Narrow" panose="020B0606020202030204" pitchFamily="34" charset="0"/>
              </a:rPr>
              <a:t>2017</a:t>
            </a:r>
            <a:r>
              <a:rPr lang="en-US" sz="1400" b="1" dirty="0">
                <a:latin typeface="Arial Narrow" panose="020B0606020202030204" pitchFamily="34" charset="0"/>
              </a:rPr>
              <a:t>, </a:t>
            </a:r>
            <a:r>
              <a:rPr lang="en-US" sz="1400" b="1" dirty="0" smtClean="0">
                <a:latin typeface="Arial Narrow" panose="020B0606020202030204" pitchFamily="34" charset="0"/>
              </a:rPr>
              <a:t>12+</a:t>
            </a:r>
            <a:endParaRPr lang="en-US" sz="1400" dirty="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1800" y="6443990"/>
            <a:ext cx="5486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* Initiation of misuse</a:t>
            </a:r>
            <a:endParaRPr lang="en-US" sz="1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5" y="1238250"/>
            <a:ext cx="9096375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87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/>
          <p:cNvSpPr txBox="1">
            <a:spLocks/>
          </p:cNvSpPr>
          <p:nvPr/>
        </p:nvSpPr>
        <p:spPr>
          <a:xfrm>
            <a:off x="6995886" y="1197430"/>
            <a:ext cx="3672114" cy="5687784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Since 2007, past year marijuana use has increased 37%</a:t>
            </a:r>
          </a:p>
          <a:p>
            <a:r>
              <a:rPr lang="en-US" dirty="0" smtClean="0"/>
              <a:t>Frequent </a:t>
            </a:r>
            <a:r>
              <a:rPr lang="en-US" dirty="0"/>
              <a:t>marijuana use (using ≥ 200 days in the past year) increased 37% since 2002</a:t>
            </a:r>
          </a:p>
          <a:p>
            <a:r>
              <a:rPr lang="en-US" dirty="0"/>
              <a:t>Nearly 1 in 3 people using marijuana in 2016 reported using ≥ 200 days in the past year</a:t>
            </a:r>
          </a:p>
        </p:txBody>
      </p:sp>
      <p:graphicFrame>
        <p:nvGraphicFramePr>
          <p:cNvPr id="3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1653035"/>
              </p:ext>
            </p:extLst>
          </p:nvPr>
        </p:nvGraphicFramePr>
        <p:xfrm>
          <a:off x="1628547" y="1259567"/>
          <a:ext cx="5236710" cy="5340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24000" y="6581001"/>
            <a:ext cx="3902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Source: Jones CM Analysis of the NSDUH 2002-2016 Public Use Files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76" y="228658"/>
            <a:ext cx="8387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Marijuana </a:t>
            </a:r>
            <a:r>
              <a:rPr lang="en-US" sz="2400" b="1" dirty="0" smtClean="0">
                <a:solidFill>
                  <a:schemeClr val="bg1"/>
                </a:solidFill>
                <a:latin typeface="+mn-lt"/>
              </a:rPr>
              <a:t>Use Is Increasing in the U.S.</a:t>
            </a:r>
            <a:endParaRPr lang="en-US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876800" y="2057400"/>
            <a:ext cx="204724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70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0976" y="228658"/>
            <a:ext cx="8387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Marijuana Use</a:t>
            </a:r>
          </a:p>
        </p:txBody>
      </p:sp>
      <p:sp>
        <p:nvSpPr>
          <p:cNvPr id="2" name="Rectangle 1"/>
          <p:cNvSpPr/>
          <p:nvPr/>
        </p:nvSpPr>
        <p:spPr>
          <a:xfrm>
            <a:off x="9829800" y="915540"/>
            <a:ext cx="2362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 Narrow" panose="020B0606020202030204" pitchFamily="34" charset="0"/>
              </a:rPr>
              <a:t>PAST MONTH, 2015 - 2017, 12+</a:t>
            </a:r>
            <a:endParaRPr lang="en-US" sz="1400" dirty="0"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6199345"/>
            <a:ext cx="4038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See figure 13 in the 2017 NSDUH Report for additional information.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53FDC9-D94E-4F15-AB5C-3C1C3A69E006}"/>
              </a:ext>
            </a:extLst>
          </p:cNvPr>
          <p:cNvSpPr txBox="1"/>
          <p:nvPr/>
        </p:nvSpPr>
        <p:spPr>
          <a:xfrm>
            <a:off x="7239000" y="6114707"/>
            <a:ext cx="30373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+ Difference between this estimate and the 2017 estimate is statistically significant at the .05 level</a:t>
            </a:r>
            <a:r>
              <a:rPr lang="en-US" sz="1000" dirty="0"/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FE1549-9B66-4980-9AEB-E95B012C2B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10732"/>
          <a:stretch/>
        </p:blipFill>
        <p:spPr>
          <a:xfrm>
            <a:off x="609600" y="1182325"/>
            <a:ext cx="10058400" cy="452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7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"/>
            <a:ext cx="11261725" cy="9144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+mn-lt"/>
              </a:rPr>
              <a:t>Marijuana Use among Young Adults: Significant Increases in Women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FD82F7-A403-45CD-A64E-FD3F531B1555}"/>
              </a:ext>
            </a:extLst>
          </p:cNvPr>
          <p:cNvSpPr txBox="1"/>
          <p:nvPr/>
        </p:nvSpPr>
        <p:spPr>
          <a:xfrm>
            <a:off x="9601201" y="905854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 Narrow" panose="020B0606020202030204" pitchFamily="34" charset="0"/>
              </a:rPr>
              <a:t>PAST MONTH, 2015 - 2017, 18 - 25</a:t>
            </a:r>
            <a:endParaRPr lang="en-US" sz="1400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226" y="6277688"/>
            <a:ext cx="37367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400" y="5292688"/>
            <a:ext cx="1676400" cy="9068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600" y="5868214"/>
            <a:ext cx="42823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Special analysis of the 2017 NSDUH Report.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53FDC9-D94E-4F15-AB5C-3C1C3A69E006}"/>
              </a:ext>
            </a:extLst>
          </p:cNvPr>
          <p:cNvSpPr txBox="1"/>
          <p:nvPr/>
        </p:nvSpPr>
        <p:spPr>
          <a:xfrm>
            <a:off x="7315200" y="5966383"/>
            <a:ext cx="30373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+ Difference between this estimate and the 2017 estimate is statistically significant at the .05 level.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021281-1345-4A3B-B96D-5A1A06B4D5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6" b="20883"/>
          <a:stretch/>
        </p:blipFill>
        <p:spPr>
          <a:xfrm>
            <a:off x="609600" y="1174926"/>
            <a:ext cx="10058400" cy="456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4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01675" y="1"/>
            <a:ext cx="11261725" cy="9144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+mn-lt"/>
              </a:rPr>
              <a:t>Substance Use in Past Month Among Pregnant Women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0600" y="6043328"/>
            <a:ext cx="4485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Special analysis of the 2017 NSDUH Report.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53FDC9-D94E-4F15-AB5C-3C1C3A69E006}"/>
              </a:ext>
            </a:extLst>
          </p:cNvPr>
          <p:cNvSpPr txBox="1"/>
          <p:nvPr/>
        </p:nvSpPr>
        <p:spPr>
          <a:xfrm>
            <a:off x="7315200" y="5966383"/>
            <a:ext cx="30373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+ Difference between this estimate and the 2017 estimate is statistically significant at the .05 level.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FD82F7-A403-45CD-A64E-FD3F531B1555}"/>
              </a:ext>
            </a:extLst>
          </p:cNvPr>
          <p:cNvSpPr txBox="1"/>
          <p:nvPr/>
        </p:nvSpPr>
        <p:spPr>
          <a:xfrm>
            <a:off x="9601200" y="884770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>
                <a:latin typeface="Arial Narrow" panose="020B0606020202030204" pitchFamily="34" charset="0"/>
              </a:rPr>
              <a:t>PAST MONTH, 2015 - 2017, 15 - 44</a:t>
            </a:r>
            <a:endParaRPr lang="en-US" sz="1400" dirty="0">
              <a:latin typeface="Arial Narrow" panose="020B0606020202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3ACF79-95CD-43EC-8B9D-A247C14E56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5" b="13095"/>
          <a:stretch/>
        </p:blipFill>
        <p:spPr>
          <a:xfrm>
            <a:off x="1066790" y="1219200"/>
            <a:ext cx="9144019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6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01675" y="1"/>
            <a:ext cx="11261725" cy="9144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+mn-lt"/>
              </a:rPr>
              <a:t>Daily or Almost Daily Marijuana Use among Women by Pregnancy Status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FD82F7-A403-45CD-A64E-FD3F531B1555}"/>
              </a:ext>
            </a:extLst>
          </p:cNvPr>
          <p:cNvSpPr txBox="1"/>
          <p:nvPr/>
        </p:nvSpPr>
        <p:spPr>
          <a:xfrm>
            <a:off x="9753601" y="891318"/>
            <a:ext cx="243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>
                <a:latin typeface="Arial Narrow" panose="020B0606020202030204" pitchFamily="34" charset="0"/>
              </a:rPr>
              <a:t>PAST YEAR, 2015 - 2017, 15 - 44</a:t>
            </a:r>
            <a:endParaRPr lang="en-US" sz="1400" dirty="0"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6043328"/>
            <a:ext cx="4267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Special analysis of the 2017 NSDUH Report.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53FDC9-D94E-4F15-AB5C-3C1C3A69E006}"/>
              </a:ext>
            </a:extLst>
          </p:cNvPr>
          <p:cNvSpPr txBox="1"/>
          <p:nvPr/>
        </p:nvSpPr>
        <p:spPr>
          <a:xfrm>
            <a:off x="7315200" y="5966383"/>
            <a:ext cx="30373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+ Difference between this estimate and the 2017 estimate is statistically significant at the .05 level.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272-2EA4-4E40-A6A6-68FBA4783D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13096"/>
          <a:stretch/>
        </p:blipFill>
        <p:spPr>
          <a:xfrm>
            <a:off x="609600" y="1181110"/>
            <a:ext cx="10058400" cy="461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2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Why is this Data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508125"/>
            <a:ext cx="8153400" cy="46688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prstClr val="black"/>
                </a:solidFill>
                <a:latin typeface="Calibri"/>
              </a:rPr>
              <a:t>Marijuana and </a:t>
            </a: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Pregnancy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May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be associated </a:t>
            </a: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with: </a:t>
            </a:r>
          </a:p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F</a:t>
            </a: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etal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growth </a:t>
            </a: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restriction</a:t>
            </a:r>
          </a:p>
          <a:p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Stillbirth</a:t>
            </a:r>
          </a:p>
          <a:p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Preterm birth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May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cause problems with neurological </a:t>
            </a: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development:</a:t>
            </a:r>
          </a:p>
          <a:p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Hyperactivity</a:t>
            </a:r>
          </a:p>
          <a:p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Poor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cognitive function</a:t>
            </a:r>
            <a:r>
              <a:rPr lang="en-US" sz="32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 </a:t>
            </a:r>
            <a:r>
              <a:rPr lang="en-US" sz="135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(Metz TD and </a:t>
            </a:r>
            <a:r>
              <a:rPr lang="en-US" sz="1350" i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Stickrath</a:t>
            </a:r>
            <a:r>
              <a:rPr lang="en-US" sz="135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 EH, 2015)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74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0"/>
            <a:ext cx="11109325" cy="9144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+mn-lt"/>
              </a:rPr>
              <a:t>Co-Occurring Disorders: Youth Opioid Misuse, Heavy Alcohol Use, and Major Depressive Episode (MDE) by Marijuana Use Status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0600" y="6065362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Special analysis of the 2017 NSDUH Report.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53FDC9-D94E-4F15-AB5C-3C1C3A69E006}"/>
              </a:ext>
            </a:extLst>
          </p:cNvPr>
          <p:cNvSpPr txBox="1"/>
          <p:nvPr/>
        </p:nvSpPr>
        <p:spPr>
          <a:xfrm>
            <a:off x="7315200" y="5966383"/>
            <a:ext cx="30373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+ Difference between this estimate and the estimate youth with past year marijuana use is statistically significant at the .05 level.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FD82F7-A403-45CD-A64E-FD3F531B1555}"/>
              </a:ext>
            </a:extLst>
          </p:cNvPr>
          <p:cNvSpPr txBox="1"/>
          <p:nvPr/>
        </p:nvSpPr>
        <p:spPr>
          <a:xfrm>
            <a:off x="9601200" y="936820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 Narrow" panose="020B0606020202030204" pitchFamily="34" charset="0"/>
              </a:rPr>
              <a:t>PAST </a:t>
            </a:r>
            <a:r>
              <a:rPr lang="en-US" sz="1400" b="1" dirty="0" smtClean="0">
                <a:latin typeface="Arial Narrow" panose="020B0606020202030204" pitchFamily="34" charset="0"/>
              </a:rPr>
              <a:t>YEAR/MONTH, </a:t>
            </a:r>
            <a:r>
              <a:rPr lang="en-US" sz="1400" b="1" dirty="0">
                <a:latin typeface="Arial Narrow" panose="020B0606020202030204" pitchFamily="34" charset="0"/>
              </a:rPr>
              <a:t>2017, 12 - 17</a:t>
            </a:r>
            <a:endParaRPr lang="en-US" sz="1400" dirty="0">
              <a:latin typeface="Arial Narrow" panose="020B0606020202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7CC460-72DC-4620-859B-7F3309004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5" b="19627"/>
          <a:stretch/>
        </p:blipFill>
        <p:spPr>
          <a:xfrm>
            <a:off x="609600" y="1206667"/>
            <a:ext cx="10058400" cy="473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0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9AFCB-8339-4703-9ADC-01DD9008C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675" y="0"/>
            <a:ext cx="10728325" cy="960147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+mn-lt"/>
              </a:rPr>
              <a:t>Co-Occurring Disorders: Young Adult Opioid Misuse, Heavy Alcohol Use, and Major Depressive Episode by Marijuana Use Status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FD82F7-A403-45CD-A64E-FD3F531B1555}"/>
              </a:ext>
            </a:extLst>
          </p:cNvPr>
          <p:cNvSpPr txBox="1"/>
          <p:nvPr/>
        </p:nvSpPr>
        <p:spPr>
          <a:xfrm>
            <a:off x="9525000" y="936820"/>
            <a:ext cx="266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 Narrow" panose="020B0606020202030204" pitchFamily="34" charset="0"/>
              </a:rPr>
              <a:t>PAST YEAR/MONTH, 2017, 18 - 25</a:t>
            </a:r>
            <a:endParaRPr lang="en-US" sz="1400" dirty="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6290728"/>
            <a:ext cx="449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Special analysis of the 2017 NSDUH Report.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53FDC9-D94E-4F15-AB5C-3C1C3A69E006}"/>
              </a:ext>
            </a:extLst>
          </p:cNvPr>
          <p:cNvSpPr txBox="1"/>
          <p:nvPr/>
        </p:nvSpPr>
        <p:spPr>
          <a:xfrm>
            <a:off x="7239000" y="6074192"/>
            <a:ext cx="30373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+ Difference between this estimate and the estimate with past year marijuana use is statistically significant at the .05 level.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8EC6B8-996B-4DDB-B022-D8F1537D5D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9" b="19048"/>
          <a:stretch/>
        </p:blipFill>
        <p:spPr>
          <a:xfrm>
            <a:off x="609600" y="1176676"/>
            <a:ext cx="10058400" cy="489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15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9AFCB-8339-4703-9ADC-01DD9008C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675" y="0"/>
            <a:ext cx="10728325" cy="960147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+mn-lt"/>
              </a:rPr>
              <a:t>Co-Occurring Disorders: Adult Opioid Misuse, Heavy Alcohol Use, and Major Depressive Episode by Marijuana Use Status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FD82F7-A403-45CD-A64E-FD3F531B1555}"/>
              </a:ext>
            </a:extLst>
          </p:cNvPr>
          <p:cNvSpPr txBox="1"/>
          <p:nvPr/>
        </p:nvSpPr>
        <p:spPr>
          <a:xfrm>
            <a:off x="9753600" y="936820"/>
            <a:ext cx="243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 Narrow" panose="020B0606020202030204" pitchFamily="34" charset="0"/>
              </a:rPr>
              <a:t>PAST YEAR/MONTH, 2017, 26+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6290728"/>
            <a:ext cx="449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Special analysis of the 2017 NSDUH Report.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53FDC9-D94E-4F15-AB5C-3C1C3A69E006}"/>
              </a:ext>
            </a:extLst>
          </p:cNvPr>
          <p:cNvSpPr txBox="1"/>
          <p:nvPr/>
        </p:nvSpPr>
        <p:spPr>
          <a:xfrm>
            <a:off x="7239000" y="6074192"/>
            <a:ext cx="30373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+ Difference between this estimate and the estimate with past year marijuana use is statistically significant at the .05 level.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AA9C7B-B890-4B7B-8AB4-868290C814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6" b="19048"/>
          <a:stretch/>
        </p:blipFill>
        <p:spPr>
          <a:xfrm>
            <a:off x="609600" y="1186832"/>
            <a:ext cx="10058400" cy="477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0" name="TextBox 19"/>
          <p:cNvSpPr txBox="1">
            <a:spLocks noChangeArrowheads="1"/>
          </p:cNvSpPr>
          <p:nvPr/>
        </p:nvSpPr>
        <p:spPr bwMode="auto">
          <a:xfrm rot="-5400000">
            <a:off x="-850612" y="4575560"/>
            <a:ext cx="32003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BBB59"/>
              </a:buClr>
              <a:buFont typeface="Arial" charset="0"/>
              <a:buChar char="▪"/>
              <a:defRPr sz="2400"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64A2"/>
              </a:buClr>
              <a:buFont typeface="Arial" charset="0"/>
              <a:buChar char="▪"/>
              <a:defRPr sz="2000"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ctr" eaLnBrk="1" hangingPunct="1">
              <a:buClrTx/>
              <a:buSzTx/>
              <a:buNone/>
              <a:defRPr/>
            </a:pPr>
            <a:r>
              <a:rPr lang="en-US" altLang="en-US" sz="1600" i="1" dirty="0">
                <a:solidFill>
                  <a:srgbClr val="000000"/>
                </a:solidFill>
                <a:latin typeface="Calibri" panose="020F0502020204030204" pitchFamily="34" charset="0"/>
                <a:ea typeface="Osaka" charset="-128"/>
                <a:cs typeface="Arial" charset="0"/>
              </a:rPr>
              <a:t>Average Point Difference in IQ Score </a:t>
            </a:r>
          </a:p>
          <a:p>
            <a:pPr algn="ctr" eaLnBrk="1" hangingPunct="1">
              <a:buClrTx/>
              <a:buSzTx/>
              <a:buNone/>
              <a:defRPr/>
            </a:pPr>
            <a:r>
              <a:rPr lang="en-US" altLang="en-US" sz="1600" i="1" dirty="0">
                <a:solidFill>
                  <a:srgbClr val="000000"/>
                </a:solidFill>
                <a:latin typeface="Calibri" panose="020F0502020204030204" pitchFamily="34" charset="0"/>
                <a:ea typeface="Osaka" charset="-128"/>
                <a:cs typeface="Arial" charset="0"/>
              </a:rPr>
              <a:t>(IQ at age 38 – IQ at age 13)</a:t>
            </a:r>
          </a:p>
        </p:txBody>
      </p:sp>
      <p:sp>
        <p:nvSpPr>
          <p:cNvPr id="32782" name="TextBox 24"/>
          <p:cNvSpPr txBox="1">
            <a:spLocks noChangeArrowheads="1"/>
          </p:cNvSpPr>
          <p:nvPr/>
        </p:nvSpPr>
        <p:spPr bwMode="auto">
          <a:xfrm>
            <a:off x="2630099" y="136722"/>
            <a:ext cx="6858000" cy="14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BBB59"/>
              </a:buClr>
              <a:buFont typeface="Arial" charset="0"/>
              <a:buChar char="▪"/>
              <a:defRPr sz="2400"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64A2"/>
              </a:buClr>
              <a:buFont typeface="Arial" charset="0"/>
              <a:buChar char="▪"/>
              <a:defRPr sz="2000"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None/>
              <a:defRPr/>
            </a:pPr>
            <a:r>
              <a:rPr lang="en-US" altLang="en-US" sz="2700" b="1" dirty="0">
                <a:solidFill>
                  <a:schemeClr val="bg1"/>
                </a:solidFill>
                <a:latin typeface="Calibri" panose="020F0502020204030204" pitchFamily="34" charset="0"/>
                <a:ea typeface="Osaka" charset="-128"/>
                <a:cs typeface="Arial" charset="0"/>
              </a:rPr>
              <a:t>Intelligence</a:t>
            </a:r>
            <a:r>
              <a:rPr lang="en-US" altLang="en-US" sz="2700" dirty="0">
                <a:solidFill>
                  <a:schemeClr val="bg1"/>
                </a:solidFill>
                <a:latin typeface="Calibri" panose="020F0502020204030204" pitchFamily="34" charset="0"/>
                <a:ea typeface="Osaka" charset="-128"/>
                <a:cs typeface="Arial" charset="0"/>
              </a:rPr>
              <a:t>: </a:t>
            </a:r>
          </a:p>
          <a:p>
            <a:pPr algn="ctr" eaLnBrk="1" hangingPunct="1">
              <a:lnSpc>
                <a:spcPct val="90000"/>
              </a:lnSpc>
              <a:buClrTx/>
              <a:buSzTx/>
              <a:buNone/>
              <a:defRPr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Osaka" charset="-128"/>
                <a:cs typeface="Arial" charset="0"/>
              </a:rPr>
              <a:t>PERSISTENT CANNABIS (MARIJUANA) USE DISORDER 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Osaka" charset="-128"/>
                <a:cs typeface="Arial" charset="0"/>
              </a:rPr>
              <a:t>LINKED TO SIGNIFICANT IQ DROP </a:t>
            </a:r>
          </a:p>
          <a:p>
            <a:pPr algn="ctr" eaLnBrk="1" hangingPunct="1">
              <a:lnSpc>
                <a:spcPct val="90000"/>
              </a:lnSpc>
              <a:buClrTx/>
              <a:buSzTx/>
              <a:buNone/>
              <a:defRPr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Osaka" charset="-128"/>
                <a:cs typeface="Arial" charset="0"/>
              </a:rPr>
              <a:t>BETWEEN CHILDHOOD AND MIDLIFE</a:t>
            </a:r>
          </a:p>
        </p:txBody>
      </p:sp>
      <p:sp>
        <p:nvSpPr>
          <p:cNvPr id="32783" name="TextBox 2"/>
          <p:cNvSpPr txBox="1">
            <a:spLocks noChangeArrowheads="1"/>
          </p:cNvSpPr>
          <p:nvPr/>
        </p:nvSpPr>
        <p:spPr bwMode="auto">
          <a:xfrm>
            <a:off x="7305514" y="6518573"/>
            <a:ext cx="286168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BBB59"/>
              </a:buClr>
              <a:buFont typeface="Arial" charset="0"/>
              <a:buChar char="▪"/>
              <a:defRPr sz="2400"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64A2"/>
              </a:buClr>
              <a:buFont typeface="Arial" charset="0"/>
              <a:buChar char="▪"/>
              <a:defRPr sz="2000"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eaLnBrk="1" hangingPunct="1">
              <a:buClrTx/>
              <a:buSzTx/>
              <a:buNone/>
              <a:defRPr/>
            </a:pPr>
            <a:r>
              <a:rPr lang="en-US" altLang="en-US" sz="1050" dirty="0">
                <a:latin typeface="Calibri" panose="020F0502020204030204" pitchFamily="34" charset="0"/>
                <a:ea typeface="Osaka" charset="-128"/>
                <a:cs typeface="Arial" charset="0"/>
              </a:rPr>
              <a:t>Source: Meier MH et al., PNAS Early Edition 2012</a:t>
            </a:r>
          </a:p>
        </p:txBody>
      </p:sp>
      <p:sp>
        <p:nvSpPr>
          <p:cNvPr id="32784" name="Rectangle 15"/>
          <p:cNvSpPr>
            <a:spLocks noChangeArrowheads="1"/>
          </p:cNvSpPr>
          <p:nvPr/>
        </p:nvSpPr>
        <p:spPr bwMode="auto">
          <a:xfrm>
            <a:off x="1041974" y="1518285"/>
            <a:ext cx="9027885" cy="1777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BBB59"/>
              </a:buClr>
              <a:buFont typeface="Arial" charset="0"/>
              <a:buChar char="▪"/>
              <a:defRPr sz="2400"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64A2"/>
              </a:buClr>
              <a:buFont typeface="Arial" charset="0"/>
              <a:buChar char="▪"/>
              <a:defRPr sz="2000"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marL="257175" indent="-257175" eaLnBrk="1" hangingPunct="1">
              <a:buSzTx/>
              <a:defRPr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Osaka" charset="-128"/>
                <a:cs typeface="Arial" charset="0"/>
              </a:rPr>
              <a:t>Followed 1,037 individuals from birth to age 38.  </a:t>
            </a:r>
          </a:p>
          <a:p>
            <a:pPr marL="257175" indent="-257175" eaLnBrk="1" hangingPunct="1">
              <a:buSzTx/>
              <a:defRPr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Osaka" charset="-128"/>
                <a:cs typeface="Arial" charset="0"/>
              </a:rPr>
              <a:t>Tested marijuana use and disorders at 18, 21, 26, 32 and 38 years of age.  </a:t>
            </a:r>
          </a:p>
          <a:p>
            <a:pPr marL="257175" indent="-257175" eaLnBrk="1" hangingPunct="1">
              <a:buSzTx/>
              <a:defRPr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Osaka" charset="-128"/>
                <a:cs typeface="Arial" charset="0"/>
              </a:rPr>
              <a:t>Tested for IQ at ages 13 and 38</a:t>
            </a:r>
          </a:p>
          <a:p>
            <a:pPr eaLnBrk="1" hangingPunct="1">
              <a:buSzTx/>
              <a:buNone/>
              <a:defRPr/>
            </a:pPr>
            <a:endParaRPr lang="en-US" altLang="en-US" sz="1350" b="1" i="1" dirty="0">
              <a:solidFill>
                <a:srgbClr val="000000"/>
              </a:solidFill>
              <a:latin typeface="Calibri" panose="020F0502020204030204" pitchFamily="34" charset="0"/>
              <a:ea typeface="Osaka" charset="-128"/>
            </a:endParaRP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7916588"/>
              </p:ext>
            </p:extLst>
          </p:nvPr>
        </p:nvGraphicFramePr>
        <p:xfrm>
          <a:off x="1041975" y="3083256"/>
          <a:ext cx="6360311" cy="3562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430074" y="2836796"/>
            <a:ext cx="3279211" cy="380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groups started with roughly </a:t>
            </a:r>
          </a:p>
          <a:p>
            <a:r>
              <a:rPr lang="en-US" dirty="0"/>
              <a:t>equivalent IQ scores at age 13</a:t>
            </a:r>
          </a:p>
          <a:p>
            <a:endParaRPr lang="en-US" dirty="0"/>
          </a:p>
          <a:p>
            <a:r>
              <a:rPr lang="en-US" dirty="0"/>
              <a:t>By age 38, those who were </a:t>
            </a:r>
            <a:r>
              <a:rPr lang="en-US" dirty="0" smtClean="0"/>
              <a:t>diagnosed with </a:t>
            </a:r>
            <a:r>
              <a:rPr lang="en-US" dirty="0"/>
              <a:t>cannabis dependence in 3 </a:t>
            </a:r>
            <a:r>
              <a:rPr lang="en-US" dirty="0" smtClean="0"/>
              <a:t>study </a:t>
            </a:r>
            <a:r>
              <a:rPr lang="en-US" dirty="0"/>
              <a:t>waves (the most persistent </a:t>
            </a:r>
          </a:p>
          <a:p>
            <a:r>
              <a:rPr lang="en-US" dirty="0"/>
              <a:t>users of cannabis) had lost nearly </a:t>
            </a:r>
          </a:p>
          <a:p>
            <a:r>
              <a:rPr lang="en-US" dirty="0"/>
              <a:t>6 IQ points by the age of 38</a:t>
            </a:r>
          </a:p>
          <a:p>
            <a:endParaRPr lang="en-US" dirty="0"/>
          </a:p>
          <a:p>
            <a:r>
              <a:rPr lang="en-US" dirty="0"/>
              <a:t>There was a consistent </a:t>
            </a:r>
            <a:r>
              <a:rPr lang="en-US" dirty="0" smtClean="0"/>
              <a:t>dose-response</a:t>
            </a:r>
            <a:r>
              <a:rPr lang="en-US" dirty="0"/>
              <a:t> </a:t>
            </a:r>
            <a:r>
              <a:rPr lang="en-US" dirty="0" smtClean="0"/>
              <a:t>relationship </a:t>
            </a:r>
            <a:r>
              <a:rPr lang="en-US" dirty="0"/>
              <a:t>across the groups</a:t>
            </a:r>
          </a:p>
          <a:p>
            <a:endParaRPr lang="en-US" sz="750" dirty="0"/>
          </a:p>
        </p:txBody>
      </p:sp>
    </p:spTree>
    <p:extLst>
      <p:ext uri="{BB962C8B-B14F-4D97-AF65-F5344CB8AC3E}">
        <p14:creationId xmlns:p14="http://schemas.microsoft.com/office/powerpoint/2010/main" val="328313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Marijuana Use: Link to Prescription Pain Medication (Opioid) Abuse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067890"/>
            <a:ext cx="12039600" cy="100584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600" dirty="0" smtClean="0"/>
              <a:t>Association </a:t>
            </a:r>
            <a:r>
              <a:rPr lang="en-US" sz="2600" dirty="0"/>
              <a:t>of marijuana use with abuse of prescription pain </a:t>
            </a:r>
            <a:r>
              <a:rPr lang="en-US" sz="2600" dirty="0" smtClean="0"/>
              <a:t>medications and addiction</a:t>
            </a:r>
          </a:p>
          <a:p>
            <a:pPr marL="0" indent="0">
              <a:buNone/>
            </a:pPr>
            <a:r>
              <a:rPr lang="en-US" sz="17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1951787"/>
              </p:ext>
            </p:extLst>
          </p:nvPr>
        </p:nvGraphicFramePr>
        <p:xfrm>
          <a:off x="2514600" y="1447800"/>
          <a:ext cx="5861957" cy="5257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272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4727" y="126080"/>
            <a:ext cx="5359159" cy="543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33" b="1" dirty="0">
                <a:solidFill>
                  <a:schemeClr val="bg1"/>
                </a:solidFill>
                <a:latin typeface="Corbel" panose="020B0503020204020204" pitchFamily="34" charset="0"/>
              </a:rPr>
              <a:t>Marijuana-Associated Psychosis</a:t>
            </a:r>
            <a:endParaRPr lang="en-US" sz="2933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239238" y="5672925"/>
            <a:ext cx="2403982" cy="223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60848" tIns="30423" rIns="60848" bIns="30423">
            <a:spAutoFit/>
          </a:bodyPr>
          <a:lstStyle>
            <a:lvl1pPr defTabSz="912813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12813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1050" b="1" u="none" dirty="0">
                <a:solidFill>
                  <a:schemeClr val="tx2"/>
                </a:solidFill>
                <a:latin typeface="Corbel" panose="020B0503020204020204" pitchFamily="34" charset="0"/>
                <a:ea typeface="MS PGothic" charset="0"/>
                <a:cs typeface="MS PGothic" charset="0"/>
              </a:rPr>
              <a:t>Source: </a:t>
            </a:r>
            <a:r>
              <a:rPr lang="en-GB" sz="1050" b="1" u="none" dirty="0" err="1">
                <a:solidFill>
                  <a:schemeClr val="tx2"/>
                </a:solidFill>
                <a:latin typeface="Corbel" panose="020B0503020204020204" pitchFamily="34" charset="0"/>
                <a:ea typeface="MS PGothic" charset="0"/>
                <a:cs typeface="MS PGothic" charset="0"/>
              </a:rPr>
              <a:t>Andr</a:t>
            </a:r>
            <a:r>
              <a:rPr lang="en-GB" sz="1050" b="1" u="none" dirty="0" err="1">
                <a:solidFill>
                  <a:schemeClr val="tx2"/>
                </a:solidFill>
                <a:latin typeface="Corbel" panose="020B0503020204020204" pitchFamily="34" charset="0"/>
                <a:ea typeface="MS PGothic" charset="0"/>
                <a:cs typeface="Arial" charset="0"/>
              </a:rPr>
              <a:t>é</a:t>
            </a:r>
            <a:r>
              <a:rPr lang="en-GB" sz="1050" b="1" u="none" dirty="0" err="1">
                <a:solidFill>
                  <a:schemeClr val="tx2"/>
                </a:solidFill>
                <a:latin typeface="Corbel" panose="020B0503020204020204" pitchFamily="34" charset="0"/>
                <a:ea typeface="MS PGothic" charset="0"/>
                <a:cs typeface="MS PGothic" charset="0"/>
              </a:rPr>
              <a:t>asson</a:t>
            </a:r>
            <a:r>
              <a:rPr lang="en-GB" sz="1050" b="1" u="none" dirty="0">
                <a:solidFill>
                  <a:schemeClr val="tx2"/>
                </a:solidFill>
                <a:latin typeface="Corbel" panose="020B0503020204020204" pitchFamily="34" charset="0"/>
                <a:ea typeface="MS PGothic" charset="0"/>
                <a:cs typeface="MS PGothic" charset="0"/>
              </a:rPr>
              <a:t> et al Lancet, 1987.</a:t>
            </a:r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663824" y="2133600"/>
            <a:ext cx="4561294" cy="3730171"/>
            <a:chOff x="3022" y="988"/>
            <a:chExt cx="4328" cy="3458"/>
          </a:xfrm>
        </p:grpSpPr>
        <p:grpSp>
          <p:nvGrpSpPr>
            <p:cNvPr id="16" name="Group 4"/>
            <p:cNvGrpSpPr>
              <a:grpSpLocks/>
            </p:cNvGrpSpPr>
            <p:nvPr/>
          </p:nvGrpSpPr>
          <p:grpSpPr bwMode="auto">
            <a:xfrm>
              <a:off x="4457" y="2961"/>
              <a:ext cx="416" cy="571"/>
              <a:chOff x="4617" y="3153"/>
              <a:chExt cx="416" cy="620"/>
            </a:xfrm>
          </p:grpSpPr>
          <p:sp>
            <p:nvSpPr>
              <p:cNvPr id="47" name="Rectangle 5"/>
              <p:cNvSpPr>
                <a:spLocks noChangeArrowheads="1"/>
              </p:cNvSpPr>
              <p:nvPr/>
            </p:nvSpPr>
            <p:spPr bwMode="auto">
              <a:xfrm>
                <a:off x="4655" y="3153"/>
                <a:ext cx="340" cy="374"/>
              </a:xfrm>
              <a:prstGeom prst="rect">
                <a:avLst/>
              </a:prstGeom>
              <a:solidFill>
                <a:srgbClr val="007434"/>
              </a:solidFill>
              <a:ln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133">
                  <a:latin typeface="Corbel" panose="020B0503020204020204" pitchFamily="34" charset="0"/>
                </a:endParaRPr>
              </a:p>
            </p:txBody>
          </p:sp>
          <p:sp>
            <p:nvSpPr>
              <p:cNvPr id="48" name="Text Box 6"/>
              <p:cNvSpPr txBox="1">
                <a:spLocks noChangeArrowheads="1"/>
              </p:cNvSpPr>
              <p:nvPr/>
            </p:nvSpPr>
            <p:spPr bwMode="auto">
              <a:xfrm>
                <a:off x="4617" y="3521"/>
                <a:ext cx="41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175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60857" tIns="30428" rIns="60857" bIns="30428">
                <a:spAutoFit/>
              </a:bodyPr>
              <a:lstStyle>
                <a:lvl1pPr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GB" sz="933" b="1" u="none" dirty="0">
                    <a:latin typeface="Corbel" panose="020B0503020204020204" pitchFamily="34" charset="0"/>
                    <a:ea typeface="MS PGothic" charset="0"/>
                    <a:cs typeface="MS PGothic" charset="0"/>
                  </a:rPr>
                  <a:t>0</a:t>
                </a:r>
              </a:p>
            </p:txBody>
          </p:sp>
        </p:grpSp>
        <p:grpSp>
          <p:nvGrpSpPr>
            <p:cNvPr id="17" name="Group 7"/>
            <p:cNvGrpSpPr>
              <a:grpSpLocks/>
            </p:cNvGrpSpPr>
            <p:nvPr/>
          </p:nvGrpSpPr>
          <p:grpSpPr bwMode="auto">
            <a:xfrm>
              <a:off x="4895" y="3089"/>
              <a:ext cx="416" cy="458"/>
              <a:chOff x="4987" y="3281"/>
              <a:chExt cx="416" cy="496"/>
            </a:xfrm>
          </p:grpSpPr>
          <p:sp>
            <p:nvSpPr>
              <p:cNvPr id="45" name="Rectangle 8"/>
              <p:cNvSpPr>
                <a:spLocks noChangeArrowheads="1"/>
              </p:cNvSpPr>
              <p:nvPr/>
            </p:nvSpPr>
            <p:spPr bwMode="auto">
              <a:xfrm>
                <a:off x="5025" y="3281"/>
                <a:ext cx="340" cy="246"/>
              </a:xfrm>
              <a:prstGeom prst="rect">
                <a:avLst/>
              </a:prstGeom>
              <a:solidFill>
                <a:srgbClr val="007434"/>
              </a:solidFill>
              <a:ln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133">
                  <a:latin typeface="Corbel" panose="020B0503020204020204" pitchFamily="34" charset="0"/>
                </a:endParaRPr>
              </a:p>
            </p:txBody>
          </p:sp>
          <p:sp>
            <p:nvSpPr>
              <p:cNvPr id="46" name="Text Box 9"/>
              <p:cNvSpPr txBox="1">
                <a:spLocks noChangeArrowheads="1"/>
              </p:cNvSpPr>
              <p:nvPr/>
            </p:nvSpPr>
            <p:spPr bwMode="auto">
              <a:xfrm>
                <a:off x="4987" y="3526"/>
                <a:ext cx="416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175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60857" tIns="30428" rIns="60857" bIns="30428">
                <a:spAutoFit/>
              </a:bodyPr>
              <a:lstStyle>
                <a:lvl1pPr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GB" sz="933" b="1" u="none">
                    <a:latin typeface="Corbel" panose="020B0503020204020204" pitchFamily="34" charset="0"/>
                    <a:ea typeface="MS PGothic" charset="0"/>
                    <a:cs typeface="MS PGothic" charset="0"/>
                  </a:rPr>
                  <a:t>1</a:t>
                </a:r>
              </a:p>
            </p:txBody>
          </p:sp>
        </p:grpSp>
        <p:grpSp>
          <p:nvGrpSpPr>
            <p:cNvPr id="18" name="Group 10"/>
            <p:cNvGrpSpPr>
              <a:grpSpLocks/>
            </p:cNvGrpSpPr>
            <p:nvPr/>
          </p:nvGrpSpPr>
          <p:grpSpPr bwMode="auto">
            <a:xfrm>
              <a:off x="5333" y="2960"/>
              <a:ext cx="416" cy="585"/>
              <a:chOff x="5357" y="3148"/>
              <a:chExt cx="416" cy="635"/>
            </a:xfrm>
          </p:grpSpPr>
          <p:sp>
            <p:nvSpPr>
              <p:cNvPr id="43" name="Rectangle 11"/>
              <p:cNvSpPr>
                <a:spLocks noChangeArrowheads="1"/>
              </p:cNvSpPr>
              <p:nvPr/>
            </p:nvSpPr>
            <p:spPr bwMode="auto">
              <a:xfrm>
                <a:off x="5395" y="3148"/>
                <a:ext cx="340" cy="379"/>
              </a:xfrm>
              <a:prstGeom prst="rect">
                <a:avLst/>
              </a:prstGeom>
              <a:solidFill>
                <a:srgbClr val="007434"/>
              </a:solidFill>
              <a:ln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133">
                  <a:latin typeface="Corbel" panose="020B0503020204020204" pitchFamily="34" charset="0"/>
                </a:endParaRPr>
              </a:p>
            </p:txBody>
          </p:sp>
          <p:sp>
            <p:nvSpPr>
              <p:cNvPr id="44" name="Text Box 12"/>
              <p:cNvSpPr txBox="1">
                <a:spLocks noChangeArrowheads="1"/>
              </p:cNvSpPr>
              <p:nvPr/>
            </p:nvSpPr>
            <p:spPr bwMode="auto">
              <a:xfrm>
                <a:off x="5357" y="3531"/>
                <a:ext cx="41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175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60857" tIns="30428" rIns="60857" bIns="30428">
                <a:spAutoFit/>
              </a:bodyPr>
              <a:lstStyle>
                <a:lvl1pPr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GB" sz="933" b="1" u="none">
                    <a:latin typeface="Corbel" panose="020B0503020204020204" pitchFamily="34" charset="0"/>
                    <a:ea typeface="MS PGothic" charset="0"/>
                    <a:cs typeface="MS PGothic" charset="0"/>
                  </a:rPr>
                  <a:t>2</a:t>
                </a:r>
              </a:p>
            </p:txBody>
          </p:sp>
        </p:grpSp>
        <p:grpSp>
          <p:nvGrpSpPr>
            <p:cNvPr id="19" name="Group 13"/>
            <p:cNvGrpSpPr>
              <a:grpSpLocks/>
            </p:cNvGrpSpPr>
            <p:nvPr/>
          </p:nvGrpSpPr>
          <p:grpSpPr bwMode="auto">
            <a:xfrm>
              <a:off x="5771" y="2526"/>
              <a:ext cx="416" cy="1020"/>
              <a:chOff x="5885" y="2674"/>
              <a:chExt cx="416" cy="1105"/>
            </a:xfrm>
          </p:grpSpPr>
          <p:sp>
            <p:nvSpPr>
              <p:cNvPr id="41" name="Rectangle 14"/>
              <p:cNvSpPr>
                <a:spLocks noChangeArrowheads="1"/>
              </p:cNvSpPr>
              <p:nvPr/>
            </p:nvSpPr>
            <p:spPr bwMode="auto">
              <a:xfrm>
                <a:off x="5923" y="2674"/>
                <a:ext cx="340" cy="853"/>
              </a:xfrm>
              <a:prstGeom prst="rect">
                <a:avLst/>
              </a:prstGeom>
              <a:solidFill>
                <a:srgbClr val="007434"/>
              </a:solidFill>
              <a:ln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133">
                  <a:latin typeface="Corbel" panose="020B0503020204020204" pitchFamily="34" charset="0"/>
                </a:endParaRPr>
              </a:p>
            </p:txBody>
          </p:sp>
          <p:sp>
            <p:nvSpPr>
              <p:cNvPr id="42" name="Text Box 15"/>
              <p:cNvSpPr txBox="1">
                <a:spLocks noChangeArrowheads="1"/>
              </p:cNvSpPr>
              <p:nvPr/>
            </p:nvSpPr>
            <p:spPr bwMode="auto">
              <a:xfrm>
                <a:off x="5885" y="3528"/>
                <a:ext cx="416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175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60857" tIns="30428" rIns="60857" bIns="30428">
                <a:spAutoFit/>
              </a:bodyPr>
              <a:lstStyle>
                <a:lvl1pPr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GB" sz="933" b="1" u="none">
                    <a:latin typeface="Corbel" panose="020B0503020204020204" pitchFamily="34" charset="0"/>
                    <a:ea typeface="MS PGothic" charset="0"/>
                    <a:cs typeface="MS PGothic" charset="0"/>
                  </a:rPr>
                  <a:t>10</a:t>
                </a:r>
              </a:p>
            </p:txBody>
          </p:sp>
        </p:grpSp>
        <p:grpSp>
          <p:nvGrpSpPr>
            <p:cNvPr id="20" name="Group 16"/>
            <p:cNvGrpSpPr>
              <a:grpSpLocks/>
            </p:cNvGrpSpPr>
            <p:nvPr/>
          </p:nvGrpSpPr>
          <p:grpSpPr bwMode="auto">
            <a:xfrm>
              <a:off x="6209" y="2285"/>
              <a:ext cx="632" cy="1261"/>
              <a:chOff x="6391" y="2416"/>
              <a:chExt cx="632" cy="1368"/>
            </a:xfrm>
          </p:grpSpPr>
          <p:sp>
            <p:nvSpPr>
              <p:cNvPr id="39" name="Rectangle 17"/>
              <p:cNvSpPr>
                <a:spLocks noChangeArrowheads="1"/>
              </p:cNvSpPr>
              <p:nvPr/>
            </p:nvSpPr>
            <p:spPr bwMode="auto">
              <a:xfrm>
                <a:off x="6470" y="2416"/>
                <a:ext cx="340" cy="1111"/>
              </a:xfrm>
              <a:prstGeom prst="rect">
                <a:avLst/>
              </a:prstGeom>
              <a:solidFill>
                <a:srgbClr val="007434"/>
              </a:solidFill>
              <a:ln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133">
                  <a:latin typeface="Corbel" panose="020B0503020204020204" pitchFamily="34" charset="0"/>
                </a:endParaRPr>
              </a:p>
            </p:txBody>
          </p:sp>
          <p:sp>
            <p:nvSpPr>
              <p:cNvPr id="40" name="Text Box 18"/>
              <p:cNvSpPr txBox="1">
                <a:spLocks noChangeArrowheads="1"/>
              </p:cNvSpPr>
              <p:nvPr/>
            </p:nvSpPr>
            <p:spPr bwMode="auto">
              <a:xfrm>
                <a:off x="6391" y="3532"/>
                <a:ext cx="63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175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 lIns="60857" tIns="30428" rIns="60857" bIns="30428">
                <a:spAutoFit/>
              </a:bodyPr>
              <a:lstStyle>
                <a:lvl1pPr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GB" sz="933" b="1" u="none" dirty="0">
                    <a:latin typeface="Corbel" panose="020B0503020204020204" pitchFamily="34" charset="0"/>
                    <a:ea typeface="MS PGothic" charset="0"/>
                    <a:cs typeface="MS PGothic" charset="0"/>
                  </a:rPr>
                  <a:t>&lt;50</a:t>
                </a:r>
              </a:p>
            </p:txBody>
          </p:sp>
        </p:grpSp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6728" y="1267"/>
              <a:ext cx="622" cy="2280"/>
              <a:chOff x="6888" y="1310"/>
              <a:chExt cx="622" cy="2470"/>
            </a:xfrm>
          </p:grpSpPr>
          <p:sp>
            <p:nvSpPr>
              <p:cNvPr id="37" name="Rectangle 20"/>
              <p:cNvSpPr>
                <a:spLocks noChangeArrowheads="1"/>
              </p:cNvSpPr>
              <p:nvPr/>
            </p:nvSpPr>
            <p:spPr bwMode="auto">
              <a:xfrm>
                <a:off x="6967" y="1310"/>
                <a:ext cx="340" cy="2217"/>
              </a:xfrm>
              <a:prstGeom prst="rect">
                <a:avLst/>
              </a:prstGeom>
              <a:solidFill>
                <a:srgbClr val="007434"/>
              </a:solidFill>
              <a:ln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133">
                  <a:latin typeface="Corbel" panose="020B0503020204020204" pitchFamily="34" charset="0"/>
                </a:endParaRPr>
              </a:p>
            </p:txBody>
          </p:sp>
          <p:sp>
            <p:nvSpPr>
              <p:cNvPr id="38" name="Text Box 21"/>
              <p:cNvSpPr txBox="1">
                <a:spLocks noChangeArrowheads="1"/>
              </p:cNvSpPr>
              <p:nvPr/>
            </p:nvSpPr>
            <p:spPr bwMode="auto">
              <a:xfrm>
                <a:off x="6888" y="3529"/>
                <a:ext cx="622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175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 lIns="60857" tIns="30428" rIns="60857" bIns="30428">
                <a:spAutoFit/>
              </a:bodyPr>
              <a:lstStyle>
                <a:lvl1pPr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GB" sz="933" b="1" u="none" dirty="0">
                    <a:latin typeface="Corbel" panose="020B0503020204020204" pitchFamily="34" charset="0"/>
                    <a:ea typeface="MS PGothic" charset="0"/>
                    <a:cs typeface="MS PGothic" charset="0"/>
                  </a:rPr>
                  <a:t>&gt;50</a:t>
                </a:r>
              </a:p>
            </p:txBody>
          </p:sp>
        </p:grpSp>
        <p:grpSp>
          <p:nvGrpSpPr>
            <p:cNvPr id="22" name="Group 22"/>
            <p:cNvGrpSpPr>
              <a:grpSpLocks/>
            </p:cNvGrpSpPr>
            <p:nvPr/>
          </p:nvGrpSpPr>
          <p:grpSpPr bwMode="auto">
            <a:xfrm>
              <a:off x="3829" y="990"/>
              <a:ext cx="547" cy="255"/>
              <a:chOff x="4287" y="1012"/>
              <a:chExt cx="547" cy="275"/>
            </a:xfrm>
          </p:grpSpPr>
          <p:sp>
            <p:nvSpPr>
              <p:cNvPr id="35" name="Line 23"/>
              <p:cNvSpPr>
                <a:spLocks noChangeShapeType="1"/>
              </p:cNvSpPr>
              <p:nvPr/>
            </p:nvSpPr>
            <p:spPr bwMode="auto">
              <a:xfrm>
                <a:off x="4766" y="1128"/>
                <a:ext cx="6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2133">
                  <a:latin typeface="Corbel" panose="020B0503020204020204" pitchFamily="34" charset="0"/>
                </a:endParaRPr>
              </a:p>
            </p:txBody>
          </p:sp>
          <p:sp>
            <p:nvSpPr>
              <p:cNvPr id="36" name="Text Box 24"/>
              <p:cNvSpPr txBox="1">
                <a:spLocks noChangeArrowheads="1"/>
              </p:cNvSpPr>
              <p:nvPr/>
            </p:nvSpPr>
            <p:spPr bwMode="auto">
              <a:xfrm>
                <a:off x="4287" y="1012"/>
                <a:ext cx="480" cy="2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175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60857" tIns="30428" rIns="60857" bIns="30428">
                <a:spAutoFit/>
              </a:bodyPr>
              <a:lstStyle>
                <a:lvl1pPr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>
                  <a:spcBef>
                    <a:spcPct val="50000"/>
                  </a:spcBef>
                </a:pPr>
                <a:r>
                  <a:rPr lang="en-GB" sz="1067" b="1" u="none" dirty="0">
                    <a:latin typeface="Corbel" panose="020B0503020204020204" pitchFamily="34" charset="0"/>
                    <a:ea typeface="MS PGothic" charset="0"/>
                    <a:cs typeface="MS PGothic" charset="0"/>
                  </a:rPr>
                  <a:t>30</a:t>
                </a:r>
              </a:p>
            </p:txBody>
          </p:sp>
        </p:grpSp>
        <p:grpSp>
          <p:nvGrpSpPr>
            <p:cNvPr id="23" name="Group 25"/>
            <p:cNvGrpSpPr>
              <a:grpSpLocks/>
            </p:cNvGrpSpPr>
            <p:nvPr/>
          </p:nvGrpSpPr>
          <p:grpSpPr bwMode="auto">
            <a:xfrm>
              <a:off x="3829" y="1745"/>
              <a:ext cx="547" cy="255"/>
              <a:chOff x="3687" y="4008"/>
              <a:chExt cx="547" cy="275"/>
            </a:xfrm>
          </p:grpSpPr>
          <p:sp>
            <p:nvSpPr>
              <p:cNvPr id="33" name="Line 26"/>
              <p:cNvSpPr>
                <a:spLocks noChangeShapeType="1"/>
              </p:cNvSpPr>
              <p:nvPr/>
            </p:nvSpPr>
            <p:spPr bwMode="auto">
              <a:xfrm>
                <a:off x="4166" y="4128"/>
                <a:ext cx="6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2133">
                  <a:latin typeface="Corbel" panose="020B0503020204020204" pitchFamily="34" charset="0"/>
                </a:endParaRPr>
              </a:p>
            </p:txBody>
          </p:sp>
          <p:sp>
            <p:nvSpPr>
              <p:cNvPr id="34" name="Text Box 27"/>
              <p:cNvSpPr txBox="1">
                <a:spLocks noChangeArrowheads="1"/>
              </p:cNvSpPr>
              <p:nvPr/>
            </p:nvSpPr>
            <p:spPr bwMode="auto">
              <a:xfrm>
                <a:off x="3687" y="4008"/>
                <a:ext cx="480" cy="2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175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60857" tIns="30428" rIns="60857" bIns="30428">
                <a:spAutoFit/>
              </a:bodyPr>
              <a:lstStyle>
                <a:lvl1pPr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>
                  <a:spcBef>
                    <a:spcPct val="50000"/>
                  </a:spcBef>
                </a:pPr>
                <a:r>
                  <a:rPr lang="en-GB" sz="1067" b="1" u="none">
                    <a:latin typeface="Corbel" panose="020B0503020204020204" pitchFamily="34" charset="0"/>
                    <a:ea typeface="MS PGothic" charset="0"/>
                    <a:cs typeface="MS PGothic" charset="0"/>
                  </a:rPr>
                  <a:t>20</a:t>
                </a:r>
              </a:p>
            </p:txBody>
          </p:sp>
        </p:grpSp>
        <p:grpSp>
          <p:nvGrpSpPr>
            <p:cNvPr id="24" name="Group 28"/>
            <p:cNvGrpSpPr>
              <a:grpSpLocks/>
            </p:cNvGrpSpPr>
            <p:nvPr/>
          </p:nvGrpSpPr>
          <p:grpSpPr bwMode="auto">
            <a:xfrm>
              <a:off x="3829" y="2495"/>
              <a:ext cx="547" cy="255"/>
              <a:chOff x="3687" y="4008"/>
              <a:chExt cx="547" cy="275"/>
            </a:xfrm>
          </p:grpSpPr>
          <p:sp>
            <p:nvSpPr>
              <p:cNvPr id="31" name="Line 29"/>
              <p:cNvSpPr>
                <a:spLocks noChangeShapeType="1"/>
              </p:cNvSpPr>
              <p:nvPr/>
            </p:nvSpPr>
            <p:spPr bwMode="auto">
              <a:xfrm>
                <a:off x="4166" y="4128"/>
                <a:ext cx="6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2133">
                  <a:latin typeface="Corbel" panose="020B0503020204020204" pitchFamily="34" charset="0"/>
                </a:endParaRPr>
              </a:p>
            </p:txBody>
          </p:sp>
          <p:sp>
            <p:nvSpPr>
              <p:cNvPr id="32" name="Text Box 30"/>
              <p:cNvSpPr txBox="1">
                <a:spLocks noChangeArrowheads="1"/>
              </p:cNvSpPr>
              <p:nvPr/>
            </p:nvSpPr>
            <p:spPr bwMode="auto">
              <a:xfrm>
                <a:off x="3687" y="4008"/>
                <a:ext cx="480" cy="2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175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60857" tIns="30428" rIns="60857" bIns="30428">
                <a:spAutoFit/>
              </a:bodyPr>
              <a:lstStyle>
                <a:lvl1pPr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>
                  <a:spcBef>
                    <a:spcPct val="50000"/>
                  </a:spcBef>
                </a:pPr>
                <a:r>
                  <a:rPr lang="en-GB" sz="1067" b="1" u="none" dirty="0">
                    <a:latin typeface="Corbel" panose="020B0503020204020204" pitchFamily="34" charset="0"/>
                    <a:ea typeface="MS PGothic" charset="0"/>
                    <a:cs typeface="MS PGothic" charset="0"/>
                  </a:rPr>
                  <a:t>10</a:t>
                </a:r>
              </a:p>
            </p:txBody>
          </p:sp>
        </p:grpSp>
        <p:grpSp>
          <p:nvGrpSpPr>
            <p:cNvPr id="25" name="Group 31"/>
            <p:cNvGrpSpPr>
              <a:grpSpLocks/>
            </p:cNvGrpSpPr>
            <p:nvPr/>
          </p:nvGrpSpPr>
          <p:grpSpPr bwMode="auto">
            <a:xfrm>
              <a:off x="3829" y="3193"/>
              <a:ext cx="547" cy="255"/>
              <a:chOff x="3687" y="4014"/>
              <a:chExt cx="547" cy="279"/>
            </a:xfrm>
          </p:grpSpPr>
          <p:sp>
            <p:nvSpPr>
              <p:cNvPr id="29" name="Line 32"/>
              <p:cNvSpPr>
                <a:spLocks noChangeShapeType="1"/>
              </p:cNvSpPr>
              <p:nvPr/>
            </p:nvSpPr>
            <p:spPr bwMode="auto">
              <a:xfrm>
                <a:off x="4166" y="4128"/>
                <a:ext cx="6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2133">
                  <a:latin typeface="Corbel" panose="020B0503020204020204" pitchFamily="34" charset="0"/>
                </a:endParaRPr>
              </a:p>
            </p:txBody>
          </p:sp>
          <p:sp>
            <p:nvSpPr>
              <p:cNvPr id="30" name="Text Box 33"/>
              <p:cNvSpPr txBox="1">
                <a:spLocks noChangeArrowheads="1"/>
              </p:cNvSpPr>
              <p:nvPr/>
            </p:nvSpPr>
            <p:spPr bwMode="auto">
              <a:xfrm>
                <a:off x="3687" y="4014"/>
                <a:ext cx="480" cy="2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175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60857" tIns="30428" rIns="60857" bIns="30428">
                <a:spAutoFit/>
              </a:bodyPr>
              <a:lstStyle>
                <a:lvl1pPr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912813"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algn="ctr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u="sng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>
                  <a:spcBef>
                    <a:spcPct val="50000"/>
                  </a:spcBef>
                </a:pPr>
                <a:r>
                  <a:rPr lang="en-GB" sz="1067" b="1" u="none" dirty="0">
                    <a:latin typeface="Corbel" panose="020B0503020204020204" pitchFamily="34" charset="0"/>
                    <a:ea typeface="MS PGothic" charset="0"/>
                    <a:cs typeface="MS PGothic" charset="0"/>
                  </a:rPr>
                  <a:t>0</a:t>
                </a:r>
              </a:p>
            </p:txBody>
          </p:sp>
        </p:grpSp>
        <p:sp>
          <p:nvSpPr>
            <p:cNvPr id="26" name="Freeform 34"/>
            <p:cNvSpPr>
              <a:spLocks/>
            </p:cNvSpPr>
            <p:nvPr/>
          </p:nvSpPr>
          <p:spPr bwMode="auto">
            <a:xfrm>
              <a:off x="4379" y="1091"/>
              <a:ext cx="2917" cy="2219"/>
            </a:xfrm>
            <a:custGeom>
              <a:avLst/>
              <a:gdLst>
                <a:gd name="T0" fmla="*/ 0 w 2285"/>
                <a:gd name="T1" fmla="*/ 0 h 2406"/>
                <a:gd name="T2" fmla="*/ 0 w 2285"/>
                <a:gd name="T3" fmla="*/ 1162 h 2406"/>
                <a:gd name="T4" fmla="*/ 20577 w 2285"/>
                <a:gd name="T5" fmla="*/ 1162 h 240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85" h="2406">
                  <a:moveTo>
                    <a:pt x="0" y="0"/>
                  </a:moveTo>
                  <a:lnTo>
                    <a:pt x="0" y="2406"/>
                  </a:lnTo>
                  <a:lnTo>
                    <a:pt x="2285" y="2406"/>
                  </a:lnTo>
                </a:path>
              </a:pathLst>
            </a:custGeom>
            <a:noFill/>
            <a:ln w="3175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133">
                <a:latin typeface="Corbel" panose="020B0503020204020204" pitchFamily="34" charset="0"/>
              </a:endParaRPr>
            </a:p>
          </p:txBody>
        </p:sp>
        <p:sp>
          <p:nvSpPr>
            <p:cNvPr id="27" name="Text Box 35"/>
            <p:cNvSpPr txBox="1">
              <a:spLocks noChangeArrowheads="1"/>
            </p:cNvSpPr>
            <p:nvPr/>
          </p:nvSpPr>
          <p:spPr bwMode="auto">
            <a:xfrm>
              <a:off x="3022" y="988"/>
              <a:ext cx="1190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60857" tIns="30428" rIns="60857" bIns="30428">
              <a:spAutoFit/>
            </a:bodyPr>
            <a:lstStyle>
              <a:lvl1pPr defTabSz="912813"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defTabSz="912813"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>
                <a:spcBef>
                  <a:spcPct val="50000"/>
                </a:spcBef>
              </a:pPr>
              <a:endParaRPr lang="en-GB" sz="667" b="1" u="none">
                <a:latin typeface="Corbel" panose="020B0503020204020204" pitchFamily="34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28" name="Text Box 36"/>
            <p:cNvSpPr txBox="1">
              <a:spLocks noChangeArrowheads="1"/>
            </p:cNvSpPr>
            <p:nvPr/>
          </p:nvSpPr>
          <p:spPr bwMode="auto">
            <a:xfrm>
              <a:off x="4379" y="3633"/>
              <a:ext cx="2915" cy="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60857" tIns="30428" rIns="60857" bIns="30428">
              <a:spAutoFit/>
            </a:bodyPr>
            <a:lstStyle>
              <a:lvl1pPr defTabSz="912813"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defTabSz="912813"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000" u="sng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1600" b="1" u="none" dirty="0">
                  <a:latin typeface="Corbel" panose="020B0503020204020204" pitchFamily="34" charset="0"/>
                  <a:ea typeface="MS PGothic" charset="0"/>
                  <a:cs typeface="MS PGothic" charset="0"/>
                </a:rPr>
                <a:t>Number of times marijuana taken</a:t>
              </a:r>
              <a:r>
                <a:rPr lang="en-GB" sz="1067" b="1" u="none" dirty="0">
                  <a:latin typeface="Corbel" panose="020B0503020204020204" pitchFamily="34" charset="0"/>
                  <a:ea typeface="MS PGothic" charset="0"/>
                  <a:cs typeface="MS PGothic" charset="0"/>
                </a:rPr>
                <a:t/>
              </a:r>
              <a:br>
                <a:rPr lang="en-GB" sz="1067" b="1" u="none" dirty="0">
                  <a:latin typeface="Corbel" panose="020B0503020204020204" pitchFamily="34" charset="0"/>
                  <a:ea typeface="MS PGothic" charset="0"/>
                  <a:cs typeface="MS PGothic" charset="0"/>
                </a:rPr>
              </a:br>
              <a:endParaRPr lang="en-GB" sz="1067" b="1" u="none" dirty="0">
                <a:latin typeface="Corbel" panose="020B0503020204020204" pitchFamily="34" charset="0"/>
                <a:ea typeface="MS PGothic" charset="0"/>
                <a:cs typeface="MS PGothic" charset="0"/>
              </a:endParaRPr>
            </a:p>
          </p:txBody>
        </p:sp>
      </p:grpSp>
      <p:sp>
        <p:nvSpPr>
          <p:cNvPr id="10" name="Text Box 37"/>
          <p:cNvSpPr txBox="1">
            <a:spLocks noChangeArrowheads="1"/>
          </p:cNvSpPr>
          <p:nvPr/>
        </p:nvSpPr>
        <p:spPr bwMode="auto">
          <a:xfrm rot="16200000">
            <a:off x="577211" y="3130591"/>
            <a:ext cx="174622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GB" sz="1600" b="1" u="none" dirty="0">
                <a:latin typeface="Corbel" panose="020B0503020204020204" pitchFamily="34" charset="0"/>
                <a:ea typeface="MS PGothic" charset="0"/>
                <a:cs typeface="MS PGothic" charset="0"/>
              </a:rPr>
              <a:t>Cases  per 1,000</a:t>
            </a:r>
          </a:p>
        </p:txBody>
      </p:sp>
      <p:sp>
        <p:nvSpPr>
          <p:cNvPr id="11" name="Text Box 38"/>
          <p:cNvSpPr txBox="1">
            <a:spLocks noChangeArrowheads="1"/>
          </p:cNvSpPr>
          <p:nvPr/>
        </p:nvSpPr>
        <p:spPr bwMode="auto">
          <a:xfrm>
            <a:off x="2728429" y="4775293"/>
            <a:ext cx="1847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endParaRPr lang="en-GB" sz="1200" b="1" u="none">
              <a:latin typeface="Corbel" panose="020B0503020204020204" pitchFamily="34" charset="0"/>
              <a:ea typeface="MS PGothic" charset="0"/>
              <a:cs typeface="MS PGothic" charset="0"/>
            </a:endParaRPr>
          </a:p>
        </p:txBody>
      </p:sp>
      <p:graphicFrame>
        <p:nvGraphicFramePr>
          <p:cNvPr id="50" name="Object 1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379298446"/>
              </p:ext>
            </p:extLst>
          </p:nvPr>
        </p:nvGraphicFramePr>
        <p:xfrm>
          <a:off x="6173857" y="1981200"/>
          <a:ext cx="4646543" cy="3882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Rectangle 43"/>
          <p:cNvSpPr>
            <a:spLocks noChangeArrowheads="1"/>
          </p:cNvSpPr>
          <p:nvPr/>
        </p:nvSpPr>
        <p:spPr bwMode="auto">
          <a:xfrm rot="16200000">
            <a:off x="5159951" y="3163627"/>
            <a:ext cx="1528485" cy="400110"/>
          </a:xfrm>
          <a:prstGeom prst="rect">
            <a:avLst/>
          </a:prstGeom>
          <a:noFill/>
          <a:ln>
            <a:noFill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0000"/>
                </a:solidFill>
                <a:latin typeface="Corbel" panose="020B0503020204020204" pitchFamily="34" charset="0"/>
              </a:rPr>
              <a:t>Odds ratio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64746" y="1210655"/>
            <a:ext cx="25182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orbel" panose="020B0503020204020204" pitchFamily="34" charset="0"/>
              </a:rPr>
              <a:t>Risk of schizophrenia increases as marijuana use increases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057806" y="995862"/>
            <a:ext cx="32321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orbel" panose="020B0503020204020204" pitchFamily="34" charset="0"/>
                <a:cs typeface="Times New Roman" pitchFamily="18" charset="0"/>
              </a:rPr>
              <a:t>Higher risk of schizophrenia-like psychosis with younger age of first marijuana use </a:t>
            </a:r>
          </a:p>
        </p:txBody>
      </p:sp>
      <p:sp>
        <p:nvSpPr>
          <p:cNvPr id="52" name="Text Box 2"/>
          <p:cNvSpPr txBox="1">
            <a:spLocks noChangeArrowheads="1"/>
          </p:cNvSpPr>
          <p:nvPr/>
        </p:nvSpPr>
        <p:spPr bwMode="auto">
          <a:xfrm>
            <a:off x="7295137" y="5901391"/>
            <a:ext cx="2403982" cy="223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60848" tIns="30423" rIns="60848" bIns="30423">
            <a:spAutoFit/>
          </a:bodyPr>
          <a:lstStyle>
            <a:lvl1pPr defTabSz="912813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912813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1050" b="1" u="none" dirty="0">
                <a:solidFill>
                  <a:schemeClr val="tx2"/>
                </a:solidFill>
                <a:latin typeface="Corbel" panose="020B0503020204020204" pitchFamily="34" charset="0"/>
                <a:ea typeface="MS PGothic" charset="0"/>
                <a:cs typeface="MS PGothic" charset="0"/>
              </a:rPr>
              <a:t>Source: </a:t>
            </a:r>
            <a:r>
              <a:rPr lang="en-GB" sz="1050" b="1" u="none" dirty="0" err="1">
                <a:solidFill>
                  <a:schemeClr val="tx2"/>
                </a:solidFill>
                <a:latin typeface="Corbel" panose="020B0503020204020204" pitchFamily="34" charset="0"/>
                <a:ea typeface="MS PGothic" charset="0"/>
                <a:cs typeface="MS PGothic" charset="0"/>
              </a:rPr>
              <a:t>Arseneault</a:t>
            </a:r>
            <a:r>
              <a:rPr lang="en-GB" sz="1050" b="1" u="none" dirty="0">
                <a:solidFill>
                  <a:schemeClr val="tx2"/>
                </a:solidFill>
                <a:latin typeface="Corbel" panose="020B0503020204020204" pitchFamily="34" charset="0"/>
                <a:ea typeface="MS PGothic" charset="0"/>
                <a:cs typeface="MS PGothic" charset="0"/>
              </a:rPr>
              <a:t> et al BMJ, 2002</a:t>
            </a:r>
          </a:p>
        </p:txBody>
      </p:sp>
    </p:spTree>
    <p:extLst>
      <p:ext uri="{BB962C8B-B14F-4D97-AF65-F5344CB8AC3E}">
        <p14:creationId xmlns:p14="http://schemas.microsoft.com/office/powerpoint/2010/main" val="32780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906"/>
            <a:ext cx="11658600" cy="857250"/>
          </a:xfrm>
        </p:spPr>
        <p:txBody>
          <a:bodyPr>
            <a:normAutofit/>
          </a:bodyPr>
          <a:lstStyle/>
          <a:p>
            <a:r>
              <a:rPr lang="en-US" sz="2400" dirty="0"/>
              <a:t>Drug Risks Associated with Marijuana Use Among U.S. Adults 18 and Older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681500" y="5078358"/>
            <a:ext cx="3700250" cy="273844"/>
          </a:xfrm>
        </p:spPr>
        <p:txBody>
          <a:bodyPr/>
          <a:lstStyle/>
          <a:p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5238750" y="4972051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*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11514" y="6400799"/>
            <a:ext cx="3225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* Result is not statistically significantly different</a:t>
            </a: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7124740"/>
              </p:ext>
            </p:extLst>
          </p:nvPr>
        </p:nvGraphicFramePr>
        <p:xfrm>
          <a:off x="1905000" y="990600"/>
          <a:ext cx="8991600" cy="5687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8843" y="6400799"/>
            <a:ext cx="5878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Source: Jones CM Analysis of 2015-2016 NSDUH Public Use File Dat</a:t>
            </a:r>
            <a:r>
              <a:rPr lang="en-US" dirty="0"/>
              <a:t>a</a:t>
            </a:r>
            <a:endParaRPr lang="en-US" sz="1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39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480" y="0"/>
            <a:ext cx="12039600" cy="857250"/>
          </a:xfrm>
        </p:spPr>
        <p:txBody>
          <a:bodyPr>
            <a:normAutofit/>
          </a:bodyPr>
          <a:lstStyle/>
          <a:p>
            <a:r>
              <a:rPr lang="en-US" sz="2400" dirty="0"/>
              <a:t>Mental Health and Social Risks of Marijuana Use Among U.S. Adults 18 and Older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5638800" y="5378888"/>
            <a:ext cx="3700250" cy="273844"/>
          </a:xfrm>
        </p:spPr>
        <p:txBody>
          <a:bodyPr/>
          <a:lstStyle/>
          <a:p>
            <a:endParaRPr lang="en-US" sz="1050" dirty="0" smtClean="0"/>
          </a:p>
          <a:p>
            <a:endParaRPr lang="en-US" sz="1050" dirty="0"/>
          </a:p>
          <a:p>
            <a:endParaRPr lang="en-US" sz="1050" dirty="0" smtClean="0"/>
          </a:p>
          <a:p>
            <a:endParaRPr lang="en-US" sz="1050" dirty="0"/>
          </a:p>
          <a:p>
            <a:endParaRPr lang="en-US" sz="1050" dirty="0" smtClean="0"/>
          </a:p>
          <a:p>
            <a:endParaRPr lang="en-US" sz="1050" dirty="0"/>
          </a:p>
          <a:p>
            <a:r>
              <a:rPr lang="en-US" sz="1050" dirty="0"/>
              <a:t>Source: Jones CM Analysis of 2015-2016 NSDUH Public Use File Data</a:t>
            </a:r>
          </a:p>
          <a:p>
            <a:endParaRPr lang="en-US" sz="1050" dirty="0"/>
          </a:p>
        </p:txBody>
      </p:sp>
      <p:sp>
        <p:nvSpPr>
          <p:cNvPr id="9" name="TextBox 8"/>
          <p:cNvSpPr txBox="1"/>
          <p:nvPr/>
        </p:nvSpPr>
        <p:spPr>
          <a:xfrm>
            <a:off x="2378616" y="6324600"/>
            <a:ext cx="24978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*</a:t>
            </a:r>
            <a:r>
              <a:rPr lang="en-US" sz="900" b="1" dirty="0"/>
              <a:t> Result is not statistically significantly different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24550" y="4135652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*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10050" y="5200651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¥</a:t>
            </a:r>
          </a:p>
        </p:txBody>
      </p:sp>
      <p:sp>
        <p:nvSpPr>
          <p:cNvPr id="13" name="TextBox 12"/>
          <p:cNvSpPr txBox="1"/>
          <p:nvPr/>
        </p:nvSpPr>
        <p:spPr>
          <a:xfrm rot="10800000" flipV="1">
            <a:off x="5378954" y="5189109"/>
            <a:ext cx="2026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900" y="5200651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¥</a:t>
            </a:r>
          </a:p>
        </p:txBody>
      </p:sp>
      <p:graphicFrame>
        <p:nvGraphicFramePr>
          <p:cNvPr id="16" name="Content Placeholder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4134080"/>
              </p:ext>
            </p:extLst>
          </p:nvPr>
        </p:nvGraphicFramePr>
        <p:xfrm>
          <a:off x="533400" y="962965"/>
          <a:ext cx="11049000" cy="5036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36523" y="1949697"/>
            <a:ext cx="738664" cy="347024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dirty="0"/>
              <a:t>Increased Risk for Adverse Outcome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11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54630" y="3811012"/>
            <a:ext cx="901337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Adverse outcomes linked to marijuana use by youth:</a:t>
            </a:r>
          </a:p>
          <a:p>
            <a:pPr lvl="1"/>
            <a:r>
              <a:rPr lang="en-US" sz="2400" dirty="0"/>
              <a:t>Poor school performance and increased drop out rates</a:t>
            </a:r>
          </a:p>
          <a:p>
            <a:pPr lvl="1"/>
            <a:r>
              <a:rPr lang="en-US" sz="2400" dirty="0"/>
              <a:t>Chronic use in adolescence has been linked to decline in IQ that may not recover with cessation </a:t>
            </a:r>
            <a:r>
              <a:rPr lang="en-US" sz="1400" dirty="0"/>
              <a:t>(Meier et al. 2012) </a:t>
            </a:r>
          </a:p>
          <a:p>
            <a:pPr lvl="1"/>
            <a:r>
              <a:rPr lang="en-US" sz="2400" dirty="0"/>
              <a:t>Marijuana use in adolescence is associated with an increased risk for later psychotic disorder in adulthood</a:t>
            </a:r>
            <a:r>
              <a:rPr lang="en-US" sz="1400" dirty="0"/>
              <a:t> (D’Souza, et al. 2016) </a:t>
            </a:r>
            <a:endParaRPr lang="en-US" sz="2400" dirty="0"/>
          </a:p>
          <a:p>
            <a:pPr lvl="1"/>
            <a:r>
              <a:rPr lang="en-US" sz="2400" dirty="0"/>
              <a:t>Marijuana use linked to earlier onset of psychosis in youth known to be at risk for schizophrenia </a:t>
            </a:r>
            <a:r>
              <a:rPr lang="en-US" sz="1400" dirty="0"/>
              <a:t>(McHugh, et al. 2017)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27086" y="221734"/>
            <a:ext cx="6571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Summary: Consequences of Marijuana Use</a:t>
            </a:r>
          </a:p>
        </p:txBody>
      </p:sp>
      <p:sp>
        <p:nvSpPr>
          <p:cNvPr id="5" name="Rectangle 4"/>
          <p:cNvSpPr/>
          <p:nvPr/>
        </p:nvSpPr>
        <p:spPr>
          <a:xfrm>
            <a:off x="1654630" y="896541"/>
            <a:ext cx="901337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Acute, intoxicating effects of marijuana: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Distorts </a:t>
            </a:r>
            <a:r>
              <a:rPr lang="en-US" sz="2400" dirty="0" smtClean="0"/>
              <a:t>perception; </a:t>
            </a:r>
            <a:r>
              <a:rPr lang="en-US" sz="2400" dirty="0"/>
              <a:t>poor judgment and </a:t>
            </a:r>
            <a:r>
              <a:rPr lang="en-US" sz="2400" dirty="0" smtClean="0"/>
              <a:t>poor decision </a:t>
            </a:r>
            <a:r>
              <a:rPr lang="en-US" sz="2400" dirty="0"/>
              <a:t>making </a:t>
            </a:r>
            <a:r>
              <a:rPr lang="en-US" sz="2400" dirty="0" smtClean="0"/>
              <a:t>(e.g.: unprotected </a:t>
            </a:r>
            <a:r>
              <a:rPr lang="en-US" sz="2400" dirty="0"/>
              <a:t>sex, driving while intoxicated)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Impairment in balance </a:t>
            </a:r>
            <a:r>
              <a:rPr lang="en-US" sz="2400" dirty="0"/>
              <a:t>and coordination (important to injury risk in activities such as driving, sports)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Difficulty with attention, concentration, and problem solving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Difficulty with learning and memory (immediate and recall)</a:t>
            </a:r>
          </a:p>
        </p:txBody>
      </p:sp>
    </p:spTree>
    <p:extLst>
      <p:ext uri="{BB962C8B-B14F-4D97-AF65-F5344CB8AC3E}">
        <p14:creationId xmlns:p14="http://schemas.microsoft.com/office/powerpoint/2010/main" val="305899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2952750" y="971551"/>
            <a:ext cx="7886700" cy="655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50" b="1" dirty="0"/>
              <a:t>Marijuana Use: Health Consequences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1143000" y="1900344"/>
            <a:ext cx="10058400" cy="350985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Significant </a:t>
            </a:r>
            <a:r>
              <a:rPr lang="en-US" sz="2800" dirty="0"/>
              <a:t>numbers who try marijuana will become addicted </a:t>
            </a:r>
            <a:r>
              <a:rPr lang="en-US" sz="1400" dirty="0"/>
              <a:t>(Lopez-Quintero, et al. 2011)</a:t>
            </a:r>
          </a:p>
          <a:p>
            <a:r>
              <a:rPr lang="en-US" sz="2800" dirty="0"/>
              <a:t>Higher overall rates of car crashes in states that have legalized </a:t>
            </a:r>
            <a:r>
              <a:rPr lang="en-US" sz="1400" dirty="0"/>
              <a:t>(WAPO, June 2017)</a:t>
            </a:r>
          </a:p>
          <a:p>
            <a:r>
              <a:rPr lang="en-US" sz="2800" dirty="0"/>
              <a:t>Association of marijuana use with abuse of prescription pain medications </a:t>
            </a:r>
            <a:r>
              <a:rPr lang="en-US" sz="1400" dirty="0"/>
              <a:t>(</a:t>
            </a:r>
            <a:r>
              <a:rPr lang="en-US" sz="1400" dirty="0" err="1"/>
              <a:t>Olfson</a:t>
            </a:r>
            <a:r>
              <a:rPr lang="en-US" sz="1400" dirty="0"/>
              <a:t> et al. 2017)</a:t>
            </a:r>
          </a:p>
          <a:p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2616339" y="174563"/>
            <a:ext cx="65710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Summary: Consequences of Marijuana Use</a:t>
            </a:r>
          </a:p>
        </p:txBody>
      </p:sp>
    </p:spTree>
    <p:extLst>
      <p:ext uri="{BB962C8B-B14F-4D97-AF65-F5344CB8AC3E}">
        <p14:creationId xmlns:p14="http://schemas.microsoft.com/office/powerpoint/2010/main" val="160487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There Medical Use for Marijuana?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1174" y="1219200"/>
            <a:ext cx="11528426" cy="5197475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 smtClean="0"/>
              <a:t>Evidence for some medical value of some components</a:t>
            </a:r>
          </a:p>
          <a:p>
            <a:pPr lvl="1"/>
            <a:r>
              <a:rPr lang="en-US" sz="2600" dirty="0" smtClean="0"/>
              <a:t>CBD and seizure disorder (</a:t>
            </a:r>
            <a:r>
              <a:rPr lang="en-US" sz="2600" dirty="0" err="1" smtClean="0"/>
              <a:t>Dravet’s</a:t>
            </a:r>
            <a:r>
              <a:rPr lang="en-US" sz="2600" dirty="0" smtClean="0"/>
              <a:t> syndrome and Lennox-</a:t>
            </a:r>
            <a:r>
              <a:rPr lang="en-US" sz="2600" dirty="0" err="1" smtClean="0"/>
              <a:t>Gastaut</a:t>
            </a:r>
            <a:r>
              <a:rPr lang="en-US" sz="2600" dirty="0" smtClean="0"/>
              <a:t> syndrome)</a:t>
            </a:r>
          </a:p>
          <a:p>
            <a:pPr lvl="1"/>
            <a:r>
              <a:rPr lang="en-US" sz="2600" dirty="0" smtClean="0"/>
              <a:t>THC products for wasting illnesses and appetite production</a:t>
            </a:r>
          </a:p>
          <a:p>
            <a:pPr lvl="1"/>
            <a:endParaRPr lang="en-US" sz="2600" dirty="0"/>
          </a:p>
          <a:p>
            <a:r>
              <a:rPr lang="en-US" sz="2600" dirty="0" smtClean="0"/>
              <a:t>Medications must have undergone substantial research to answer critical questions before getting to market and widespread use in humans:</a:t>
            </a:r>
          </a:p>
          <a:p>
            <a:pPr lvl="2"/>
            <a:r>
              <a:rPr lang="en-US" sz="2600" dirty="0" smtClean="0"/>
              <a:t>Isolation of single components; manufacture processes</a:t>
            </a:r>
          </a:p>
          <a:p>
            <a:pPr lvl="2"/>
            <a:r>
              <a:rPr lang="en-US" sz="2600" dirty="0" smtClean="0"/>
              <a:t>Delivery mechanism</a:t>
            </a:r>
          </a:p>
          <a:p>
            <a:pPr lvl="2"/>
            <a:r>
              <a:rPr lang="en-US" sz="2600" dirty="0" smtClean="0"/>
              <a:t>Pharmacokinetics/pharmacodynamics</a:t>
            </a:r>
          </a:p>
          <a:p>
            <a:pPr lvl="2"/>
            <a:r>
              <a:rPr lang="en-US" sz="2600" dirty="0" smtClean="0"/>
              <a:t>Dose-response relationships (e.g.: doubling a dose may or may not double the effect)</a:t>
            </a:r>
          </a:p>
          <a:p>
            <a:pPr lvl="2"/>
            <a:r>
              <a:rPr lang="en-US" sz="2600" dirty="0" smtClean="0"/>
              <a:t>Therapeutic range</a:t>
            </a:r>
          </a:p>
          <a:p>
            <a:pPr lvl="2"/>
            <a:r>
              <a:rPr lang="en-US" sz="2600" dirty="0" smtClean="0"/>
              <a:t>Adverse events: what are they and how best to avoid/address should they occur?</a:t>
            </a:r>
          </a:p>
          <a:p>
            <a:pPr lvl="1"/>
            <a:r>
              <a:rPr lang="en-US" sz="2600" dirty="0" smtClean="0"/>
              <a:t>These types of studies would be difficult for marijuana because there are so many components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FBB35991-5176-4E11-B768-226F716337F3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76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96343" y="145143"/>
            <a:ext cx="5704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Where Do We Go From Here?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914400"/>
            <a:ext cx="119634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Government has a responsibility to inform Americans of the risks of marijuana 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People need to be able to make informed choices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States should consider short and long term issues related to </a:t>
            </a:r>
            <a:r>
              <a:rPr lang="en-US" sz="2400" dirty="0" smtClean="0"/>
              <a:t>marijuana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Tax </a:t>
            </a:r>
            <a:r>
              <a:rPr lang="en-US" sz="2000" dirty="0" smtClean="0"/>
              <a:t>revenue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Societal costs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Government costs</a:t>
            </a:r>
          </a:p>
          <a:p>
            <a:r>
              <a:rPr lang="en-US" sz="2400" b="1" dirty="0" smtClean="0"/>
              <a:t>Major Issue to Consider: Marijuana has gotten ahead of regulation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How do we define intoxication?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What are the ‘legal limits’ of use (equivalent to BAC)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How should marijuana sales centers be regulated (should we better control the opening of marijuana sales locations?)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Should warning labels be required on marijuana products?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How do we assure that underage sales are not occurring? (as with tobacco products, for example)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Should people be allowed to openly use in public?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Should people be allowed to use and operate motor vehicles?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What are the penalties?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3751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317506" y="228600"/>
            <a:ext cx="11645894" cy="6330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New Stimulant Toxicity: Fentanyl-Contaminated Cocaine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17505" y="1056030"/>
            <a:ext cx="1164190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Cocaine laced with fentanyl:</a:t>
            </a:r>
          </a:p>
          <a:p>
            <a:r>
              <a:rPr lang="en-US" sz="2400" dirty="0" smtClean="0"/>
              <a:t>7% of cocaine seized in New England in 2017 was contaminated with fentanyl</a:t>
            </a:r>
          </a:p>
          <a:p>
            <a:r>
              <a:rPr lang="en-US" sz="2400" dirty="0" smtClean="0"/>
              <a:t>Connecticut: deaths involving fentanyl-laced cocaine up 420% in last 3 years </a:t>
            </a:r>
          </a:p>
          <a:p>
            <a:r>
              <a:rPr lang="en-US" sz="2400" dirty="0" smtClean="0"/>
              <a:t>Reported increases in deaths in NYC, PA, MA, NJ, OH, CA</a:t>
            </a:r>
          </a:p>
          <a:p>
            <a:r>
              <a:rPr lang="en-US" sz="1400" dirty="0" smtClean="0"/>
              <a:t>https://www.ncadd.org/blogs/in-the-news/cocaine-laced-with-fentanyl-causing-growing-number-of-deaths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17506" y="2857463"/>
            <a:ext cx="11641905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Why?</a:t>
            </a:r>
          </a:p>
          <a:p>
            <a:r>
              <a:rPr lang="en-US" sz="2400" dirty="0" smtClean="0"/>
              <a:t>Poor quality control in packaging?</a:t>
            </a:r>
          </a:p>
          <a:p>
            <a:r>
              <a:rPr lang="en-US" sz="2400" dirty="0" smtClean="0"/>
              <a:t>High Risk Groups:</a:t>
            </a:r>
          </a:p>
          <a:p>
            <a:r>
              <a:rPr lang="en-US" sz="2400" dirty="0" smtClean="0"/>
              <a:t>Primary cocaine users </a:t>
            </a:r>
          </a:p>
          <a:p>
            <a:r>
              <a:rPr lang="en-US" sz="2400" dirty="0" smtClean="0"/>
              <a:t>Opioid users may use cocaine to counteract sedation/intensify effect of opioid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Underscores the need to warn the public and provide treatment for cocaine use disorders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Epidemic is not just about opioid addiction</a:t>
            </a:r>
          </a:p>
          <a:p>
            <a:r>
              <a:rPr lang="en-US" sz="2400" dirty="0" smtClean="0"/>
              <a:t>Cocaine users lack opioid tolerance: fentanyl overdose/death more likely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Naloxone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Discourage use </a:t>
            </a:r>
            <a:r>
              <a:rPr lang="en-US" sz="2400" dirty="0" smtClean="0"/>
              <a:t>alone</a:t>
            </a:r>
          </a:p>
          <a:p>
            <a:r>
              <a:rPr lang="en-US" sz="1400" dirty="0"/>
              <a:t>https://www.npr.org/sections/health-shots/2018/03/29/597717402/fentanyl-laced-cocaine-becoming-a-deadly-problem-among-drug-users</a:t>
            </a:r>
            <a:endParaRPr lang="en-US" sz="1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02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FBB35991-5176-4E11-B768-226F716337F3}" type="slidenum">
              <a:rPr lang="en-US" smtClean="0"/>
              <a:t>34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43000" y="152400"/>
            <a:ext cx="1589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</a:rPr>
              <a:t>Kratom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595" y="1219200"/>
            <a:ext cx="12263037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/>
              <a:t>Kratom</a:t>
            </a:r>
            <a:r>
              <a:rPr lang="en-US" sz="2800" dirty="0"/>
              <a:t> is a tropical tree (</a:t>
            </a:r>
            <a:r>
              <a:rPr lang="en-US" sz="2800" i="1" dirty="0" err="1"/>
              <a:t>Mitragyna</a:t>
            </a:r>
            <a:r>
              <a:rPr lang="en-US" sz="2800" i="1" dirty="0"/>
              <a:t> speciose)</a:t>
            </a:r>
            <a:r>
              <a:rPr lang="en-US" sz="2800" dirty="0"/>
              <a:t> native to Southeast Asia, used </a:t>
            </a:r>
            <a:endParaRPr lang="en-US" sz="2800" dirty="0" smtClean="0"/>
          </a:p>
          <a:p>
            <a:r>
              <a:rPr lang="en-US" sz="2800" dirty="0"/>
              <a:t> </a:t>
            </a:r>
            <a:r>
              <a:rPr lang="en-US" sz="2800" dirty="0" smtClean="0"/>
              <a:t>   traditionally</a:t>
            </a:r>
            <a:r>
              <a:rPr lang="en-US" sz="2800" dirty="0"/>
              <a:t> </a:t>
            </a:r>
            <a:r>
              <a:rPr lang="en-US" sz="2800" dirty="0" smtClean="0"/>
              <a:t>to </a:t>
            </a:r>
            <a:r>
              <a:rPr lang="en-US" sz="2800" dirty="0"/>
              <a:t>combat fatigue and improve work productivity among </a:t>
            </a:r>
            <a:r>
              <a:rPr lang="en-US" sz="2800" dirty="0" smtClean="0"/>
              <a:t>farm </a:t>
            </a:r>
          </a:p>
          <a:p>
            <a:r>
              <a:rPr lang="en-US" sz="2800" dirty="0" smtClean="0"/>
              <a:t>    populations </a:t>
            </a:r>
            <a:r>
              <a:rPr lang="en-US" sz="2800" dirty="0"/>
              <a:t>in Southeast Asia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Has recently become popular as a novel psychoactive substance in Western </a:t>
            </a:r>
          </a:p>
          <a:p>
            <a:r>
              <a:rPr lang="en-US" sz="2800" dirty="0" smtClean="0"/>
              <a:t>     countries </a:t>
            </a:r>
            <a:r>
              <a:rPr lang="en-US" sz="2800" dirty="0"/>
              <a:t>(</a:t>
            </a:r>
            <a:r>
              <a:rPr lang="en-US" sz="2800" i="1" dirty="0" err="1"/>
              <a:t>Cinosi</a:t>
            </a:r>
            <a:r>
              <a:rPr lang="en-US" sz="2800" i="1" dirty="0"/>
              <a:t> et al, 2015</a:t>
            </a:r>
            <a:r>
              <a:rPr lang="en-US" sz="2800" dirty="0"/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FDA is concerned that </a:t>
            </a:r>
            <a:r>
              <a:rPr lang="en-US" sz="2800" dirty="0" err="1"/>
              <a:t>k</a:t>
            </a:r>
            <a:r>
              <a:rPr lang="en-US" sz="2800" dirty="0" err="1" smtClean="0"/>
              <a:t>ratom</a:t>
            </a:r>
            <a:r>
              <a:rPr lang="en-US" sz="2800" dirty="0"/>
              <a:t>, which affects the same opioid brain receptors as </a:t>
            </a:r>
            <a:endParaRPr lang="en-US" sz="2800" dirty="0" smtClean="0"/>
          </a:p>
          <a:p>
            <a:r>
              <a:rPr lang="en-US" sz="2800" dirty="0"/>
              <a:t> </a:t>
            </a:r>
            <a:r>
              <a:rPr lang="en-US" sz="2800" dirty="0" smtClean="0"/>
              <a:t>   morphine, appears </a:t>
            </a:r>
            <a:r>
              <a:rPr lang="en-US" sz="2800" dirty="0"/>
              <a:t>to have properties that expose users to the risks of addiction</a:t>
            </a:r>
            <a:r>
              <a:rPr lang="en-US" sz="2800" dirty="0" smtClean="0"/>
              <a:t>,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</a:t>
            </a:r>
            <a:r>
              <a:rPr lang="en-US" sz="2800" dirty="0"/>
              <a:t>abuse, and dependence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Currently, there are no FDA-approved uses for </a:t>
            </a:r>
            <a:r>
              <a:rPr lang="en-US" sz="2800" dirty="0" err="1" smtClean="0"/>
              <a:t>kratom</a:t>
            </a:r>
            <a:r>
              <a:rPr lang="en-US" sz="2800" dirty="0"/>
              <a:t>, </a:t>
            </a:r>
            <a:r>
              <a:rPr lang="en-US" sz="2800" dirty="0" smtClean="0"/>
              <a:t>and </a:t>
            </a:r>
            <a:r>
              <a:rPr lang="en-US" sz="2800" dirty="0"/>
              <a:t>the agency </a:t>
            </a:r>
            <a:endParaRPr lang="en-US" sz="2800" dirty="0" smtClean="0"/>
          </a:p>
          <a:p>
            <a:r>
              <a:rPr lang="en-US" sz="2800" dirty="0" smtClean="0"/>
              <a:t>    has </a:t>
            </a:r>
            <a:r>
              <a:rPr lang="en-US" sz="2800" dirty="0"/>
              <a:t>received </a:t>
            </a:r>
            <a:r>
              <a:rPr lang="en-US" sz="2800" dirty="0" smtClean="0"/>
              <a:t>concerning </a:t>
            </a:r>
            <a:r>
              <a:rPr lang="en-US" sz="2800" dirty="0"/>
              <a:t>reports about its safety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831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FBB35991-5176-4E11-B768-226F716337F3}" type="slidenum">
              <a:rPr lang="en-US" smtClean="0"/>
              <a:t>35</a:t>
            </a:fld>
            <a:endParaRPr lang="en-US" dirty="0"/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379094" y="1524875"/>
            <a:ext cx="7088506" cy="45783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000" dirty="0" err="1" smtClean="0"/>
              <a:t>Kratom</a:t>
            </a:r>
            <a:r>
              <a:rPr lang="en-US" sz="2000" dirty="0" smtClean="0"/>
              <a:t> preparations contain varying amounts of several phytochemicals, making their pharmacological and toxicological evaluation unique and difficult.</a:t>
            </a:r>
          </a:p>
          <a:p>
            <a:pPr fontAlgn="auto">
              <a:spcAft>
                <a:spcPts val="0"/>
              </a:spcAft>
            </a:pPr>
            <a:endParaRPr lang="en-US" sz="2000" dirty="0" smtClean="0"/>
          </a:p>
          <a:p>
            <a:pPr fontAlgn="auto">
              <a:spcAft>
                <a:spcPts val="0"/>
              </a:spcAft>
            </a:pPr>
            <a:r>
              <a:rPr lang="en-US" sz="2000" dirty="0" smtClean="0"/>
              <a:t>More than 20 alkaloids in </a:t>
            </a:r>
            <a:r>
              <a:rPr lang="en-US" sz="2000" dirty="0" err="1" smtClean="0"/>
              <a:t>kratom</a:t>
            </a:r>
            <a:r>
              <a:rPr lang="en-US" sz="2000" dirty="0" smtClean="0"/>
              <a:t> have been identified in the laboratory. </a:t>
            </a:r>
          </a:p>
          <a:p>
            <a:pPr fontAlgn="auto">
              <a:spcAft>
                <a:spcPts val="0"/>
              </a:spcAft>
            </a:pPr>
            <a:endParaRPr lang="en-US" sz="2000" dirty="0" smtClean="0"/>
          </a:p>
          <a:p>
            <a:pPr fontAlgn="auto">
              <a:spcAft>
                <a:spcPts val="0"/>
              </a:spcAft>
            </a:pPr>
            <a:r>
              <a:rPr lang="en-US" sz="2000" dirty="0" err="1" smtClean="0"/>
              <a:t>Mitragynine</a:t>
            </a:r>
            <a:r>
              <a:rPr lang="en-US" sz="2000" dirty="0" smtClean="0"/>
              <a:t> is classified as a kappa-opioid receptor agonist and is roughly 13 times more potent than morphine.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000" dirty="0" smtClean="0"/>
          </a:p>
          <a:p>
            <a:pPr fontAlgn="auto">
              <a:spcAft>
                <a:spcPts val="0"/>
              </a:spcAft>
            </a:pPr>
            <a:r>
              <a:rPr lang="en-US" sz="2000" dirty="0" err="1" smtClean="0"/>
              <a:t>Mitragynine</a:t>
            </a:r>
            <a:r>
              <a:rPr lang="en-US" sz="2000" dirty="0" smtClean="0"/>
              <a:t>/OH-</a:t>
            </a:r>
            <a:r>
              <a:rPr lang="en-US" sz="2000" dirty="0" err="1" smtClean="0"/>
              <a:t>mitragynine</a:t>
            </a:r>
            <a:r>
              <a:rPr lang="en-US" sz="2000" dirty="0" smtClean="0"/>
              <a:t> thought to be responsible for the opioid-like effects.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372167" y="200365"/>
            <a:ext cx="8369294" cy="63300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3600" dirty="0" err="1" smtClean="0"/>
              <a:t>Kratom</a:t>
            </a:r>
            <a:r>
              <a:rPr lang="en-US" sz="3600" dirty="0" smtClean="0"/>
              <a:t> Extract Composition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977087"/>
            <a:ext cx="3543791" cy="49671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0275" y="6087964"/>
            <a:ext cx="79130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Source: </a:t>
            </a:r>
            <a:r>
              <a:rPr lang="en-US" sz="1100" dirty="0"/>
              <a:t>Cinosi E.; Martinotti; et all. Following “the Roots” of Kratom (Mitragyna speciosa): The Evolution of an Enhancer from a Traditional Use to Increase Work and Productivity in Southeast Asia to a Recreational Psychoactive Drug in Western Countries; Biomed Res Int. 2015; 2015: 968786</a:t>
            </a:r>
          </a:p>
        </p:txBody>
      </p:sp>
    </p:spTree>
    <p:extLst>
      <p:ext uri="{BB962C8B-B14F-4D97-AF65-F5344CB8AC3E}">
        <p14:creationId xmlns:p14="http://schemas.microsoft.com/office/powerpoint/2010/main" val="256813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/>
          </p:cNvSpPr>
          <p:nvPr/>
        </p:nvSpPr>
        <p:spPr>
          <a:xfrm>
            <a:off x="2286000" y="1524000"/>
            <a:ext cx="8229600" cy="486347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 smtClean="0"/>
              <a:t>Capsules</a:t>
            </a:r>
          </a:p>
          <a:p>
            <a:pPr fontAlgn="auto">
              <a:spcAft>
                <a:spcPts val="0"/>
              </a:spcAft>
            </a:pPr>
            <a:r>
              <a:rPr lang="en-US" sz="3200" dirty="0" smtClean="0"/>
              <a:t>Pills</a:t>
            </a:r>
          </a:p>
          <a:p>
            <a:pPr fontAlgn="auto">
              <a:spcAft>
                <a:spcPts val="0"/>
              </a:spcAft>
            </a:pPr>
            <a:r>
              <a:rPr lang="en-US" sz="3200" dirty="0" smtClean="0"/>
              <a:t>Extract</a:t>
            </a:r>
          </a:p>
          <a:p>
            <a:pPr fontAlgn="auto">
              <a:spcAft>
                <a:spcPts val="0"/>
              </a:spcAft>
            </a:pPr>
            <a:r>
              <a:rPr lang="en-US" sz="3200" dirty="0" smtClean="0"/>
              <a:t>Leaves</a:t>
            </a:r>
          </a:p>
          <a:p>
            <a:pPr lvl="1" fontAlgn="auto">
              <a:spcAft>
                <a:spcPts val="0"/>
              </a:spcAft>
            </a:pPr>
            <a:r>
              <a:rPr lang="en-US" sz="3200" dirty="0" smtClean="0"/>
              <a:t>Chewed</a:t>
            </a:r>
          </a:p>
          <a:p>
            <a:pPr lvl="1" fontAlgn="auto">
              <a:spcAft>
                <a:spcPts val="0"/>
              </a:spcAft>
            </a:pPr>
            <a:r>
              <a:rPr lang="en-US" sz="3200" dirty="0" smtClean="0"/>
              <a:t>Brewed as tea</a:t>
            </a:r>
          </a:p>
          <a:p>
            <a:pPr lvl="1" fontAlgn="auto">
              <a:spcAft>
                <a:spcPts val="0"/>
              </a:spcAft>
            </a:pPr>
            <a:r>
              <a:rPr lang="en-US" sz="3200" dirty="0" smtClean="0"/>
              <a:t>Smoked</a:t>
            </a:r>
            <a:endParaRPr lang="en-US" sz="3200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685800" y="228600"/>
            <a:ext cx="8369294" cy="6330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err="1" smtClean="0"/>
              <a:t>Kratom</a:t>
            </a:r>
            <a:r>
              <a:rPr lang="en-US" dirty="0" smtClean="0"/>
              <a:t>: How Used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2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/>
          </p:cNvSpPr>
          <p:nvPr/>
        </p:nvSpPr>
        <p:spPr>
          <a:xfrm>
            <a:off x="304800" y="1258770"/>
            <a:ext cx="7543800" cy="477381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 smtClean="0"/>
              <a:t>The effects of </a:t>
            </a:r>
            <a:r>
              <a:rPr lang="en-US" dirty="0" err="1" smtClean="0"/>
              <a:t>kratom</a:t>
            </a:r>
            <a:r>
              <a:rPr lang="en-US" dirty="0" smtClean="0"/>
              <a:t> in humans are dose-dependent: </a:t>
            </a:r>
          </a:p>
          <a:p>
            <a:pPr fontAlgn="auto">
              <a:spcAft>
                <a:spcPts val="0"/>
              </a:spcAft>
            </a:pPr>
            <a:r>
              <a:rPr lang="en-US" dirty="0" smtClean="0"/>
              <a:t>Small doses produce stimulatory effects resembling the stimulant effect of drugs such as cocaine or amphetamines.</a:t>
            </a:r>
          </a:p>
          <a:p>
            <a:pPr fontAlgn="auto">
              <a:spcAft>
                <a:spcPts val="0"/>
              </a:spcAft>
            </a:pPr>
            <a:r>
              <a:rPr lang="en-US" dirty="0" smtClean="0"/>
              <a:t>Larger dosages associated with sedative-narcotic, pain reducing effects that resemble drugs such as opiates.</a:t>
            </a:r>
          </a:p>
          <a:p>
            <a:pPr fontAlgn="auto">
              <a:spcAft>
                <a:spcPts val="0"/>
              </a:spcAft>
            </a:pPr>
            <a:r>
              <a:rPr lang="en-US" dirty="0"/>
              <a:t>Regular </a:t>
            </a:r>
            <a:r>
              <a:rPr lang="en-US" dirty="0" err="1" smtClean="0"/>
              <a:t>kratom</a:t>
            </a:r>
            <a:r>
              <a:rPr lang="en-US" dirty="0" smtClean="0"/>
              <a:t> </a:t>
            </a:r>
            <a:r>
              <a:rPr lang="en-US" dirty="0"/>
              <a:t>use is associated with addictive disorders, as evidenced by craving and compulsive </a:t>
            </a:r>
            <a:r>
              <a:rPr lang="en-US" dirty="0" smtClean="0"/>
              <a:t>use. Opioid withdrawal symptoms upon cessation. </a:t>
            </a:r>
            <a:endParaRPr lang="en-US" dirty="0"/>
          </a:p>
          <a:p>
            <a:pPr fontAlgn="auto">
              <a:spcAft>
                <a:spcPts val="0"/>
              </a:spcAft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569463" y="169380"/>
            <a:ext cx="8369294" cy="6330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err="1" smtClean="0"/>
              <a:t>Kratom</a:t>
            </a:r>
            <a:r>
              <a:rPr lang="en-US" dirty="0" smtClean="0"/>
              <a:t>: Effects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6096000"/>
            <a:ext cx="8344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SOURCE</a:t>
            </a:r>
            <a:r>
              <a:rPr lang="en-US" sz="1100" dirty="0"/>
              <a:t>: Prozialeck W. C., Jivan J. K., Andurkar S. V. Pharmacology of Kratom: an emerging botanical agent with stimulant, analgesic and opioid-like effects. Journal of the American Osteopathic Association. 2012;112(12):</a:t>
            </a:r>
            <a:r>
              <a:rPr lang="en-US" sz="1100" dirty="0" smtClean="0"/>
              <a:t>792–799; Singh, 2014; </a:t>
            </a:r>
            <a:r>
              <a:rPr lang="en-US" sz="1100" dirty="0" err="1" smtClean="0"/>
              <a:t>Suwanlert</a:t>
            </a:r>
            <a:r>
              <a:rPr lang="en-US" sz="1100" dirty="0" smtClean="0"/>
              <a:t>, 1975; Ahmad and Aziz, 2012; </a:t>
            </a:r>
            <a:r>
              <a:rPr lang="en-US" sz="1100" dirty="0" err="1" smtClean="0"/>
              <a:t>Vicknasingam</a:t>
            </a:r>
            <a:r>
              <a:rPr lang="en-US" sz="1100" dirty="0" smtClean="0"/>
              <a:t> et al., 2010; Singh et al., 2014</a:t>
            </a:r>
          </a:p>
          <a:p>
            <a:endParaRPr lang="en-US" sz="11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90"/>
          <a:stretch/>
        </p:blipFill>
        <p:spPr>
          <a:xfrm>
            <a:off x="8077200" y="1258770"/>
            <a:ext cx="3962400" cy="445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5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/>
          </p:cNvSpPr>
          <p:nvPr/>
        </p:nvSpPr>
        <p:spPr>
          <a:xfrm>
            <a:off x="152400" y="1066800"/>
            <a:ext cx="11506200" cy="51816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600" dirty="0" smtClean="0"/>
              <a:t>An anonymous online survey was conducted in October 2016 of 10,000 current </a:t>
            </a:r>
            <a:r>
              <a:rPr lang="en-US" sz="2600" dirty="0" err="1" smtClean="0"/>
              <a:t>kratom</a:t>
            </a:r>
            <a:r>
              <a:rPr lang="en-US" sz="2600" dirty="0" smtClean="0"/>
              <a:t> users through available social media and from the American </a:t>
            </a:r>
            <a:r>
              <a:rPr lang="en-US" sz="2600" dirty="0" err="1" smtClean="0"/>
              <a:t>Kratom</a:t>
            </a:r>
            <a:r>
              <a:rPr lang="en-US" sz="2600" dirty="0" smtClean="0"/>
              <a:t> Association </a:t>
            </a:r>
            <a:r>
              <a:rPr lang="en-US" sz="1900" dirty="0" smtClean="0"/>
              <a:t>(</a:t>
            </a:r>
            <a:r>
              <a:rPr lang="en-US" sz="1900" dirty="0" smtClean="0">
                <a:hlinkClick r:id="rId2"/>
              </a:rPr>
              <a:t>https://speciosa.org/home/</a:t>
            </a:r>
            <a:r>
              <a:rPr lang="en-US" sz="1900" dirty="0" smtClean="0"/>
              <a:t> 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600" dirty="0" smtClean="0"/>
              <a:t> </a:t>
            </a:r>
          </a:p>
          <a:p>
            <a:pPr fontAlgn="auto">
              <a:spcAft>
                <a:spcPts val="0"/>
              </a:spcAft>
            </a:pPr>
            <a:r>
              <a:rPr lang="en-US" sz="2600" dirty="0" smtClean="0"/>
              <a:t>8,049 respondents completed the survey.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600" dirty="0" smtClean="0"/>
          </a:p>
          <a:p>
            <a:pPr fontAlgn="auto">
              <a:spcAft>
                <a:spcPts val="0"/>
              </a:spcAft>
            </a:pPr>
            <a:r>
              <a:rPr lang="en-US" sz="2600" dirty="0" smtClean="0"/>
              <a:t>Findings: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1400" dirty="0" smtClean="0"/>
          </a:p>
          <a:p>
            <a:pPr lvl="1" fontAlgn="auto">
              <a:spcAft>
                <a:spcPts val="0"/>
              </a:spcAft>
            </a:pPr>
            <a:r>
              <a:rPr lang="en-US" sz="2600" dirty="0" err="1" smtClean="0"/>
              <a:t>Kratom</a:t>
            </a:r>
            <a:r>
              <a:rPr lang="en-US" sz="2600" dirty="0" smtClean="0"/>
              <a:t> was primarily used by a middle-aged (31-50 years) males (56.91%) with income $35,000 or higher with private insurance (61.31%). </a:t>
            </a:r>
          </a:p>
          <a:p>
            <a:pPr lvl="1" fontAlgn="auto">
              <a:spcAft>
                <a:spcPts val="0"/>
              </a:spcAft>
            </a:pPr>
            <a:r>
              <a:rPr lang="en-US" sz="2600" dirty="0" err="1" smtClean="0"/>
              <a:t>Kratom</a:t>
            </a:r>
            <a:r>
              <a:rPr lang="en-US" sz="2600" dirty="0" smtClean="0"/>
              <a:t> was used to self-treat pain (68%) and emotional or mental conditions (66%) and for withdrawal symptoms associated with prescription opioid use. </a:t>
            </a:r>
          </a:p>
          <a:p>
            <a:pPr lvl="1" fontAlgn="auto">
              <a:spcAft>
                <a:spcPts val="0"/>
              </a:spcAft>
            </a:pPr>
            <a:r>
              <a:rPr lang="en-US" sz="2600" dirty="0" smtClean="0"/>
              <a:t>Subjects reported dose-dependent nausea and constipation with high doses (5g) and with and frequent dosing (Q22 doses/</a:t>
            </a:r>
            <a:r>
              <a:rPr lang="en-US" sz="2600" dirty="0" err="1" smtClean="0"/>
              <a:t>wk</a:t>
            </a:r>
            <a:r>
              <a:rPr lang="en-US" sz="2600" dirty="0" smtClean="0"/>
              <a:t>).</a:t>
            </a:r>
            <a:endParaRPr lang="en-US" sz="2600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380426" y="279158"/>
            <a:ext cx="8369294" cy="6330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mtClean="0"/>
              <a:t>Use of </a:t>
            </a:r>
            <a:r>
              <a:rPr lang="en-US" dirty="0" err="1" smtClean="0"/>
              <a:t>Kratom</a:t>
            </a:r>
            <a:r>
              <a:rPr lang="en-US" dirty="0" smtClean="0"/>
              <a:t> in the US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6442502"/>
            <a:ext cx="836929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SOURCE</a:t>
            </a:r>
            <a:r>
              <a:rPr lang="en-US" sz="1050" dirty="0"/>
              <a:t>: Grundmann O.;  Patterns of kratom use and health impact in the USVresults from an online survey. Drug Alcohol Depend. 2017; 175(5):63Y70.</a:t>
            </a:r>
          </a:p>
        </p:txBody>
      </p:sp>
    </p:spTree>
    <p:extLst>
      <p:ext uri="{BB962C8B-B14F-4D97-AF65-F5344CB8AC3E}">
        <p14:creationId xmlns:p14="http://schemas.microsoft.com/office/powerpoint/2010/main" val="374161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/>
          </p:cNvSpPr>
          <p:nvPr/>
        </p:nvSpPr>
        <p:spPr>
          <a:xfrm>
            <a:off x="1676400" y="1201848"/>
            <a:ext cx="9144000" cy="88583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mtClean="0"/>
              <a:t>National Poison Data System - United States and Puerto Rico </a:t>
            </a:r>
            <a:r>
              <a:rPr lang="en-US" sz="2000" smtClean="0"/>
              <a:t>January 2010–December 2015</a:t>
            </a:r>
            <a:endParaRPr lang="en-US" sz="2000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23092" y="65803"/>
            <a:ext cx="12068907" cy="63300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800" dirty="0" smtClean="0"/>
              <a:t>Number of </a:t>
            </a:r>
            <a:r>
              <a:rPr lang="en-US" sz="2800" dirty="0" err="1" smtClean="0"/>
              <a:t>Kratom</a:t>
            </a:r>
            <a:r>
              <a:rPr lang="en-US" sz="2800" dirty="0" smtClean="0"/>
              <a:t>-related Reported Exposure Calls to Poison Centers in the US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190750" y="6096000"/>
            <a:ext cx="81153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SOURCE</a:t>
            </a:r>
            <a:r>
              <a:rPr lang="en-US" sz="1100" dirty="0"/>
              <a:t>: Anwar M, Law R, Schier J. Notes from the Field. Kratom (Mitragyna speciosa) Exposures Reported to Poison Centers — United States, 2010–2015. MMWR Morb Mortal Wkly Rep 2016;65:748–749. DOI: http://dx.doi.org/10.15585/mmwr.mm6529a4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5"/>
          <a:stretch/>
        </p:blipFill>
        <p:spPr>
          <a:xfrm>
            <a:off x="1154692" y="2150878"/>
            <a:ext cx="9360907" cy="347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3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381000" y="304800"/>
            <a:ext cx="8606686" cy="63300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Fatal Overdoses Involving </a:t>
            </a:r>
            <a:r>
              <a:rPr lang="en-US" dirty="0" err="1" smtClean="0"/>
              <a:t>Kratom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526676"/>
              </p:ext>
            </p:extLst>
          </p:nvPr>
        </p:nvGraphicFramePr>
        <p:xfrm>
          <a:off x="152400" y="2426280"/>
          <a:ext cx="7467600" cy="29414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4652">
                  <a:extLst>
                    <a:ext uri="{9D8B030D-6E8A-4147-A177-3AD203B41FA5}">
                      <a16:colId xmlns:a16="http://schemas.microsoft.com/office/drawing/2014/main" val="3922226826"/>
                    </a:ext>
                  </a:extLst>
                </a:gridCol>
                <a:gridCol w="628614">
                  <a:extLst>
                    <a:ext uri="{9D8B030D-6E8A-4147-A177-3AD203B41FA5}">
                      <a16:colId xmlns:a16="http://schemas.microsoft.com/office/drawing/2014/main" val="2793935860"/>
                    </a:ext>
                  </a:extLst>
                </a:gridCol>
                <a:gridCol w="628614">
                  <a:extLst>
                    <a:ext uri="{9D8B030D-6E8A-4147-A177-3AD203B41FA5}">
                      <a16:colId xmlns:a16="http://schemas.microsoft.com/office/drawing/2014/main" val="3417734331"/>
                    </a:ext>
                  </a:extLst>
                </a:gridCol>
                <a:gridCol w="628614">
                  <a:extLst>
                    <a:ext uri="{9D8B030D-6E8A-4147-A177-3AD203B41FA5}">
                      <a16:colId xmlns:a16="http://schemas.microsoft.com/office/drawing/2014/main" val="1907021983"/>
                    </a:ext>
                  </a:extLst>
                </a:gridCol>
                <a:gridCol w="628614">
                  <a:extLst>
                    <a:ext uri="{9D8B030D-6E8A-4147-A177-3AD203B41FA5}">
                      <a16:colId xmlns:a16="http://schemas.microsoft.com/office/drawing/2014/main" val="4167390074"/>
                    </a:ext>
                  </a:extLst>
                </a:gridCol>
                <a:gridCol w="628614">
                  <a:extLst>
                    <a:ext uri="{9D8B030D-6E8A-4147-A177-3AD203B41FA5}">
                      <a16:colId xmlns:a16="http://schemas.microsoft.com/office/drawing/2014/main" val="2965030876"/>
                    </a:ext>
                  </a:extLst>
                </a:gridCol>
                <a:gridCol w="628614">
                  <a:extLst>
                    <a:ext uri="{9D8B030D-6E8A-4147-A177-3AD203B41FA5}">
                      <a16:colId xmlns:a16="http://schemas.microsoft.com/office/drawing/2014/main" val="3855580420"/>
                    </a:ext>
                  </a:extLst>
                </a:gridCol>
                <a:gridCol w="628614">
                  <a:extLst>
                    <a:ext uri="{9D8B030D-6E8A-4147-A177-3AD203B41FA5}">
                      <a16:colId xmlns:a16="http://schemas.microsoft.com/office/drawing/2014/main" val="2158155107"/>
                    </a:ext>
                  </a:extLst>
                </a:gridCol>
                <a:gridCol w="571551">
                  <a:extLst>
                    <a:ext uri="{9D8B030D-6E8A-4147-A177-3AD203B41FA5}">
                      <a16:colId xmlns:a16="http://schemas.microsoft.com/office/drawing/2014/main" val="2260033665"/>
                    </a:ext>
                  </a:extLst>
                </a:gridCol>
                <a:gridCol w="781099">
                  <a:extLst>
                    <a:ext uri="{9D8B030D-6E8A-4147-A177-3AD203B41FA5}">
                      <a16:colId xmlns:a16="http://schemas.microsoft.com/office/drawing/2014/main" val="747144971"/>
                    </a:ext>
                  </a:extLst>
                </a:gridCol>
              </a:tblGrid>
              <a:tr h="4072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States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NH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NM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OH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WV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Total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183378981"/>
                  </a:ext>
                </a:extLst>
              </a:tr>
              <a:tr h="7240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Opioid overdose deaths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301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402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322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4,534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3,231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265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844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825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10,724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931587760"/>
                  </a:ext>
                </a:extLst>
              </a:tr>
              <a:tr h="7240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Deaths involving kratom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767323824"/>
                  </a:ext>
                </a:extLst>
              </a:tr>
              <a:tr h="10860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Percent involving kratom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1.3%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0.5%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0.3%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0.07%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0.25%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0.4%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0.6%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0.1%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0.23%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241085822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8343" y="6096000"/>
            <a:ext cx="37649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Source: CDC SUDORS Overdose Death Data</a:t>
            </a:r>
          </a:p>
          <a:p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541942"/>
            <a:ext cx="7693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/>
              <a:t>From July 2016 to June 2017, 25 fatal overdoses involving kratom across 8  CDC SUDORS states were identified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7843" y="5562600"/>
            <a:ext cx="6937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600" dirty="0"/>
              <a:t>Caution: testing of </a:t>
            </a:r>
            <a:r>
              <a:rPr lang="en-US" sz="1600" dirty="0" err="1" smtClean="0"/>
              <a:t>kratom</a:t>
            </a:r>
            <a:r>
              <a:rPr lang="en-US" sz="1600" dirty="0" smtClean="0"/>
              <a:t> </a:t>
            </a:r>
            <a:r>
              <a:rPr lang="en-US" sz="1600" dirty="0"/>
              <a:t>is not uniform thus these numbers are underestimates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0" y="1143000"/>
            <a:ext cx="436639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2017, the Food and Drug </a:t>
            </a:r>
            <a:r>
              <a:rPr lang="en-US" sz="2400" dirty="0" smtClean="0"/>
              <a:t>Administration </a:t>
            </a:r>
            <a:r>
              <a:rPr lang="en-US" sz="2400" dirty="0"/>
              <a:t>(FDA) began issuing a series of warnings </a:t>
            </a:r>
            <a:endParaRPr lang="en-US" sz="2400" dirty="0" smtClean="0"/>
          </a:p>
          <a:p>
            <a:r>
              <a:rPr lang="en-US" sz="2400" dirty="0" smtClean="0"/>
              <a:t>about </a:t>
            </a:r>
            <a:r>
              <a:rPr lang="en-US" sz="2400" dirty="0" err="1" smtClean="0"/>
              <a:t>kratom</a:t>
            </a:r>
            <a:r>
              <a:rPr lang="en-US" sz="2400" dirty="0" smtClean="0"/>
              <a:t> </a:t>
            </a:r>
            <a:r>
              <a:rPr lang="en-US" sz="2400" dirty="0"/>
              <a:t>and </a:t>
            </a:r>
            <a:r>
              <a:rPr lang="en-US" sz="2400" dirty="0" smtClean="0"/>
              <a:t>has now identified </a:t>
            </a:r>
            <a:r>
              <a:rPr lang="en-US" sz="2400" dirty="0"/>
              <a:t>at least </a:t>
            </a:r>
            <a:r>
              <a:rPr lang="en-US" sz="2400" dirty="0" smtClean="0"/>
              <a:t>44 deaths </a:t>
            </a:r>
            <a:r>
              <a:rPr lang="en-US" sz="2400" dirty="0"/>
              <a:t>related to its use. 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Most </a:t>
            </a:r>
            <a:r>
              <a:rPr lang="en-US" sz="2400" dirty="0" err="1" smtClean="0"/>
              <a:t>kratom</a:t>
            </a:r>
            <a:r>
              <a:rPr lang="en-US" sz="2400" dirty="0" smtClean="0"/>
              <a:t> </a:t>
            </a:r>
            <a:r>
              <a:rPr lang="en-US" sz="2400" dirty="0"/>
              <a:t>associated deaths appeared </a:t>
            </a:r>
            <a:r>
              <a:rPr lang="en-US" sz="2400" dirty="0" smtClean="0"/>
              <a:t>to have </a:t>
            </a:r>
            <a:r>
              <a:rPr lang="en-US" sz="2400" dirty="0"/>
              <a:t>resulted from adulterated products or </a:t>
            </a:r>
            <a:r>
              <a:rPr lang="en-US" sz="2400" dirty="0" smtClean="0"/>
              <a:t>taking </a:t>
            </a:r>
            <a:r>
              <a:rPr lang="en-US" sz="2400" dirty="0" err="1" smtClean="0"/>
              <a:t>kratom</a:t>
            </a:r>
            <a:r>
              <a:rPr lang="en-US" sz="2400" dirty="0" smtClean="0"/>
              <a:t> </a:t>
            </a:r>
            <a:r>
              <a:rPr lang="en-US" sz="2400" dirty="0"/>
              <a:t>along with other potent </a:t>
            </a:r>
            <a:endParaRPr lang="en-US" sz="2400" dirty="0" smtClean="0"/>
          </a:p>
          <a:p>
            <a:r>
              <a:rPr lang="en-US" sz="2400" dirty="0" smtClean="0"/>
              <a:t>substances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55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/>
          </p:cNvSpPr>
          <p:nvPr/>
        </p:nvSpPr>
        <p:spPr>
          <a:xfrm>
            <a:off x="317506" y="1143000"/>
            <a:ext cx="11722093" cy="57149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err="1"/>
              <a:t>Kratom</a:t>
            </a:r>
            <a:r>
              <a:rPr lang="en-US" dirty="0"/>
              <a:t> has gained popularity for its euphoric effects and is being popularized as a safe herbal product capable of giving a “legal” high </a:t>
            </a:r>
            <a:r>
              <a:rPr lang="en-US" sz="1600" dirty="0"/>
              <a:t>(</a:t>
            </a:r>
            <a:r>
              <a:rPr lang="en-US" sz="1600" i="1" dirty="0" err="1"/>
              <a:t>Swogger</a:t>
            </a:r>
            <a:r>
              <a:rPr lang="en-US" sz="1600" i="1" dirty="0"/>
              <a:t> et al., 2015</a:t>
            </a:r>
            <a:r>
              <a:rPr lang="en-US" sz="1600" dirty="0"/>
              <a:t>), </a:t>
            </a:r>
            <a:r>
              <a:rPr lang="en-US" dirty="0"/>
              <a:t>and as an alternative to other sedative and stimulant type drugs </a:t>
            </a:r>
            <a:r>
              <a:rPr lang="en-US" sz="1600" dirty="0"/>
              <a:t>(</a:t>
            </a:r>
            <a:r>
              <a:rPr lang="en-US" sz="1600" i="1" dirty="0"/>
              <a:t>Warner et al., 2016</a:t>
            </a:r>
            <a:r>
              <a:rPr lang="en-US" sz="1600" dirty="0"/>
              <a:t>). </a:t>
            </a:r>
          </a:p>
          <a:p>
            <a:pPr fontAlgn="auto">
              <a:spcAft>
                <a:spcPts val="0"/>
              </a:spcAft>
            </a:pPr>
            <a:r>
              <a:rPr lang="en-US" dirty="0"/>
              <a:t>Reports of </a:t>
            </a:r>
            <a:r>
              <a:rPr lang="en-US" dirty="0" smtClean="0"/>
              <a:t>physical dependence </a:t>
            </a:r>
            <a:r>
              <a:rPr lang="en-US" dirty="0"/>
              <a:t>on </a:t>
            </a:r>
            <a:r>
              <a:rPr lang="en-US" dirty="0" err="1" smtClean="0"/>
              <a:t>kratom</a:t>
            </a:r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smtClean="0"/>
              <a:t>Western nations </a:t>
            </a:r>
            <a:r>
              <a:rPr lang="en-US" dirty="0"/>
              <a:t>emerge from case reports from the UK </a:t>
            </a:r>
            <a:r>
              <a:rPr lang="en-US" sz="1600" dirty="0"/>
              <a:t>(</a:t>
            </a:r>
            <a:r>
              <a:rPr lang="en-US" sz="1600" i="1" dirty="0"/>
              <a:t>Boyer et al., 2008, </a:t>
            </a:r>
            <a:r>
              <a:rPr lang="en-US" sz="1600" i="1" dirty="0" err="1"/>
              <a:t>McWhirter</a:t>
            </a:r>
            <a:r>
              <a:rPr lang="en-US" sz="1600" i="1" dirty="0"/>
              <a:t> and Morris, 2010</a:t>
            </a:r>
            <a:r>
              <a:rPr lang="en-US" sz="1600" dirty="0"/>
              <a:t>), </a:t>
            </a:r>
            <a:r>
              <a:rPr lang="en-US" dirty="0"/>
              <a:t>Germany </a:t>
            </a:r>
            <a:r>
              <a:rPr lang="en-US" sz="1600" dirty="0"/>
              <a:t>(</a:t>
            </a:r>
            <a:r>
              <a:rPr lang="en-US" sz="1600" i="1" dirty="0" err="1"/>
              <a:t>Kapp</a:t>
            </a:r>
            <a:r>
              <a:rPr lang="en-US" sz="1600" i="1" dirty="0"/>
              <a:t> et al., 2011</a:t>
            </a:r>
            <a:r>
              <a:rPr lang="en-US" sz="1600" dirty="0"/>
              <a:t>) </a:t>
            </a:r>
            <a:r>
              <a:rPr lang="en-US" dirty="0"/>
              <a:t>and the US </a:t>
            </a:r>
            <a:r>
              <a:rPr lang="en-US" sz="1600" dirty="0"/>
              <a:t>(</a:t>
            </a:r>
            <a:r>
              <a:rPr lang="en-US" sz="1600" i="1" dirty="0"/>
              <a:t>Dorman et al., 2014, Nelsen et al., 2010, Forrester, 2013, </a:t>
            </a:r>
            <a:r>
              <a:rPr lang="en-US" sz="1600" i="1" dirty="0" err="1"/>
              <a:t>Sheleg</a:t>
            </a:r>
            <a:r>
              <a:rPr lang="en-US" sz="1600" i="1" dirty="0"/>
              <a:t> and Collins, 2011</a:t>
            </a:r>
            <a:r>
              <a:rPr lang="en-US" sz="1600" dirty="0"/>
              <a:t>). </a:t>
            </a:r>
          </a:p>
          <a:p>
            <a:pPr fontAlgn="auto">
              <a:spcAft>
                <a:spcPts val="0"/>
              </a:spcAft>
            </a:pPr>
            <a:r>
              <a:rPr lang="en-US" dirty="0"/>
              <a:t>It can be surmised that given the large and growing number of internet purchase sites for </a:t>
            </a:r>
            <a:r>
              <a:rPr lang="en-US" dirty="0" err="1" smtClean="0"/>
              <a:t>kratom</a:t>
            </a:r>
            <a:r>
              <a:rPr lang="en-US" dirty="0" smtClean="0"/>
              <a:t> </a:t>
            </a:r>
            <a:r>
              <a:rPr lang="en-US" sz="1600" dirty="0"/>
              <a:t>(cited in </a:t>
            </a:r>
            <a:r>
              <a:rPr lang="en-US" sz="1600" i="1" dirty="0" err="1"/>
              <a:t>Cinosi</a:t>
            </a:r>
            <a:r>
              <a:rPr lang="en-US" sz="1600" i="1" dirty="0"/>
              <a:t> et al., 2015</a:t>
            </a:r>
            <a:r>
              <a:rPr lang="en-US" sz="1600" dirty="0"/>
              <a:t>), </a:t>
            </a:r>
            <a:r>
              <a:rPr lang="en-US" dirty="0"/>
              <a:t>addiction to </a:t>
            </a:r>
            <a:r>
              <a:rPr lang="en-US" dirty="0" err="1" smtClean="0"/>
              <a:t>kratom</a:t>
            </a:r>
            <a:r>
              <a:rPr lang="en-US" dirty="0" smtClean="0"/>
              <a:t> </a:t>
            </a:r>
            <a:r>
              <a:rPr lang="en-US" dirty="0"/>
              <a:t>is also likely to be growing in the Western </a:t>
            </a:r>
            <a:r>
              <a:rPr lang="en-US" dirty="0" smtClean="0"/>
              <a:t>countries.</a:t>
            </a:r>
          </a:p>
          <a:p>
            <a:pPr fontAlgn="auto">
              <a:spcAft>
                <a:spcPts val="0"/>
              </a:spcAft>
            </a:pPr>
            <a:r>
              <a:rPr lang="en-US" dirty="0" smtClean="0"/>
              <a:t>No treatment specific for </a:t>
            </a:r>
            <a:r>
              <a:rPr lang="en-US" dirty="0" err="1" smtClean="0"/>
              <a:t>kratom</a:t>
            </a:r>
            <a:r>
              <a:rPr lang="en-US" dirty="0" smtClean="0"/>
              <a:t> addiction available</a:t>
            </a:r>
          </a:p>
          <a:p>
            <a:pPr fontAlgn="auto">
              <a:spcAft>
                <a:spcPts val="0"/>
              </a:spcAft>
            </a:pPr>
            <a:r>
              <a:rPr lang="en-US" dirty="0" smtClean="0"/>
              <a:t>One case of NAS in an infant whose mother was a </a:t>
            </a:r>
            <a:r>
              <a:rPr lang="en-US" dirty="0" err="1" smtClean="0"/>
              <a:t>kratom</a:t>
            </a:r>
            <a:r>
              <a:rPr lang="en-US" dirty="0" smtClean="0"/>
              <a:t> user and who responded to opioid treatment.</a:t>
            </a: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317506" y="65803"/>
            <a:ext cx="8369294" cy="6330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 </a:t>
            </a:r>
            <a:r>
              <a:rPr lang="en-US" dirty="0" err="1" smtClean="0"/>
              <a:t>Kratom</a:t>
            </a:r>
            <a:r>
              <a:rPr lang="en-US" dirty="0" smtClean="0"/>
              <a:t> Concerns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16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/>
          </p:cNvSpPr>
          <p:nvPr/>
        </p:nvSpPr>
        <p:spPr>
          <a:xfrm>
            <a:off x="457200" y="1262684"/>
            <a:ext cx="11430000" cy="486347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b="1" dirty="0" err="1" smtClean="0"/>
              <a:t>Kratom</a:t>
            </a:r>
            <a:r>
              <a:rPr lang="en-US" b="1" dirty="0" smtClean="0"/>
              <a:t> is restricted or illegal in: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 smtClean="0"/>
              <a:t>Australia		Lithuania		Romania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 smtClean="0"/>
              <a:t>Denmark		Myanmar		South Korea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 smtClean="0"/>
              <a:t>Finland		Malaysia		Sweden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 smtClean="0"/>
              <a:t>Israel			Poland		Thailand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 smtClean="0"/>
              <a:t>United Kingdom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317506" y="65803"/>
            <a:ext cx="8369294" cy="6330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mtClean="0"/>
              <a:t>International Status of Kratom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0579" y="4724400"/>
            <a:ext cx="1131200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Scheduling under consideration in U.S. </a:t>
            </a:r>
          </a:p>
          <a:p>
            <a:r>
              <a:rPr lang="en-US" sz="2800" dirty="0"/>
              <a:t>On November 14, 2017, the FDA issued a public health advisory related to </a:t>
            </a:r>
            <a:endParaRPr lang="en-US" sz="2800" dirty="0" smtClean="0"/>
          </a:p>
          <a:p>
            <a:r>
              <a:rPr lang="en-US" sz="2800" dirty="0" smtClean="0"/>
              <a:t>mounting </a:t>
            </a:r>
            <a:r>
              <a:rPr lang="en-US" sz="2800" dirty="0"/>
              <a:t>concerns regarding the </a:t>
            </a:r>
            <a:r>
              <a:rPr lang="en-US" sz="2800" dirty="0" smtClean="0"/>
              <a:t>risks </a:t>
            </a:r>
            <a:r>
              <a:rPr lang="en-US" sz="2800" dirty="0"/>
              <a:t>associated with </a:t>
            </a:r>
            <a:r>
              <a:rPr lang="en-US" sz="2800" dirty="0" err="1" smtClean="0"/>
              <a:t>kratom</a:t>
            </a:r>
            <a:r>
              <a:rPr lang="en-US" sz="2800" dirty="0" smtClean="0"/>
              <a:t> </a:t>
            </a:r>
            <a:r>
              <a:rPr lang="en-US" sz="2800" dirty="0"/>
              <a:t>and reported </a:t>
            </a:r>
            <a:endParaRPr lang="en-US" sz="2800" dirty="0" smtClean="0"/>
          </a:p>
          <a:p>
            <a:r>
              <a:rPr lang="en-US" sz="2800" dirty="0" smtClean="0"/>
              <a:t>deaths </a:t>
            </a:r>
            <a:r>
              <a:rPr lang="en-US" sz="2800" dirty="0"/>
              <a:t>with use.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2382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143000"/>
            <a:ext cx="116586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/>
              <a:t>Kratom</a:t>
            </a:r>
            <a:r>
              <a:rPr lang="en-US" sz="2800" dirty="0"/>
              <a:t> is a recognized emerging public health threat </a:t>
            </a:r>
            <a:r>
              <a:rPr lang="en-US" sz="1400" dirty="0"/>
              <a:t>(</a:t>
            </a:r>
            <a:r>
              <a:rPr lang="en-US" sz="1400" i="1" dirty="0"/>
              <a:t>MMWR. July 29, 2016;65(29):748Y749</a:t>
            </a:r>
            <a:r>
              <a:rPr lang="en-US" sz="1400" i="1" dirty="0" smtClean="0"/>
              <a:t>)</a:t>
            </a:r>
            <a:endParaRPr lang="en-US" sz="24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People need </a:t>
            </a:r>
            <a:r>
              <a:rPr lang="en-US" sz="2800" dirty="0"/>
              <a:t>to understand that ‘‘legal’’ and ‘‘available’’ are not the same as ‘‘safe</a:t>
            </a:r>
            <a:r>
              <a:rPr lang="en-US" sz="2800" dirty="0" smtClean="0"/>
              <a:t>.’’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In </a:t>
            </a:r>
            <a:r>
              <a:rPr lang="en-US" sz="2800" dirty="0"/>
              <a:t>the West, </a:t>
            </a:r>
            <a:r>
              <a:rPr lang="en-US" sz="2800" dirty="0" err="1"/>
              <a:t>kratom</a:t>
            </a:r>
            <a:r>
              <a:rPr lang="en-US" sz="2800" dirty="0"/>
              <a:t> </a:t>
            </a:r>
            <a:r>
              <a:rPr lang="en-US" sz="2800" dirty="0" smtClean="0"/>
              <a:t>has been </a:t>
            </a:r>
            <a:r>
              <a:rPr lang="en-US" sz="2800" dirty="0"/>
              <a:t>valued for its analgesic effects and to aid in managing opioid withdrawal. </a:t>
            </a:r>
            <a:r>
              <a:rPr lang="en-US" sz="2800" dirty="0" smtClean="0"/>
              <a:t>However, </a:t>
            </a:r>
            <a:r>
              <a:rPr lang="en-US" sz="2800" dirty="0"/>
              <a:t>some of these individual attempts have resulted in cases of toxicity and fatalities</a:t>
            </a:r>
            <a:r>
              <a:rPr lang="en-US" sz="28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Physicians should be aware of these herbal supplements and </a:t>
            </a:r>
            <a:r>
              <a:rPr lang="en-US" sz="2800" dirty="0" smtClean="0"/>
              <a:t>potential toxicity or </a:t>
            </a:r>
            <a:r>
              <a:rPr lang="en-US" sz="2800" dirty="0"/>
              <a:t>withdrawal </a:t>
            </a:r>
            <a:r>
              <a:rPr lang="en-US" sz="2800" dirty="0" smtClean="0"/>
              <a:t>effects in patients including </a:t>
            </a:r>
            <a:r>
              <a:rPr lang="en-US" sz="2800" dirty="0"/>
              <a:t>in </a:t>
            </a:r>
            <a:r>
              <a:rPr lang="en-US" sz="2800" dirty="0" smtClean="0"/>
              <a:t>newborns </a:t>
            </a:r>
            <a:r>
              <a:rPr lang="en-US" sz="2800" dirty="0"/>
              <a:t>which cannot be picked up by the standard toxicology screen </a:t>
            </a:r>
            <a:r>
              <a:rPr lang="en-US" sz="1600" dirty="0"/>
              <a:t>(</a:t>
            </a:r>
            <a:r>
              <a:rPr lang="en-US" sz="1600" i="1" dirty="0"/>
              <a:t>Davidson et al, 2018</a:t>
            </a:r>
            <a:r>
              <a:rPr lang="en-US" sz="1600" dirty="0"/>
              <a:t>)</a:t>
            </a:r>
            <a:r>
              <a:rPr lang="en-US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 smtClean="0"/>
              <a:t>Preventionists</a:t>
            </a:r>
            <a:r>
              <a:rPr lang="en-US" sz="2800" dirty="0" smtClean="0"/>
              <a:t> should be aware of this drug and work with their communities raising awareness, providing education about effects and risks.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291295"/>
            <a:ext cx="24609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86384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14600"/>
            <a:ext cx="10788650" cy="18446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E-cigarettes</a:t>
            </a:r>
            <a:endParaRPr lang="en-US" sz="3600" b="1" dirty="0" smtClean="0"/>
          </a:p>
          <a:p>
            <a:pPr marL="0" indent="0" algn="ctr">
              <a:buNone/>
            </a:pPr>
            <a:r>
              <a:rPr lang="en-US" sz="3600" b="1" dirty="0" smtClean="0"/>
              <a:t>Vaping </a:t>
            </a:r>
            <a:r>
              <a:rPr lang="en-US" sz="3600" b="1" dirty="0"/>
              <a:t>in the US: Trends and Effects</a:t>
            </a:r>
          </a:p>
        </p:txBody>
      </p:sp>
    </p:spTree>
    <p:extLst>
      <p:ext uri="{BB962C8B-B14F-4D97-AF65-F5344CB8AC3E}">
        <p14:creationId xmlns:p14="http://schemas.microsoft.com/office/powerpoint/2010/main" val="123544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AFA7D1-63FC-4DE9-833F-3B0B43581C5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1483DC0-EE30-4E3C-A888-3308C31E3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Cigarette Smoking Continues to Decline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00989" y="6215746"/>
            <a:ext cx="890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Tw Cen MT" panose="020B0602020104020603"/>
                <a:ea typeface="ＭＳ Ｐゴシック" charset="-128"/>
              </a:rPr>
              <a:t>Source: </a:t>
            </a:r>
            <a:r>
              <a:rPr lang="en-US" sz="1200" dirty="0">
                <a:latin typeface="Tw Cen MT" panose="020B0602020104020603"/>
                <a:ea typeface="ＭＳ Ｐゴシック" charset="-128"/>
              </a:rPr>
              <a:t>Adult cigarette smoking prevalence data are from the National Health Interview Survey (NHIS).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latin typeface="Tw Cen MT" panose="020B0602020104020603"/>
                <a:ea typeface="ＭＳ Ｐゴシック" charset="-128"/>
              </a:rPr>
              <a:t>High school cigarette smoking prevalence data are from the National Youth Risk Behavior Survey.  </a:t>
            </a:r>
          </a:p>
          <a:p>
            <a:endParaRPr lang="en-US" sz="1200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/>
          </p:nvPr>
        </p:nvGraphicFramePr>
        <p:xfrm>
          <a:off x="1810219" y="1155034"/>
          <a:ext cx="8571563" cy="505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05800" y="2209800"/>
            <a:ext cx="35554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15.5% of adults are current smokers</a:t>
            </a:r>
          </a:p>
          <a:p>
            <a:r>
              <a:rPr lang="en-US" dirty="0" smtClean="0"/>
              <a:t>7.6% of youth are current smokers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3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ACE33626-0933-45AF-862A-3FDCB7E3055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D07D4089-40B5-457D-927F-16367A53BB79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51483DC0-EE30-4E3C-A888-3308C31E3123}"/>
              </a:ext>
            </a:extLst>
          </p:cNvPr>
          <p:cNvSpPr txBox="1">
            <a:spLocks/>
          </p:cNvSpPr>
          <p:nvPr/>
        </p:nvSpPr>
        <p:spPr>
          <a:xfrm>
            <a:off x="914400" y="65804"/>
            <a:ext cx="9296400" cy="6961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E-Cigarette Use on the Rise: Adult Ever Use of E-Cigarettes by Cigarette Smoking Status – US, 2010-2017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87782" y="6406741"/>
            <a:ext cx="828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 dirty="0">
                <a:cs typeface="Calibri" panose="020F0502020204030204" pitchFamily="34" charset="0"/>
              </a:rPr>
              <a:t>Source:</a:t>
            </a:r>
            <a:r>
              <a:rPr lang="en-US" sz="1200" dirty="0">
                <a:cs typeface="Calibri" panose="020F0502020204030204" pitchFamily="34" charset="0"/>
              </a:rPr>
              <a:t> CDC. Styles Survey. 2010-2017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7239279"/>
              </p:ext>
            </p:extLst>
          </p:nvPr>
        </p:nvGraphicFramePr>
        <p:xfrm>
          <a:off x="1219200" y="990601"/>
          <a:ext cx="9552488" cy="5416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7176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8945E358-8D72-4B39-97BF-B7449192DEF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D07D4089-40B5-457D-927F-16367A53BB79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11" name="Title 9">
            <a:extLst>
              <a:ext uri="{FF2B5EF4-FFF2-40B4-BE49-F238E27FC236}">
                <a16:creationId xmlns:a16="http://schemas.microsoft.com/office/drawing/2014/main" id="{E66517F8-C020-4E2F-A553-9D9B1AB31839}"/>
              </a:ext>
            </a:extLst>
          </p:cNvPr>
          <p:cNvSpPr txBox="1">
            <a:spLocks/>
          </p:cNvSpPr>
          <p:nvPr/>
        </p:nvSpPr>
        <p:spPr>
          <a:xfrm>
            <a:off x="701675" y="0"/>
            <a:ext cx="10652125" cy="96014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800" smtClean="0"/>
              <a:t>Cigarette Smoking Status Among Current </a:t>
            </a:r>
            <a:br>
              <a:rPr lang="en-US" sz="2800" smtClean="0"/>
            </a:br>
            <a:r>
              <a:rPr lang="en-US" sz="2800" smtClean="0"/>
              <a:t>Adult E-Cigarette Users, by Age Group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2236177" y="6207370"/>
            <a:ext cx="6515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defRPr/>
            </a:pPr>
            <a:r>
              <a:rPr lang="en-US" sz="1200" b="1" dirty="0">
                <a:cs typeface="Calibri" panose="020F0502020204030204" pitchFamily="34" charset="0"/>
              </a:rPr>
              <a:t>Source: </a:t>
            </a:r>
            <a:r>
              <a:rPr lang="en-US" sz="1200" i="1" dirty="0" err="1">
                <a:cs typeface="Calibri" panose="020F0502020204030204" pitchFamily="34" charset="0"/>
              </a:rPr>
              <a:t>QuickStats</a:t>
            </a:r>
            <a:r>
              <a:rPr lang="en-US" sz="1200" i="1" dirty="0">
                <a:cs typeface="Calibri" panose="020F0502020204030204" pitchFamily="34" charset="0"/>
              </a:rPr>
              <a:t>:</a:t>
            </a:r>
            <a:r>
              <a:rPr lang="en-US" sz="1200" dirty="0">
                <a:cs typeface="Calibri" panose="020F0502020204030204" pitchFamily="34" charset="0"/>
              </a:rPr>
              <a:t> Cigarette Smoking Status Among Current Adult E-cigarette Users, by Age Group — National Health Interview Survey, United States, 2015. MMWR </a:t>
            </a:r>
            <a:r>
              <a:rPr lang="en-US" sz="1200" dirty="0" err="1">
                <a:cs typeface="Calibri" panose="020F0502020204030204" pitchFamily="34" charset="0"/>
              </a:rPr>
              <a:t>Morb</a:t>
            </a:r>
            <a:r>
              <a:rPr lang="en-US" sz="1200" dirty="0">
                <a:cs typeface="Calibri" panose="020F0502020204030204" pitchFamily="34" charset="0"/>
              </a:rPr>
              <a:t> Mortal </a:t>
            </a:r>
            <a:r>
              <a:rPr lang="en-US" sz="1200" dirty="0" err="1">
                <a:cs typeface="Calibri" panose="020F0502020204030204" pitchFamily="34" charset="0"/>
              </a:rPr>
              <a:t>Wkly</a:t>
            </a:r>
            <a:r>
              <a:rPr lang="en-US" sz="1200" dirty="0">
                <a:cs typeface="Calibri" panose="020F0502020204030204" pitchFamily="34" charset="0"/>
              </a:rPr>
              <a:t> Rep 2016;65:1177.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6"/>
          <a:stretch/>
        </p:blipFill>
        <p:spPr>
          <a:xfrm>
            <a:off x="2341725" y="1225605"/>
            <a:ext cx="7372024" cy="471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57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BE5A4C8-0577-47A7-8CD1-2FBE64B2CA3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D07D4089-40B5-457D-927F-16367A53BB79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A05C8E7-396B-4430-8DF7-F585CD2C2816}"/>
              </a:ext>
            </a:extLst>
          </p:cNvPr>
          <p:cNvSpPr txBox="1">
            <a:spLocks/>
          </p:cNvSpPr>
          <p:nvPr/>
        </p:nvSpPr>
        <p:spPr>
          <a:xfrm>
            <a:off x="542927" y="0"/>
            <a:ext cx="11811000" cy="96014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342900" fontAlgn="auto">
              <a:lnSpc>
                <a:spcPct val="85000"/>
              </a:lnSpc>
              <a:spcAft>
                <a:spcPts val="0"/>
              </a:spcAft>
              <a:defRPr/>
            </a:pPr>
            <a:r>
              <a:rPr lang="en-US" smtClean="0"/>
              <a:t>Current E-cigarette Use Among U.S. Adults, BRFSS, 2017</a:t>
            </a:r>
            <a:endParaRPr lang="en-US" dirty="0"/>
          </a:p>
        </p:txBody>
      </p:sp>
      <p:sp>
        <p:nvSpPr>
          <p:cNvPr id="10" name="Freeform 282"/>
          <p:cNvSpPr>
            <a:spLocks/>
          </p:cNvSpPr>
          <p:nvPr/>
        </p:nvSpPr>
        <p:spPr bwMode="auto">
          <a:xfrm>
            <a:off x="4424364" y="3449242"/>
            <a:ext cx="1044179" cy="1075135"/>
          </a:xfrm>
          <a:custGeom>
            <a:avLst/>
            <a:gdLst>
              <a:gd name="T0" fmla="*/ 99 w 877"/>
              <a:gd name="T1" fmla="*/ 0 h 903"/>
              <a:gd name="T2" fmla="*/ 877 w 877"/>
              <a:gd name="T3" fmla="*/ 56 h 903"/>
              <a:gd name="T4" fmla="*/ 877 w 877"/>
              <a:gd name="T5" fmla="*/ 127 h 903"/>
              <a:gd name="T6" fmla="*/ 835 w 877"/>
              <a:gd name="T7" fmla="*/ 880 h 903"/>
              <a:gd name="T8" fmla="*/ 430 w 877"/>
              <a:gd name="T9" fmla="*/ 854 h 903"/>
              <a:gd name="T10" fmla="*/ 144 w 877"/>
              <a:gd name="T11" fmla="*/ 844 h 903"/>
              <a:gd name="T12" fmla="*/ 113 w 877"/>
              <a:gd name="T13" fmla="*/ 903 h 903"/>
              <a:gd name="T14" fmla="*/ 0 w 877"/>
              <a:gd name="T15" fmla="*/ 892 h 903"/>
              <a:gd name="T16" fmla="*/ 99 w 877"/>
              <a:gd name="T17" fmla="*/ 0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77" h="903">
                <a:moveTo>
                  <a:pt x="99" y="0"/>
                </a:moveTo>
                <a:lnTo>
                  <a:pt x="877" y="56"/>
                </a:lnTo>
                <a:lnTo>
                  <a:pt x="877" y="127"/>
                </a:lnTo>
                <a:lnTo>
                  <a:pt x="835" y="880"/>
                </a:lnTo>
                <a:lnTo>
                  <a:pt x="430" y="854"/>
                </a:lnTo>
                <a:lnTo>
                  <a:pt x="144" y="844"/>
                </a:lnTo>
                <a:lnTo>
                  <a:pt x="113" y="903"/>
                </a:lnTo>
                <a:lnTo>
                  <a:pt x="0" y="892"/>
                </a:lnTo>
                <a:lnTo>
                  <a:pt x="99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Freeform 283"/>
          <p:cNvSpPr>
            <a:spLocks/>
          </p:cNvSpPr>
          <p:nvPr/>
        </p:nvSpPr>
        <p:spPr bwMode="auto">
          <a:xfrm>
            <a:off x="7096126" y="2484836"/>
            <a:ext cx="616744" cy="1003697"/>
          </a:xfrm>
          <a:custGeom>
            <a:avLst/>
            <a:gdLst>
              <a:gd name="T0" fmla="*/ 0 w 518"/>
              <a:gd name="T1" fmla="*/ 405 h 843"/>
              <a:gd name="T2" fmla="*/ 14 w 518"/>
              <a:gd name="T3" fmla="*/ 348 h 843"/>
              <a:gd name="T4" fmla="*/ 57 w 518"/>
              <a:gd name="T5" fmla="*/ 289 h 843"/>
              <a:gd name="T6" fmla="*/ 42 w 518"/>
              <a:gd name="T7" fmla="*/ 254 h 843"/>
              <a:gd name="T8" fmla="*/ 85 w 518"/>
              <a:gd name="T9" fmla="*/ 220 h 843"/>
              <a:gd name="T10" fmla="*/ 130 w 518"/>
              <a:gd name="T11" fmla="*/ 116 h 843"/>
              <a:gd name="T12" fmla="*/ 102 w 518"/>
              <a:gd name="T13" fmla="*/ 93 h 843"/>
              <a:gd name="T14" fmla="*/ 85 w 518"/>
              <a:gd name="T15" fmla="*/ 48 h 843"/>
              <a:gd name="T16" fmla="*/ 402 w 518"/>
              <a:gd name="T17" fmla="*/ 0 h 843"/>
              <a:gd name="T18" fmla="*/ 402 w 518"/>
              <a:gd name="T19" fmla="*/ 128 h 843"/>
              <a:gd name="T20" fmla="*/ 447 w 518"/>
              <a:gd name="T21" fmla="*/ 138 h 843"/>
              <a:gd name="T22" fmla="*/ 489 w 518"/>
              <a:gd name="T23" fmla="*/ 521 h 843"/>
              <a:gd name="T24" fmla="*/ 518 w 518"/>
              <a:gd name="T25" fmla="*/ 592 h 843"/>
              <a:gd name="T26" fmla="*/ 447 w 518"/>
              <a:gd name="T27" fmla="*/ 705 h 843"/>
              <a:gd name="T28" fmla="*/ 447 w 518"/>
              <a:gd name="T29" fmla="*/ 765 h 843"/>
              <a:gd name="T30" fmla="*/ 388 w 518"/>
              <a:gd name="T31" fmla="*/ 795 h 843"/>
              <a:gd name="T32" fmla="*/ 402 w 518"/>
              <a:gd name="T33" fmla="*/ 810 h 843"/>
              <a:gd name="T34" fmla="*/ 331 w 518"/>
              <a:gd name="T35" fmla="*/ 819 h 843"/>
              <a:gd name="T36" fmla="*/ 317 w 518"/>
              <a:gd name="T37" fmla="*/ 843 h 843"/>
              <a:gd name="T38" fmla="*/ 274 w 518"/>
              <a:gd name="T39" fmla="*/ 843 h 843"/>
              <a:gd name="T40" fmla="*/ 258 w 518"/>
              <a:gd name="T41" fmla="*/ 810 h 843"/>
              <a:gd name="T42" fmla="*/ 274 w 518"/>
              <a:gd name="T43" fmla="*/ 753 h 843"/>
              <a:gd name="T44" fmla="*/ 217 w 518"/>
              <a:gd name="T45" fmla="*/ 729 h 843"/>
              <a:gd name="T46" fmla="*/ 156 w 518"/>
              <a:gd name="T47" fmla="*/ 661 h 843"/>
              <a:gd name="T48" fmla="*/ 172 w 518"/>
              <a:gd name="T49" fmla="*/ 601 h 843"/>
              <a:gd name="T50" fmla="*/ 144 w 518"/>
              <a:gd name="T51" fmla="*/ 592 h 843"/>
              <a:gd name="T52" fmla="*/ 102 w 518"/>
              <a:gd name="T53" fmla="*/ 592 h 843"/>
              <a:gd name="T54" fmla="*/ 14 w 518"/>
              <a:gd name="T55" fmla="*/ 476 h 843"/>
              <a:gd name="T56" fmla="*/ 0 w 518"/>
              <a:gd name="T57" fmla="*/ 405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18" h="843">
                <a:moveTo>
                  <a:pt x="0" y="405"/>
                </a:moveTo>
                <a:lnTo>
                  <a:pt x="14" y="348"/>
                </a:lnTo>
                <a:lnTo>
                  <a:pt x="57" y="289"/>
                </a:lnTo>
                <a:lnTo>
                  <a:pt x="42" y="254"/>
                </a:lnTo>
                <a:lnTo>
                  <a:pt x="85" y="220"/>
                </a:lnTo>
                <a:lnTo>
                  <a:pt x="130" y="116"/>
                </a:lnTo>
                <a:lnTo>
                  <a:pt x="102" y="93"/>
                </a:lnTo>
                <a:lnTo>
                  <a:pt x="85" y="48"/>
                </a:lnTo>
                <a:lnTo>
                  <a:pt x="402" y="0"/>
                </a:lnTo>
                <a:lnTo>
                  <a:pt x="402" y="128"/>
                </a:lnTo>
                <a:lnTo>
                  <a:pt x="447" y="138"/>
                </a:lnTo>
                <a:lnTo>
                  <a:pt x="489" y="521"/>
                </a:lnTo>
                <a:lnTo>
                  <a:pt x="518" y="592"/>
                </a:lnTo>
                <a:lnTo>
                  <a:pt x="447" y="705"/>
                </a:lnTo>
                <a:lnTo>
                  <a:pt x="447" y="765"/>
                </a:lnTo>
                <a:lnTo>
                  <a:pt x="388" y="795"/>
                </a:lnTo>
                <a:lnTo>
                  <a:pt x="402" y="810"/>
                </a:lnTo>
                <a:lnTo>
                  <a:pt x="331" y="819"/>
                </a:lnTo>
                <a:lnTo>
                  <a:pt x="317" y="843"/>
                </a:lnTo>
                <a:lnTo>
                  <a:pt x="274" y="843"/>
                </a:lnTo>
                <a:lnTo>
                  <a:pt x="258" y="810"/>
                </a:lnTo>
                <a:lnTo>
                  <a:pt x="274" y="753"/>
                </a:lnTo>
                <a:lnTo>
                  <a:pt x="217" y="729"/>
                </a:lnTo>
                <a:lnTo>
                  <a:pt x="156" y="661"/>
                </a:lnTo>
                <a:lnTo>
                  <a:pt x="172" y="601"/>
                </a:lnTo>
                <a:lnTo>
                  <a:pt x="144" y="592"/>
                </a:lnTo>
                <a:lnTo>
                  <a:pt x="102" y="592"/>
                </a:lnTo>
                <a:lnTo>
                  <a:pt x="14" y="476"/>
                </a:lnTo>
                <a:lnTo>
                  <a:pt x="0" y="405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Freeform 284"/>
          <p:cNvSpPr>
            <a:spLocks/>
          </p:cNvSpPr>
          <p:nvPr/>
        </p:nvSpPr>
        <p:spPr bwMode="auto">
          <a:xfrm>
            <a:off x="7096126" y="2484836"/>
            <a:ext cx="616744" cy="1003697"/>
          </a:xfrm>
          <a:custGeom>
            <a:avLst/>
            <a:gdLst>
              <a:gd name="T0" fmla="*/ 0 w 518"/>
              <a:gd name="T1" fmla="*/ 405 h 843"/>
              <a:gd name="T2" fmla="*/ 14 w 518"/>
              <a:gd name="T3" fmla="*/ 348 h 843"/>
              <a:gd name="T4" fmla="*/ 57 w 518"/>
              <a:gd name="T5" fmla="*/ 289 h 843"/>
              <a:gd name="T6" fmla="*/ 42 w 518"/>
              <a:gd name="T7" fmla="*/ 254 h 843"/>
              <a:gd name="T8" fmla="*/ 85 w 518"/>
              <a:gd name="T9" fmla="*/ 220 h 843"/>
              <a:gd name="T10" fmla="*/ 130 w 518"/>
              <a:gd name="T11" fmla="*/ 116 h 843"/>
              <a:gd name="T12" fmla="*/ 102 w 518"/>
              <a:gd name="T13" fmla="*/ 93 h 843"/>
              <a:gd name="T14" fmla="*/ 85 w 518"/>
              <a:gd name="T15" fmla="*/ 48 h 843"/>
              <a:gd name="T16" fmla="*/ 402 w 518"/>
              <a:gd name="T17" fmla="*/ 0 h 843"/>
              <a:gd name="T18" fmla="*/ 402 w 518"/>
              <a:gd name="T19" fmla="*/ 128 h 843"/>
              <a:gd name="T20" fmla="*/ 447 w 518"/>
              <a:gd name="T21" fmla="*/ 138 h 843"/>
              <a:gd name="T22" fmla="*/ 489 w 518"/>
              <a:gd name="T23" fmla="*/ 521 h 843"/>
              <a:gd name="T24" fmla="*/ 518 w 518"/>
              <a:gd name="T25" fmla="*/ 592 h 843"/>
              <a:gd name="T26" fmla="*/ 447 w 518"/>
              <a:gd name="T27" fmla="*/ 705 h 843"/>
              <a:gd name="T28" fmla="*/ 447 w 518"/>
              <a:gd name="T29" fmla="*/ 765 h 843"/>
              <a:gd name="T30" fmla="*/ 388 w 518"/>
              <a:gd name="T31" fmla="*/ 795 h 843"/>
              <a:gd name="T32" fmla="*/ 402 w 518"/>
              <a:gd name="T33" fmla="*/ 810 h 843"/>
              <a:gd name="T34" fmla="*/ 331 w 518"/>
              <a:gd name="T35" fmla="*/ 819 h 843"/>
              <a:gd name="T36" fmla="*/ 317 w 518"/>
              <a:gd name="T37" fmla="*/ 843 h 843"/>
              <a:gd name="T38" fmla="*/ 274 w 518"/>
              <a:gd name="T39" fmla="*/ 843 h 843"/>
              <a:gd name="T40" fmla="*/ 258 w 518"/>
              <a:gd name="T41" fmla="*/ 810 h 843"/>
              <a:gd name="T42" fmla="*/ 274 w 518"/>
              <a:gd name="T43" fmla="*/ 753 h 843"/>
              <a:gd name="T44" fmla="*/ 217 w 518"/>
              <a:gd name="T45" fmla="*/ 729 h 843"/>
              <a:gd name="T46" fmla="*/ 156 w 518"/>
              <a:gd name="T47" fmla="*/ 661 h 843"/>
              <a:gd name="T48" fmla="*/ 172 w 518"/>
              <a:gd name="T49" fmla="*/ 601 h 843"/>
              <a:gd name="T50" fmla="*/ 144 w 518"/>
              <a:gd name="T51" fmla="*/ 592 h 843"/>
              <a:gd name="T52" fmla="*/ 102 w 518"/>
              <a:gd name="T53" fmla="*/ 592 h 843"/>
              <a:gd name="T54" fmla="*/ 14 w 518"/>
              <a:gd name="T55" fmla="*/ 476 h 843"/>
              <a:gd name="T56" fmla="*/ 0 w 518"/>
              <a:gd name="T57" fmla="*/ 405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18" h="843">
                <a:moveTo>
                  <a:pt x="0" y="405"/>
                </a:moveTo>
                <a:lnTo>
                  <a:pt x="14" y="348"/>
                </a:lnTo>
                <a:lnTo>
                  <a:pt x="57" y="289"/>
                </a:lnTo>
                <a:lnTo>
                  <a:pt x="42" y="254"/>
                </a:lnTo>
                <a:lnTo>
                  <a:pt x="85" y="220"/>
                </a:lnTo>
                <a:lnTo>
                  <a:pt x="130" y="116"/>
                </a:lnTo>
                <a:lnTo>
                  <a:pt x="102" y="93"/>
                </a:lnTo>
                <a:lnTo>
                  <a:pt x="85" y="48"/>
                </a:lnTo>
                <a:lnTo>
                  <a:pt x="402" y="0"/>
                </a:lnTo>
                <a:lnTo>
                  <a:pt x="402" y="128"/>
                </a:lnTo>
                <a:lnTo>
                  <a:pt x="447" y="138"/>
                </a:lnTo>
                <a:lnTo>
                  <a:pt x="489" y="521"/>
                </a:lnTo>
                <a:lnTo>
                  <a:pt x="518" y="592"/>
                </a:lnTo>
                <a:lnTo>
                  <a:pt x="447" y="705"/>
                </a:lnTo>
                <a:lnTo>
                  <a:pt x="447" y="765"/>
                </a:lnTo>
                <a:lnTo>
                  <a:pt x="388" y="795"/>
                </a:lnTo>
                <a:lnTo>
                  <a:pt x="402" y="810"/>
                </a:lnTo>
                <a:lnTo>
                  <a:pt x="331" y="819"/>
                </a:lnTo>
                <a:lnTo>
                  <a:pt x="317" y="843"/>
                </a:lnTo>
                <a:lnTo>
                  <a:pt x="274" y="843"/>
                </a:lnTo>
                <a:lnTo>
                  <a:pt x="258" y="810"/>
                </a:lnTo>
                <a:lnTo>
                  <a:pt x="274" y="753"/>
                </a:lnTo>
                <a:lnTo>
                  <a:pt x="217" y="729"/>
                </a:lnTo>
                <a:lnTo>
                  <a:pt x="156" y="661"/>
                </a:lnTo>
                <a:lnTo>
                  <a:pt x="172" y="601"/>
                </a:lnTo>
                <a:lnTo>
                  <a:pt x="144" y="592"/>
                </a:lnTo>
                <a:lnTo>
                  <a:pt x="102" y="592"/>
                </a:lnTo>
                <a:lnTo>
                  <a:pt x="14" y="476"/>
                </a:lnTo>
                <a:lnTo>
                  <a:pt x="0" y="40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Freeform 285"/>
          <p:cNvSpPr>
            <a:spLocks/>
          </p:cNvSpPr>
          <p:nvPr/>
        </p:nvSpPr>
        <p:spPr bwMode="auto">
          <a:xfrm>
            <a:off x="8123636" y="3724277"/>
            <a:ext cx="736997" cy="840581"/>
          </a:xfrm>
          <a:custGeom>
            <a:avLst/>
            <a:gdLst>
              <a:gd name="T0" fmla="*/ 0 w 619"/>
              <a:gd name="T1" fmla="*/ 34 h 706"/>
              <a:gd name="T2" fmla="*/ 144 w 619"/>
              <a:gd name="T3" fmla="*/ 12 h 706"/>
              <a:gd name="T4" fmla="*/ 291 w 619"/>
              <a:gd name="T5" fmla="*/ 0 h 706"/>
              <a:gd name="T6" fmla="*/ 274 w 619"/>
              <a:gd name="T7" fmla="*/ 69 h 706"/>
              <a:gd name="T8" fmla="*/ 348 w 619"/>
              <a:gd name="T9" fmla="*/ 81 h 706"/>
              <a:gd name="T10" fmla="*/ 362 w 619"/>
              <a:gd name="T11" fmla="*/ 138 h 706"/>
              <a:gd name="T12" fmla="*/ 418 w 619"/>
              <a:gd name="T13" fmla="*/ 197 h 706"/>
              <a:gd name="T14" fmla="*/ 475 w 619"/>
              <a:gd name="T15" fmla="*/ 265 h 706"/>
              <a:gd name="T16" fmla="*/ 532 w 619"/>
              <a:gd name="T17" fmla="*/ 313 h 706"/>
              <a:gd name="T18" fmla="*/ 532 w 619"/>
              <a:gd name="T19" fmla="*/ 348 h 706"/>
              <a:gd name="T20" fmla="*/ 577 w 619"/>
              <a:gd name="T21" fmla="*/ 370 h 706"/>
              <a:gd name="T22" fmla="*/ 577 w 619"/>
              <a:gd name="T23" fmla="*/ 405 h 706"/>
              <a:gd name="T24" fmla="*/ 605 w 619"/>
              <a:gd name="T25" fmla="*/ 417 h 706"/>
              <a:gd name="T26" fmla="*/ 619 w 619"/>
              <a:gd name="T27" fmla="*/ 405 h 706"/>
              <a:gd name="T28" fmla="*/ 563 w 619"/>
              <a:gd name="T29" fmla="*/ 637 h 706"/>
              <a:gd name="T30" fmla="*/ 506 w 619"/>
              <a:gd name="T31" fmla="*/ 637 h 706"/>
              <a:gd name="T32" fmla="*/ 492 w 619"/>
              <a:gd name="T33" fmla="*/ 706 h 706"/>
              <a:gd name="T34" fmla="*/ 461 w 619"/>
              <a:gd name="T35" fmla="*/ 682 h 706"/>
              <a:gd name="T36" fmla="*/ 144 w 619"/>
              <a:gd name="T37" fmla="*/ 696 h 706"/>
              <a:gd name="T38" fmla="*/ 118 w 619"/>
              <a:gd name="T39" fmla="*/ 672 h 706"/>
              <a:gd name="T40" fmla="*/ 102 w 619"/>
              <a:gd name="T41" fmla="*/ 545 h 706"/>
              <a:gd name="T42" fmla="*/ 144 w 619"/>
              <a:gd name="T43" fmla="*/ 476 h 706"/>
              <a:gd name="T44" fmla="*/ 102 w 619"/>
              <a:gd name="T45" fmla="*/ 393 h 706"/>
              <a:gd name="T46" fmla="*/ 0 w 619"/>
              <a:gd name="T47" fmla="*/ 34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619" h="706">
                <a:moveTo>
                  <a:pt x="0" y="34"/>
                </a:moveTo>
                <a:lnTo>
                  <a:pt x="144" y="12"/>
                </a:lnTo>
                <a:lnTo>
                  <a:pt x="291" y="0"/>
                </a:lnTo>
                <a:lnTo>
                  <a:pt x="274" y="69"/>
                </a:lnTo>
                <a:lnTo>
                  <a:pt x="348" y="81"/>
                </a:lnTo>
                <a:lnTo>
                  <a:pt x="362" y="138"/>
                </a:lnTo>
                <a:lnTo>
                  <a:pt x="418" y="197"/>
                </a:lnTo>
                <a:lnTo>
                  <a:pt x="475" y="265"/>
                </a:lnTo>
                <a:lnTo>
                  <a:pt x="532" y="313"/>
                </a:lnTo>
                <a:lnTo>
                  <a:pt x="532" y="348"/>
                </a:lnTo>
                <a:lnTo>
                  <a:pt x="577" y="370"/>
                </a:lnTo>
                <a:lnTo>
                  <a:pt x="577" y="405"/>
                </a:lnTo>
                <a:lnTo>
                  <a:pt x="605" y="417"/>
                </a:lnTo>
                <a:lnTo>
                  <a:pt x="619" y="405"/>
                </a:lnTo>
                <a:lnTo>
                  <a:pt x="563" y="637"/>
                </a:lnTo>
                <a:lnTo>
                  <a:pt x="506" y="637"/>
                </a:lnTo>
                <a:lnTo>
                  <a:pt x="492" y="706"/>
                </a:lnTo>
                <a:lnTo>
                  <a:pt x="461" y="682"/>
                </a:lnTo>
                <a:lnTo>
                  <a:pt x="144" y="696"/>
                </a:lnTo>
                <a:lnTo>
                  <a:pt x="118" y="672"/>
                </a:lnTo>
                <a:lnTo>
                  <a:pt x="102" y="545"/>
                </a:lnTo>
                <a:lnTo>
                  <a:pt x="144" y="476"/>
                </a:lnTo>
                <a:lnTo>
                  <a:pt x="102" y="393"/>
                </a:lnTo>
                <a:lnTo>
                  <a:pt x="0" y="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Freeform 286"/>
          <p:cNvSpPr>
            <a:spLocks/>
          </p:cNvSpPr>
          <p:nvPr/>
        </p:nvSpPr>
        <p:spPr bwMode="auto">
          <a:xfrm>
            <a:off x="2569370" y="2169319"/>
            <a:ext cx="1219200" cy="1927622"/>
          </a:xfrm>
          <a:custGeom>
            <a:avLst/>
            <a:gdLst>
              <a:gd name="T0" fmla="*/ 390 w 1024"/>
              <a:gd name="T1" fmla="*/ 566 h 1619"/>
              <a:gd name="T2" fmla="*/ 981 w 1024"/>
              <a:gd name="T3" fmla="*/ 1259 h 1619"/>
              <a:gd name="T4" fmla="*/ 981 w 1024"/>
              <a:gd name="T5" fmla="*/ 1328 h 1619"/>
              <a:gd name="T6" fmla="*/ 981 w 1024"/>
              <a:gd name="T7" fmla="*/ 1351 h 1619"/>
              <a:gd name="T8" fmla="*/ 1024 w 1024"/>
              <a:gd name="T9" fmla="*/ 1387 h 1619"/>
              <a:gd name="T10" fmla="*/ 981 w 1024"/>
              <a:gd name="T11" fmla="*/ 1434 h 1619"/>
              <a:gd name="T12" fmla="*/ 936 w 1024"/>
              <a:gd name="T13" fmla="*/ 1571 h 1619"/>
              <a:gd name="T14" fmla="*/ 953 w 1024"/>
              <a:gd name="T15" fmla="*/ 1619 h 1619"/>
              <a:gd name="T16" fmla="*/ 636 w 1024"/>
              <a:gd name="T17" fmla="*/ 1607 h 1619"/>
              <a:gd name="T18" fmla="*/ 591 w 1024"/>
              <a:gd name="T19" fmla="*/ 1408 h 1619"/>
              <a:gd name="T20" fmla="*/ 492 w 1024"/>
              <a:gd name="T21" fmla="*/ 1318 h 1619"/>
              <a:gd name="T22" fmla="*/ 359 w 1024"/>
              <a:gd name="T23" fmla="*/ 1283 h 1619"/>
              <a:gd name="T24" fmla="*/ 302 w 1024"/>
              <a:gd name="T25" fmla="*/ 1202 h 1619"/>
              <a:gd name="T26" fmla="*/ 231 w 1024"/>
              <a:gd name="T27" fmla="*/ 1191 h 1619"/>
              <a:gd name="T28" fmla="*/ 101 w 1024"/>
              <a:gd name="T29" fmla="*/ 892 h 1619"/>
              <a:gd name="T30" fmla="*/ 144 w 1024"/>
              <a:gd name="T31" fmla="*/ 845 h 1619"/>
              <a:gd name="T32" fmla="*/ 87 w 1024"/>
              <a:gd name="T33" fmla="*/ 762 h 1619"/>
              <a:gd name="T34" fmla="*/ 87 w 1024"/>
              <a:gd name="T35" fmla="*/ 717 h 1619"/>
              <a:gd name="T36" fmla="*/ 130 w 1024"/>
              <a:gd name="T37" fmla="*/ 682 h 1619"/>
              <a:gd name="T38" fmla="*/ 101 w 1024"/>
              <a:gd name="T39" fmla="*/ 623 h 1619"/>
              <a:gd name="T40" fmla="*/ 73 w 1024"/>
              <a:gd name="T41" fmla="*/ 635 h 1619"/>
              <a:gd name="T42" fmla="*/ 42 w 1024"/>
              <a:gd name="T43" fmla="*/ 545 h 1619"/>
              <a:gd name="T44" fmla="*/ 0 w 1024"/>
              <a:gd name="T45" fmla="*/ 474 h 1619"/>
              <a:gd name="T46" fmla="*/ 16 w 1024"/>
              <a:gd name="T47" fmla="*/ 289 h 1619"/>
              <a:gd name="T48" fmla="*/ 0 w 1024"/>
              <a:gd name="T49" fmla="*/ 230 h 1619"/>
              <a:gd name="T50" fmla="*/ 73 w 1024"/>
              <a:gd name="T51" fmla="*/ 0 h 1619"/>
              <a:gd name="T52" fmla="*/ 522 w 1024"/>
              <a:gd name="T53" fmla="*/ 109 h 1619"/>
              <a:gd name="T54" fmla="*/ 390 w 1024"/>
              <a:gd name="T55" fmla="*/ 566 h 1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024" h="1619">
                <a:moveTo>
                  <a:pt x="390" y="566"/>
                </a:moveTo>
                <a:lnTo>
                  <a:pt x="981" y="1259"/>
                </a:lnTo>
                <a:lnTo>
                  <a:pt x="981" y="1328"/>
                </a:lnTo>
                <a:lnTo>
                  <a:pt x="981" y="1351"/>
                </a:lnTo>
                <a:lnTo>
                  <a:pt x="1024" y="1387"/>
                </a:lnTo>
                <a:lnTo>
                  <a:pt x="981" y="1434"/>
                </a:lnTo>
                <a:lnTo>
                  <a:pt x="936" y="1571"/>
                </a:lnTo>
                <a:lnTo>
                  <a:pt x="953" y="1619"/>
                </a:lnTo>
                <a:lnTo>
                  <a:pt x="636" y="1607"/>
                </a:lnTo>
                <a:lnTo>
                  <a:pt x="591" y="1408"/>
                </a:lnTo>
                <a:lnTo>
                  <a:pt x="492" y="1318"/>
                </a:lnTo>
                <a:lnTo>
                  <a:pt x="359" y="1283"/>
                </a:lnTo>
                <a:lnTo>
                  <a:pt x="302" y="1202"/>
                </a:lnTo>
                <a:lnTo>
                  <a:pt x="231" y="1191"/>
                </a:lnTo>
                <a:lnTo>
                  <a:pt x="101" y="892"/>
                </a:lnTo>
                <a:lnTo>
                  <a:pt x="144" y="845"/>
                </a:lnTo>
                <a:lnTo>
                  <a:pt x="87" y="762"/>
                </a:lnTo>
                <a:lnTo>
                  <a:pt x="87" y="717"/>
                </a:lnTo>
                <a:lnTo>
                  <a:pt x="130" y="682"/>
                </a:lnTo>
                <a:lnTo>
                  <a:pt x="101" y="623"/>
                </a:lnTo>
                <a:lnTo>
                  <a:pt x="73" y="635"/>
                </a:lnTo>
                <a:lnTo>
                  <a:pt x="42" y="545"/>
                </a:lnTo>
                <a:lnTo>
                  <a:pt x="0" y="474"/>
                </a:lnTo>
                <a:lnTo>
                  <a:pt x="16" y="289"/>
                </a:lnTo>
                <a:lnTo>
                  <a:pt x="0" y="230"/>
                </a:lnTo>
                <a:lnTo>
                  <a:pt x="73" y="0"/>
                </a:lnTo>
                <a:lnTo>
                  <a:pt x="522" y="109"/>
                </a:lnTo>
                <a:lnTo>
                  <a:pt x="390" y="56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Freeform 287"/>
          <p:cNvSpPr>
            <a:spLocks/>
          </p:cNvSpPr>
          <p:nvPr/>
        </p:nvSpPr>
        <p:spPr bwMode="auto">
          <a:xfrm>
            <a:off x="3993358" y="1175148"/>
            <a:ext cx="1475185" cy="923925"/>
          </a:xfrm>
          <a:custGeom>
            <a:avLst/>
            <a:gdLst>
              <a:gd name="T0" fmla="*/ 29 w 1239"/>
              <a:gd name="T1" fmla="*/ 0 h 776"/>
              <a:gd name="T2" fmla="*/ 1239 w 1239"/>
              <a:gd name="T3" fmla="*/ 185 h 776"/>
              <a:gd name="T4" fmla="*/ 1211 w 1239"/>
              <a:gd name="T5" fmla="*/ 658 h 776"/>
              <a:gd name="T6" fmla="*/ 1180 w 1239"/>
              <a:gd name="T7" fmla="*/ 776 h 776"/>
              <a:gd name="T8" fmla="*/ 402 w 1239"/>
              <a:gd name="T9" fmla="*/ 693 h 776"/>
              <a:gd name="T10" fmla="*/ 388 w 1239"/>
              <a:gd name="T11" fmla="*/ 764 h 776"/>
              <a:gd name="T12" fmla="*/ 376 w 1239"/>
              <a:gd name="T13" fmla="*/ 741 h 776"/>
              <a:gd name="T14" fmla="*/ 362 w 1239"/>
              <a:gd name="T15" fmla="*/ 764 h 776"/>
              <a:gd name="T16" fmla="*/ 260 w 1239"/>
              <a:gd name="T17" fmla="*/ 753 h 776"/>
              <a:gd name="T18" fmla="*/ 204 w 1239"/>
              <a:gd name="T19" fmla="*/ 764 h 776"/>
              <a:gd name="T20" fmla="*/ 130 w 1239"/>
              <a:gd name="T21" fmla="*/ 568 h 776"/>
              <a:gd name="T22" fmla="*/ 85 w 1239"/>
              <a:gd name="T23" fmla="*/ 589 h 776"/>
              <a:gd name="T24" fmla="*/ 73 w 1239"/>
              <a:gd name="T25" fmla="*/ 556 h 776"/>
              <a:gd name="T26" fmla="*/ 102 w 1239"/>
              <a:gd name="T27" fmla="*/ 521 h 776"/>
              <a:gd name="T28" fmla="*/ 130 w 1239"/>
              <a:gd name="T29" fmla="*/ 405 h 776"/>
              <a:gd name="T30" fmla="*/ 29 w 1239"/>
              <a:gd name="T31" fmla="*/ 268 h 776"/>
              <a:gd name="T32" fmla="*/ 0 w 1239"/>
              <a:gd name="T33" fmla="*/ 128 h 776"/>
              <a:gd name="T34" fmla="*/ 29 w 1239"/>
              <a:gd name="T35" fmla="*/ 0 h 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39" h="776">
                <a:moveTo>
                  <a:pt x="29" y="0"/>
                </a:moveTo>
                <a:lnTo>
                  <a:pt x="1239" y="185"/>
                </a:lnTo>
                <a:lnTo>
                  <a:pt x="1211" y="658"/>
                </a:lnTo>
                <a:lnTo>
                  <a:pt x="1180" y="776"/>
                </a:lnTo>
                <a:lnTo>
                  <a:pt x="402" y="693"/>
                </a:lnTo>
                <a:lnTo>
                  <a:pt x="388" y="764"/>
                </a:lnTo>
                <a:lnTo>
                  <a:pt x="376" y="741"/>
                </a:lnTo>
                <a:lnTo>
                  <a:pt x="362" y="764"/>
                </a:lnTo>
                <a:lnTo>
                  <a:pt x="260" y="753"/>
                </a:lnTo>
                <a:lnTo>
                  <a:pt x="204" y="764"/>
                </a:lnTo>
                <a:lnTo>
                  <a:pt x="130" y="568"/>
                </a:lnTo>
                <a:lnTo>
                  <a:pt x="85" y="589"/>
                </a:lnTo>
                <a:lnTo>
                  <a:pt x="73" y="556"/>
                </a:lnTo>
                <a:lnTo>
                  <a:pt x="102" y="521"/>
                </a:lnTo>
                <a:lnTo>
                  <a:pt x="130" y="405"/>
                </a:lnTo>
                <a:lnTo>
                  <a:pt x="29" y="268"/>
                </a:lnTo>
                <a:lnTo>
                  <a:pt x="0" y="128"/>
                </a:lnTo>
                <a:lnTo>
                  <a:pt x="2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Freeform 288"/>
          <p:cNvSpPr>
            <a:spLocks/>
          </p:cNvSpPr>
          <p:nvPr/>
        </p:nvSpPr>
        <p:spPr bwMode="auto">
          <a:xfrm>
            <a:off x="5606654" y="3037286"/>
            <a:ext cx="1112044" cy="492919"/>
          </a:xfrm>
          <a:custGeom>
            <a:avLst/>
            <a:gdLst>
              <a:gd name="T0" fmla="*/ 14 w 934"/>
              <a:gd name="T1" fmla="*/ 0 h 414"/>
              <a:gd name="T2" fmla="*/ 847 w 934"/>
              <a:gd name="T3" fmla="*/ 0 h 414"/>
              <a:gd name="T4" fmla="*/ 889 w 934"/>
              <a:gd name="T5" fmla="*/ 33 h 414"/>
              <a:gd name="T6" fmla="*/ 863 w 934"/>
              <a:gd name="T7" fmla="*/ 69 h 414"/>
              <a:gd name="T8" fmla="*/ 934 w 934"/>
              <a:gd name="T9" fmla="*/ 128 h 414"/>
              <a:gd name="T10" fmla="*/ 934 w 934"/>
              <a:gd name="T11" fmla="*/ 414 h 414"/>
              <a:gd name="T12" fmla="*/ 0 w 934"/>
              <a:gd name="T13" fmla="*/ 414 h 414"/>
              <a:gd name="T14" fmla="*/ 14 w 934"/>
              <a:gd name="T15" fmla="*/ 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34" h="414">
                <a:moveTo>
                  <a:pt x="14" y="0"/>
                </a:moveTo>
                <a:lnTo>
                  <a:pt x="847" y="0"/>
                </a:lnTo>
                <a:lnTo>
                  <a:pt x="889" y="33"/>
                </a:lnTo>
                <a:lnTo>
                  <a:pt x="863" y="69"/>
                </a:lnTo>
                <a:lnTo>
                  <a:pt x="934" y="128"/>
                </a:lnTo>
                <a:lnTo>
                  <a:pt x="934" y="414"/>
                </a:lnTo>
                <a:lnTo>
                  <a:pt x="0" y="414"/>
                </a:lnTo>
                <a:lnTo>
                  <a:pt x="14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Freeform 289"/>
          <p:cNvSpPr>
            <a:spLocks/>
          </p:cNvSpPr>
          <p:nvPr/>
        </p:nvSpPr>
        <p:spPr bwMode="auto">
          <a:xfrm>
            <a:off x="4936332" y="3600450"/>
            <a:ext cx="1988344" cy="2025254"/>
          </a:xfrm>
          <a:custGeom>
            <a:avLst/>
            <a:gdLst>
              <a:gd name="T0" fmla="*/ 447 w 1670"/>
              <a:gd name="T1" fmla="*/ 0 h 1701"/>
              <a:gd name="T2" fmla="*/ 809 w 1670"/>
              <a:gd name="T3" fmla="*/ 33 h 1701"/>
              <a:gd name="T4" fmla="*/ 792 w 1670"/>
              <a:gd name="T5" fmla="*/ 324 h 1701"/>
              <a:gd name="T6" fmla="*/ 821 w 1670"/>
              <a:gd name="T7" fmla="*/ 348 h 1701"/>
              <a:gd name="T8" fmla="*/ 908 w 1670"/>
              <a:gd name="T9" fmla="*/ 395 h 1701"/>
              <a:gd name="T10" fmla="*/ 1050 w 1670"/>
              <a:gd name="T11" fmla="*/ 429 h 1701"/>
              <a:gd name="T12" fmla="*/ 1067 w 1670"/>
              <a:gd name="T13" fmla="*/ 462 h 1701"/>
              <a:gd name="T14" fmla="*/ 1126 w 1670"/>
              <a:gd name="T15" fmla="*/ 438 h 1701"/>
              <a:gd name="T16" fmla="*/ 1197 w 1670"/>
              <a:gd name="T17" fmla="*/ 521 h 1701"/>
              <a:gd name="T18" fmla="*/ 1223 w 1670"/>
              <a:gd name="T19" fmla="*/ 485 h 1701"/>
              <a:gd name="T20" fmla="*/ 1294 w 1670"/>
              <a:gd name="T21" fmla="*/ 497 h 1701"/>
              <a:gd name="T22" fmla="*/ 1308 w 1670"/>
              <a:gd name="T23" fmla="*/ 533 h 1701"/>
              <a:gd name="T24" fmla="*/ 1353 w 1670"/>
              <a:gd name="T25" fmla="*/ 509 h 1701"/>
              <a:gd name="T26" fmla="*/ 1395 w 1670"/>
              <a:gd name="T27" fmla="*/ 497 h 1701"/>
              <a:gd name="T28" fmla="*/ 1452 w 1670"/>
              <a:gd name="T29" fmla="*/ 497 h 1701"/>
              <a:gd name="T30" fmla="*/ 1540 w 1670"/>
              <a:gd name="T31" fmla="*/ 533 h 1701"/>
              <a:gd name="T32" fmla="*/ 1585 w 1670"/>
              <a:gd name="T33" fmla="*/ 533 h 1701"/>
              <a:gd name="T34" fmla="*/ 1585 w 1670"/>
              <a:gd name="T35" fmla="*/ 613 h 1701"/>
              <a:gd name="T36" fmla="*/ 1611 w 1670"/>
              <a:gd name="T37" fmla="*/ 753 h 1701"/>
              <a:gd name="T38" fmla="*/ 1641 w 1670"/>
              <a:gd name="T39" fmla="*/ 810 h 1701"/>
              <a:gd name="T40" fmla="*/ 1670 w 1670"/>
              <a:gd name="T41" fmla="*/ 890 h 1701"/>
              <a:gd name="T42" fmla="*/ 1627 w 1670"/>
              <a:gd name="T43" fmla="*/ 1077 h 1701"/>
              <a:gd name="T44" fmla="*/ 1554 w 1670"/>
              <a:gd name="T45" fmla="*/ 1110 h 1701"/>
              <a:gd name="T46" fmla="*/ 1497 w 1670"/>
              <a:gd name="T47" fmla="*/ 1101 h 1701"/>
              <a:gd name="T48" fmla="*/ 1466 w 1670"/>
              <a:gd name="T49" fmla="*/ 1181 h 1701"/>
              <a:gd name="T50" fmla="*/ 1353 w 1670"/>
              <a:gd name="T51" fmla="*/ 1193 h 1701"/>
              <a:gd name="T52" fmla="*/ 1180 w 1670"/>
              <a:gd name="T53" fmla="*/ 1354 h 1701"/>
              <a:gd name="T54" fmla="*/ 1168 w 1670"/>
              <a:gd name="T55" fmla="*/ 1597 h 1701"/>
              <a:gd name="T56" fmla="*/ 1209 w 1670"/>
              <a:gd name="T57" fmla="*/ 1701 h 1701"/>
              <a:gd name="T58" fmla="*/ 937 w 1670"/>
              <a:gd name="T59" fmla="*/ 1645 h 1701"/>
              <a:gd name="T60" fmla="*/ 880 w 1670"/>
              <a:gd name="T61" fmla="*/ 1550 h 1701"/>
              <a:gd name="T62" fmla="*/ 880 w 1670"/>
              <a:gd name="T63" fmla="*/ 1434 h 1701"/>
              <a:gd name="T64" fmla="*/ 634 w 1670"/>
              <a:gd name="T65" fmla="*/ 1056 h 1701"/>
              <a:gd name="T66" fmla="*/ 461 w 1670"/>
              <a:gd name="T67" fmla="*/ 1056 h 1701"/>
              <a:gd name="T68" fmla="*/ 388 w 1670"/>
              <a:gd name="T69" fmla="*/ 1181 h 1701"/>
              <a:gd name="T70" fmla="*/ 230 w 1670"/>
              <a:gd name="T71" fmla="*/ 1065 h 1701"/>
              <a:gd name="T72" fmla="*/ 215 w 1670"/>
              <a:gd name="T73" fmla="*/ 916 h 1701"/>
              <a:gd name="T74" fmla="*/ 102 w 1670"/>
              <a:gd name="T75" fmla="*/ 880 h 1701"/>
              <a:gd name="T76" fmla="*/ 0 w 1670"/>
              <a:gd name="T77" fmla="*/ 727 h 1701"/>
              <a:gd name="T78" fmla="*/ 405 w 1670"/>
              <a:gd name="T79" fmla="*/ 753 h 1701"/>
              <a:gd name="T80" fmla="*/ 447 w 1670"/>
              <a:gd name="T81" fmla="*/ 0 h 1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70" h="1701">
                <a:moveTo>
                  <a:pt x="447" y="0"/>
                </a:moveTo>
                <a:lnTo>
                  <a:pt x="809" y="33"/>
                </a:lnTo>
                <a:lnTo>
                  <a:pt x="792" y="324"/>
                </a:lnTo>
                <a:lnTo>
                  <a:pt x="821" y="348"/>
                </a:lnTo>
                <a:lnTo>
                  <a:pt x="908" y="395"/>
                </a:lnTo>
                <a:lnTo>
                  <a:pt x="1050" y="429"/>
                </a:lnTo>
                <a:lnTo>
                  <a:pt x="1067" y="462"/>
                </a:lnTo>
                <a:lnTo>
                  <a:pt x="1126" y="438"/>
                </a:lnTo>
                <a:lnTo>
                  <a:pt x="1197" y="521"/>
                </a:lnTo>
                <a:lnTo>
                  <a:pt x="1223" y="485"/>
                </a:lnTo>
                <a:lnTo>
                  <a:pt x="1294" y="497"/>
                </a:lnTo>
                <a:lnTo>
                  <a:pt x="1308" y="533"/>
                </a:lnTo>
                <a:lnTo>
                  <a:pt x="1353" y="509"/>
                </a:lnTo>
                <a:lnTo>
                  <a:pt x="1395" y="497"/>
                </a:lnTo>
                <a:lnTo>
                  <a:pt x="1452" y="497"/>
                </a:lnTo>
                <a:lnTo>
                  <a:pt x="1540" y="533"/>
                </a:lnTo>
                <a:lnTo>
                  <a:pt x="1585" y="533"/>
                </a:lnTo>
                <a:lnTo>
                  <a:pt x="1585" y="613"/>
                </a:lnTo>
                <a:lnTo>
                  <a:pt x="1611" y="753"/>
                </a:lnTo>
                <a:lnTo>
                  <a:pt x="1641" y="810"/>
                </a:lnTo>
                <a:lnTo>
                  <a:pt x="1670" y="890"/>
                </a:lnTo>
                <a:lnTo>
                  <a:pt x="1627" y="1077"/>
                </a:lnTo>
                <a:lnTo>
                  <a:pt x="1554" y="1110"/>
                </a:lnTo>
                <a:lnTo>
                  <a:pt x="1497" y="1101"/>
                </a:lnTo>
                <a:lnTo>
                  <a:pt x="1466" y="1181"/>
                </a:lnTo>
                <a:lnTo>
                  <a:pt x="1353" y="1193"/>
                </a:lnTo>
                <a:lnTo>
                  <a:pt x="1180" y="1354"/>
                </a:lnTo>
                <a:lnTo>
                  <a:pt x="1168" y="1597"/>
                </a:lnTo>
                <a:lnTo>
                  <a:pt x="1209" y="1701"/>
                </a:lnTo>
                <a:lnTo>
                  <a:pt x="937" y="1645"/>
                </a:lnTo>
                <a:lnTo>
                  <a:pt x="880" y="1550"/>
                </a:lnTo>
                <a:lnTo>
                  <a:pt x="880" y="1434"/>
                </a:lnTo>
                <a:lnTo>
                  <a:pt x="634" y="1056"/>
                </a:lnTo>
                <a:lnTo>
                  <a:pt x="461" y="1056"/>
                </a:lnTo>
                <a:lnTo>
                  <a:pt x="388" y="1181"/>
                </a:lnTo>
                <a:lnTo>
                  <a:pt x="230" y="1065"/>
                </a:lnTo>
                <a:lnTo>
                  <a:pt x="215" y="916"/>
                </a:lnTo>
                <a:lnTo>
                  <a:pt x="102" y="880"/>
                </a:lnTo>
                <a:lnTo>
                  <a:pt x="0" y="727"/>
                </a:lnTo>
                <a:lnTo>
                  <a:pt x="405" y="753"/>
                </a:lnTo>
                <a:lnTo>
                  <a:pt x="447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Freeform 290"/>
          <p:cNvSpPr>
            <a:spLocks/>
          </p:cNvSpPr>
          <p:nvPr/>
        </p:nvSpPr>
        <p:spPr bwMode="auto">
          <a:xfrm>
            <a:off x="6291265" y="1327548"/>
            <a:ext cx="889397" cy="1059656"/>
          </a:xfrm>
          <a:custGeom>
            <a:avLst/>
            <a:gdLst>
              <a:gd name="T0" fmla="*/ 532 w 747"/>
              <a:gd name="T1" fmla="*/ 405 h 890"/>
              <a:gd name="T2" fmla="*/ 532 w 747"/>
              <a:gd name="T3" fmla="*/ 499 h 890"/>
              <a:gd name="T4" fmla="*/ 473 w 747"/>
              <a:gd name="T5" fmla="*/ 556 h 890"/>
              <a:gd name="T6" fmla="*/ 503 w 747"/>
              <a:gd name="T7" fmla="*/ 565 h 890"/>
              <a:gd name="T8" fmla="*/ 489 w 747"/>
              <a:gd name="T9" fmla="*/ 681 h 890"/>
              <a:gd name="T10" fmla="*/ 574 w 747"/>
              <a:gd name="T11" fmla="*/ 776 h 890"/>
              <a:gd name="T12" fmla="*/ 648 w 747"/>
              <a:gd name="T13" fmla="*/ 800 h 890"/>
              <a:gd name="T14" fmla="*/ 662 w 747"/>
              <a:gd name="T15" fmla="*/ 856 h 890"/>
              <a:gd name="T16" fmla="*/ 101 w 747"/>
              <a:gd name="T17" fmla="*/ 890 h 890"/>
              <a:gd name="T18" fmla="*/ 101 w 747"/>
              <a:gd name="T19" fmla="*/ 636 h 890"/>
              <a:gd name="T20" fmla="*/ 71 w 747"/>
              <a:gd name="T21" fmla="*/ 613 h 890"/>
              <a:gd name="T22" fmla="*/ 85 w 747"/>
              <a:gd name="T23" fmla="*/ 565 h 890"/>
              <a:gd name="T24" fmla="*/ 71 w 747"/>
              <a:gd name="T25" fmla="*/ 530 h 890"/>
              <a:gd name="T26" fmla="*/ 71 w 747"/>
              <a:gd name="T27" fmla="*/ 405 h 890"/>
              <a:gd name="T28" fmla="*/ 59 w 747"/>
              <a:gd name="T29" fmla="*/ 357 h 890"/>
              <a:gd name="T30" fmla="*/ 59 w 747"/>
              <a:gd name="T31" fmla="*/ 324 h 890"/>
              <a:gd name="T32" fmla="*/ 59 w 747"/>
              <a:gd name="T33" fmla="*/ 289 h 890"/>
              <a:gd name="T34" fmla="*/ 30 w 747"/>
              <a:gd name="T35" fmla="*/ 185 h 890"/>
              <a:gd name="T36" fmla="*/ 30 w 747"/>
              <a:gd name="T37" fmla="*/ 140 h 890"/>
              <a:gd name="T38" fmla="*/ 0 w 747"/>
              <a:gd name="T39" fmla="*/ 80 h 890"/>
              <a:gd name="T40" fmla="*/ 215 w 747"/>
              <a:gd name="T41" fmla="*/ 57 h 890"/>
              <a:gd name="T42" fmla="*/ 257 w 747"/>
              <a:gd name="T43" fmla="*/ 0 h 890"/>
              <a:gd name="T44" fmla="*/ 288 w 747"/>
              <a:gd name="T45" fmla="*/ 92 h 890"/>
              <a:gd name="T46" fmla="*/ 447 w 747"/>
              <a:gd name="T47" fmla="*/ 128 h 890"/>
              <a:gd name="T48" fmla="*/ 503 w 747"/>
              <a:gd name="T49" fmla="*/ 196 h 890"/>
              <a:gd name="T50" fmla="*/ 633 w 747"/>
              <a:gd name="T51" fmla="*/ 173 h 890"/>
              <a:gd name="T52" fmla="*/ 662 w 747"/>
              <a:gd name="T53" fmla="*/ 196 h 890"/>
              <a:gd name="T54" fmla="*/ 747 w 747"/>
              <a:gd name="T55" fmla="*/ 185 h 890"/>
              <a:gd name="T56" fmla="*/ 546 w 747"/>
              <a:gd name="T57" fmla="*/ 393 h 890"/>
              <a:gd name="T58" fmla="*/ 532 w 747"/>
              <a:gd name="T59" fmla="*/ 405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47" h="890">
                <a:moveTo>
                  <a:pt x="532" y="405"/>
                </a:moveTo>
                <a:lnTo>
                  <a:pt x="532" y="499"/>
                </a:lnTo>
                <a:lnTo>
                  <a:pt x="473" y="556"/>
                </a:lnTo>
                <a:lnTo>
                  <a:pt x="503" y="565"/>
                </a:lnTo>
                <a:lnTo>
                  <a:pt x="489" y="681"/>
                </a:lnTo>
                <a:lnTo>
                  <a:pt x="574" y="776"/>
                </a:lnTo>
                <a:lnTo>
                  <a:pt x="648" y="800"/>
                </a:lnTo>
                <a:lnTo>
                  <a:pt x="662" y="856"/>
                </a:lnTo>
                <a:lnTo>
                  <a:pt x="101" y="890"/>
                </a:lnTo>
                <a:lnTo>
                  <a:pt x="101" y="636"/>
                </a:lnTo>
                <a:lnTo>
                  <a:pt x="71" y="613"/>
                </a:lnTo>
                <a:lnTo>
                  <a:pt x="85" y="565"/>
                </a:lnTo>
                <a:lnTo>
                  <a:pt x="71" y="530"/>
                </a:lnTo>
                <a:lnTo>
                  <a:pt x="71" y="405"/>
                </a:lnTo>
                <a:lnTo>
                  <a:pt x="59" y="357"/>
                </a:lnTo>
                <a:lnTo>
                  <a:pt x="59" y="324"/>
                </a:lnTo>
                <a:lnTo>
                  <a:pt x="59" y="289"/>
                </a:lnTo>
                <a:lnTo>
                  <a:pt x="30" y="185"/>
                </a:lnTo>
                <a:lnTo>
                  <a:pt x="30" y="140"/>
                </a:lnTo>
                <a:lnTo>
                  <a:pt x="0" y="80"/>
                </a:lnTo>
                <a:lnTo>
                  <a:pt x="215" y="57"/>
                </a:lnTo>
                <a:lnTo>
                  <a:pt x="257" y="0"/>
                </a:lnTo>
                <a:lnTo>
                  <a:pt x="288" y="92"/>
                </a:lnTo>
                <a:lnTo>
                  <a:pt x="447" y="128"/>
                </a:lnTo>
                <a:lnTo>
                  <a:pt x="503" y="196"/>
                </a:lnTo>
                <a:lnTo>
                  <a:pt x="633" y="173"/>
                </a:lnTo>
                <a:lnTo>
                  <a:pt x="662" y="196"/>
                </a:lnTo>
                <a:lnTo>
                  <a:pt x="747" y="185"/>
                </a:lnTo>
                <a:lnTo>
                  <a:pt x="546" y="393"/>
                </a:lnTo>
                <a:lnTo>
                  <a:pt x="532" y="40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Freeform 291"/>
          <p:cNvSpPr>
            <a:spLocks/>
          </p:cNvSpPr>
          <p:nvPr/>
        </p:nvSpPr>
        <p:spPr bwMode="auto">
          <a:xfrm>
            <a:off x="6823473" y="4301730"/>
            <a:ext cx="788194" cy="636985"/>
          </a:xfrm>
          <a:custGeom>
            <a:avLst/>
            <a:gdLst>
              <a:gd name="T0" fmla="*/ 345 w 662"/>
              <a:gd name="T1" fmla="*/ 0 h 535"/>
              <a:gd name="T2" fmla="*/ 385 w 662"/>
              <a:gd name="T3" fmla="*/ 95 h 535"/>
              <a:gd name="T4" fmla="*/ 331 w 662"/>
              <a:gd name="T5" fmla="*/ 197 h 535"/>
              <a:gd name="T6" fmla="*/ 314 w 662"/>
              <a:gd name="T7" fmla="*/ 280 h 535"/>
              <a:gd name="T8" fmla="*/ 560 w 662"/>
              <a:gd name="T9" fmla="*/ 268 h 535"/>
              <a:gd name="T10" fmla="*/ 560 w 662"/>
              <a:gd name="T11" fmla="*/ 313 h 535"/>
              <a:gd name="T12" fmla="*/ 602 w 662"/>
              <a:gd name="T13" fmla="*/ 360 h 535"/>
              <a:gd name="T14" fmla="*/ 517 w 662"/>
              <a:gd name="T15" fmla="*/ 372 h 535"/>
              <a:gd name="T16" fmla="*/ 503 w 662"/>
              <a:gd name="T17" fmla="*/ 384 h 535"/>
              <a:gd name="T18" fmla="*/ 588 w 662"/>
              <a:gd name="T19" fmla="*/ 443 h 535"/>
              <a:gd name="T20" fmla="*/ 662 w 662"/>
              <a:gd name="T21" fmla="*/ 535 h 535"/>
              <a:gd name="T22" fmla="*/ 574 w 662"/>
              <a:gd name="T23" fmla="*/ 488 h 535"/>
              <a:gd name="T24" fmla="*/ 560 w 662"/>
              <a:gd name="T25" fmla="*/ 535 h 535"/>
              <a:gd name="T26" fmla="*/ 416 w 662"/>
              <a:gd name="T27" fmla="*/ 535 h 535"/>
              <a:gd name="T28" fmla="*/ 416 w 662"/>
              <a:gd name="T29" fmla="*/ 512 h 535"/>
              <a:gd name="T30" fmla="*/ 401 w 662"/>
              <a:gd name="T31" fmla="*/ 476 h 535"/>
              <a:gd name="T32" fmla="*/ 359 w 662"/>
              <a:gd name="T33" fmla="*/ 488 h 535"/>
              <a:gd name="T34" fmla="*/ 314 w 662"/>
              <a:gd name="T35" fmla="*/ 452 h 535"/>
              <a:gd name="T36" fmla="*/ 271 w 662"/>
              <a:gd name="T37" fmla="*/ 467 h 535"/>
              <a:gd name="T38" fmla="*/ 271 w 662"/>
              <a:gd name="T39" fmla="*/ 500 h 535"/>
              <a:gd name="T40" fmla="*/ 42 w 662"/>
              <a:gd name="T41" fmla="*/ 488 h 535"/>
              <a:gd name="T42" fmla="*/ 85 w 662"/>
              <a:gd name="T43" fmla="*/ 301 h 535"/>
              <a:gd name="T44" fmla="*/ 56 w 662"/>
              <a:gd name="T45" fmla="*/ 221 h 535"/>
              <a:gd name="T46" fmla="*/ 26 w 662"/>
              <a:gd name="T47" fmla="*/ 164 h 535"/>
              <a:gd name="T48" fmla="*/ 0 w 662"/>
              <a:gd name="T49" fmla="*/ 24 h 535"/>
              <a:gd name="T50" fmla="*/ 345 w 662"/>
              <a:gd name="T51" fmla="*/ 0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62" h="535">
                <a:moveTo>
                  <a:pt x="345" y="0"/>
                </a:moveTo>
                <a:lnTo>
                  <a:pt x="385" y="95"/>
                </a:lnTo>
                <a:lnTo>
                  <a:pt x="331" y="197"/>
                </a:lnTo>
                <a:lnTo>
                  <a:pt x="314" y="280"/>
                </a:lnTo>
                <a:lnTo>
                  <a:pt x="560" y="268"/>
                </a:lnTo>
                <a:lnTo>
                  <a:pt x="560" y="313"/>
                </a:lnTo>
                <a:lnTo>
                  <a:pt x="602" y="360"/>
                </a:lnTo>
                <a:lnTo>
                  <a:pt x="517" y="372"/>
                </a:lnTo>
                <a:lnTo>
                  <a:pt x="503" y="384"/>
                </a:lnTo>
                <a:lnTo>
                  <a:pt x="588" y="443"/>
                </a:lnTo>
                <a:lnTo>
                  <a:pt x="662" y="535"/>
                </a:lnTo>
                <a:lnTo>
                  <a:pt x="574" y="488"/>
                </a:lnTo>
                <a:lnTo>
                  <a:pt x="560" y="535"/>
                </a:lnTo>
                <a:lnTo>
                  <a:pt x="416" y="535"/>
                </a:lnTo>
                <a:lnTo>
                  <a:pt x="416" y="512"/>
                </a:lnTo>
                <a:lnTo>
                  <a:pt x="401" y="476"/>
                </a:lnTo>
                <a:lnTo>
                  <a:pt x="359" y="488"/>
                </a:lnTo>
                <a:lnTo>
                  <a:pt x="314" y="452"/>
                </a:lnTo>
                <a:lnTo>
                  <a:pt x="271" y="467"/>
                </a:lnTo>
                <a:lnTo>
                  <a:pt x="271" y="500"/>
                </a:lnTo>
                <a:lnTo>
                  <a:pt x="42" y="488"/>
                </a:lnTo>
                <a:lnTo>
                  <a:pt x="85" y="301"/>
                </a:lnTo>
                <a:lnTo>
                  <a:pt x="56" y="221"/>
                </a:lnTo>
                <a:lnTo>
                  <a:pt x="26" y="164"/>
                </a:lnTo>
                <a:lnTo>
                  <a:pt x="0" y="24"/>
                </a:lnTo>
                <a:lnTo>
                  <a:pt x="34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Freeform 292"/>
          <p:cNvSpPr>
            <a:spLocks/>
          </p:cNvSpPr>
          <p:nvPr/>
        </p:nvSpPr>
        <p:spPr bwMode="auto">
          <a:xfrm>
            <a:off x="7746209" y="1905002"/>
            <a:ext cx="565547" cy="717947"/>
          </a:xfrm>
          <a:custGeom>
            <a:avLst/>
            <a:gdLst>
              <a:gd name="T0" fmla="*/ 218 w 475"/>
              <a:gd name="T1" fmla="*/ 0 h 603"/>
              <a:gd name="T2" fmla="*/ 317 w 475"/>
              <a:gd name="T3" fmla="*/ 36 h 603"/>
              <a:gd name="T4" fmla="*/ 362 w 475"/>
              <a:gd name="T5" fmla="*/ 140 h 603"/>
              <a:gd name="T6" fmla="*/ 345 w 475"/>
              <a:gd name="T7" fmla="*/ 196 h 603"/>
              <a:gd name="T8" fmla="*/ 317 w 475"/>
              <a:gd name="T9" fmla="*/ 222 h 603"/>
              <a:gd name="T10" fmla="*/ 317 w 475"/>
              <a:gd name="T11" fmla="*/ 256 h 603"/>
              <a:gd name="T12" fmla="*/ 419 w 475"/>
              <a:gd name="T13" fmla="*/ 196 h 603"/>
              <a:gd name="T14" fmla="*/ 475 w 475"/>
              <a:gd name="T15" fmla="*/ 303 h 603"/>
              <a:gd name="T16" fmla="*/ 404 w 475"/>
              <a:gd name="T17" fmla="*/ 535 h 603"/>
              <a:gd name="T18" fmla="*/ 260 w 475"/>
              <a:gd name="T19" fmla="*/ 568 h 603"/>
              <a:gd name="T20" fmla="*/ 0 w 475"/>
              <a:gd name="T21" fmla="*/ 603 h 603"/>
              <a:gd name="T22" fmla="*/ 45 w 475"/>
              <a:gd name="T23" fmla="*/ 568 h 603"/>
              <a:gd name="T24" fmla="*/ 73 w 475"/>
              <a:gd name="T25" fmla="*/ 419 h 603"/>
              <a:gd name="T26" fmla="*/ 0 w 475"/>
              <a:gd name="T27" fmla="*/ 303 h 603"/>
              <a:gd name="T28" fmla="*/ 14 w 475"/>
              <a:gd name="T29" fmla="*/ 163 h 603"/>
              <a:gd name="T30" fmla="*/ 59 w 475"/>
              <a:gd name="T31" fmla="*/ 104 h 603"/>
              <a:gd name="T32" fmla="*/ 85 w 475"/>
              <a:gd name="T33" fmla="*/ 128 h 603"/>
              <a:gd name="T34" fmla="*/ 116 w 475"/>
              <a:gd name="T35" fmla="*/ 59 h 603"/>
              <a:gd name="T36" fmla="*/ 218 w 475"/>
              <a:gd name="T37" fmla="*/ 0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75" h="603">
                <a:moveTo>
                  <a:pt x="218" y="0"/>
                </a:moveTo>
                <a:lnTo>
                  <a:pt x="317" y="36"/>
                </a:lnTo>
                <a:lnTo>
                  <a:pt x="362" y="140"/>
                </a:lnTo>
                <a:lnTo>
                  <a:pt x="345" y="196"/>
                </a:lnTo>
                <a:lnTo>
                  <a:pt x="317" y="222"/>
                </a:lnTo>
                <a:lnTo>
                  <a:pt x="317" y="256"/>
                </a:lnTo>
                <a:lnTo>
                  <a:pt x="419" y="196"/>
                </a:lnTo>
                <a:lnTo>
                  <a:pt x="475" y="303"/>
                </a:lnTo>
                <a:lnTo>
                  <a:pt x="404" y="535"/>
                </a:lnTo>
                <a:lnTo>
                  <a:pt x="260" y="568"/>
                </a:lnTo>
                <a:lnTo>
                  <a:pt x="0" y="603"/>
                </a:lnTo>
                <a:lnTo>
                  <a:pt x="45" y="568"/>
                </a:lnTo>
                <a:lnTo>
                  <a:pt x="73" y="419"/>
                </a:lnTo>
                <a:lnTo>
                  <a:pt x="0" y="303"/>
                </a:lnTo>
                <a:lnTo>
                  <a:pt x="14" y="163"/>
                </a:lnTo>
                <a:lnTo>
                  <a:pt x="59" y="104"/>
                </a:lnTo>
                <a:lnTo>
                  <a:pt x="85" y="128"/>
                </a:lnTo>
                <a:lnTo>
                  <a:pt x="116" y="59"/>
                </a:lnTo>
                <a:lnTo>
                  <a:pt x="218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Freeform 293"/>
          <p:cNvSpPr>
            <a:spLocks/>
          </p:cNvSpPr>
          <p:nvPr/>
        </p:nvSpPr>
        <p:spPr bwMode="auto">
          <a:xfrm>
            <a:off x="7473553" y="3051574"/>
            <a:ext cx="1081088" cy="535781"/>
          </a:xfrm>
          <a:custGeom>
            <a:avLst/>
            <a:gdLst>
              <a:gd name="T0" fmla="*/ 28 w 908"/>
              <a:gd name="T1" fmla="*/ 402 h 450"/>
              <a:gd name="T2" fmla="*/ 14 w 908"/>
              <a:gd name="T3" fmla="*/ 343 h 450"/>
              <a:gd name="T4" fmla="*/ 85 w 908"/>
              <a:gd name="T5" fmla="*/ 334 h 450"/>
              <a:gd name="T6" fmla="*/ 71 w 908"/>
              <a:gd name="T7" fmla="*/ 319 h 450"/>
              <a:gd name="T8" fmla="*/ 130 w 908"/>
              <a:gd name="T9" fmla="*/ 289 h 450"/>
              <a:gd name="T10" fmla="*/ 130 w 908"/>
              <a:gd name="T11" fmla="*/ 229 h 450"/>
              <a:gd name="T12" fmla="*/ 229 w 908"/>
              <a:gd name="T13" fmla="*/ 208 h 450"/>
              <a:gd name="T14" fmla="*/ 274 w 908"/>
              <a:gd name="T15" fmla="*/ 218 h 450"/>
              <a:gd name="T16" fmla="*/ 345 w 908"/>
              <a:gd name="T17" fmla="*/ 208 h 450"/>
              <a:gd name="T18" fmla="*/ 373 w 908"/>
              <a:gd name="T19" fmla="*/ 161 h 450"/>
              <a:gd name="T20" fmla="*/ 432 w 908"/>
              <a:gd name="T21" fmla="*/ 161 h 450"/>
              <a:gd name="T22" fmla="*/ 475 w 908"/>
              <a:gd name="T23" fmla="*/ 80 h 450"/>
              <a:gd name="T24" fmla="*/ 546 w 908"/>
              <a:gd name="T25" fmla="*/ 57 h 450"/>
              <a:gd name="T26" fmla="*/ 546 w 908"/>
              <a:gd name="T27" fmla="*/ 21 h 450"/>
              <a:gd name="T28" fmla="*/ 591 w 908"/>
              <a:gd name="T29" fmla="*/ 0 h 450"/>
              <a:gd name="T30" fmla="*/ 690 w 908"/>
              <a:gd name="T31" fmla="*/ 45 h 450"/>
              <a:gd name="T32" fmla="*/ 778 w 908"/>
              <a:gd name="T33" fmla="*/ 35 h 450"/>
              <a:gd name="T34" fmla="*/ 806 w 908"/>
              <a:gd name="T35" fmla="*/ 57 h 450"/>
              <a:gd name="T36" fmla="*/ 820 w 908"/>
              <a:gd name="T37" fmla="*/ 116 h 450"/>
              <a:gd name="T38" fmla="*/ 849 w 908"/>
              <a:gd name="T39" fmla="*/ 173 h 450"/>
              <a:gd name="T40" fmla="*/ 908 w 908"/>
              <a:gd name="T41" fmla="*/ 185 h 450"/>
              <a:gd name="T42" fmla="*/ 735 w 908"/>
              <a:gd name="T43" fmla="*/ 343 h 450"/>
              <a:gd name="T44" fmla="*/ 0 w 908"/>
              <a:gd name="T45" fmla="*/ 450 h 450"/>
              <a:gd name="T46" fmla="*/ 28 w 908"/>
              <a:gd name="T47" fmla="*/ 402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08" h="450">
                <a:moveTo>
                  <a:pt x="28" y="402"/>
                </a:moveTo>
                <a:lnTo>
                  <a:pt x="14" y="343"/>
                </a:lnTo>
                <a:lnTo>
                  <a:pt x="85" y="334"/>
                </a:lnTo>
                <a:lnTo>
                  <a:pt x="71" y="319"/>
                </a:lnTo>
                <a:lnTo>
                  <a:pt x="130" y="289"/>
                </a:lnTo>
                <a:lnTo>
                  <a:pt x="130" y="229"/>
                </a:lnTo>
                <a:lnTo>
                  <a:pt x="229" y="208"/>
                </a:lnTo>
                <a:lnTo>
                  <a:pt x="274" y="218"/>
                </a:lnTo>
                <a:lnTo>
                  <a:pt x="345" y="208"/>
                </a:lnTo>
                <a:lnTo>
                  <a:pt x="373" y="161"/>
                </a:lnTo>
                <a:lnTo>
                  <a:pt x="432" y="161"/>
                </a:lnTo>
                <a:lnTo>
                  <a:pt x="475" y="80"/>
                </a:lnTo>
                <a:lnTo>
                  <a:pt x="546" y="57"/>
                </a:lnTo>
                <a:lnTo>
                  <a:pt x="546" y="21"/>
                </a:lnTo>
                <a:lnTo>
                  <a:pt x="591" y="0"/>
                </a:lnTo>
                <a:lnTo>
                  <a:pt x="690" y="45"/>
                </a:lnTo>
                <a:lnTo>
                  <a:pt x="778" y="35"/>
                </a:lnTo>
                <a:lnTo>
                  <a:pt x="806" y="57"/>
                </a:lnTo>
                <a:lnTo>
                  <a:pt x="820" y="116"/>
                </a:lnTo>
                <a:lnTo>
                  <a:pt x="849" y="173"/>
                </a:lnTo>
                <a:lnTo>
                  <a:pt x="908" y="185"/>
                </a:lnTo>
                <a:lnTo>
                  <a:pt x="735" y="343"/>
                </a:lnTo>
                <a:lnTo>
                  <a:pt x="0" y="450"/>
                </a:lnTo>
                <a:lnTo>
                  <a:pt x="28" y="40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Freeform 294"/>
          <p:cNvSpPr>
            <a:spLocks/>
          </p:cNvSpPr>
          <p:nvPr/>
        </p:nvSpPr>
        <p:spPr bwMode="auto">
          <a:xfrm>
            <a:off x="7847411" y="4482704"/>
            <a:ext cx="1323975" cy="952500"/>
          </a:xfrm>
          <a:custGeom>
            <a:avLst/>
            <a:gdLst>
              <a:gd name="T0" fmla="*/ 0 w 1112"/>
              <a:gd name="T1" fmla="*/ 69 h 800"/>
              <a:gd name="T2" fmla="*/ 350 w 1112"/>
              <a:gd name="T3" fmla="*/ 35 h 800"/>
              <a:gd name="T4" fmla="*/ 376 w 1112"/>
              <a:gd name="T5" fmla="*/ 59 h 800"/>
              <a:gd name="T6" fmla="*/ 693 w 1112"/>
              <a:gd name="T7" fmla="*/ 45 h 800"/>
              <a:gd name="T8" fmla="*/ 724 w 1112"/>
              <a:gd name="T9" fmla="*/ 69 h 800"/>
              <a:gd name="T10" fmla="*/ 738 w 1112"/>
              <a:gd name="T11" fmla="*/ 0 h 800"/>
              <a:gd name="T12" fmla="*/ 795 w 1112"/>
              <a:gd name="T13" fmla="*/ 0 h 800"/>
              <a:gd name="T14" fmla="*/ 1041 w 1112"/>
              <a:gd name="T15" fmla="*/ 407 h 800"/>
              <a:gd name="T16" fmla="*/ 1097 w 1112"/>
              <a:gd name="T17" fmla="*/ 497 h 800"/>
              <a:gd name="T18" fmla="*/ 1112 w 1112"/>
              <a:gd name="T19" fmla="*/ 648 h 800"/>
              <a:gd name="T20" fmla="*/ 1069 w 1112"/>
              <a:gd name="T21" fmla="*/ 776 h 800"/>
              <a:gd name="T22" fmla="*/ 996 w 1112"/>
              <a:gd name="T23" fmla="*/ 800 h 800"/>
              <a:gd name="T24" fmla="*/ 953 w 1112"/>
              <a:gd name="T25" fmla="*/ 719 h 800"/>
              <a:gd name="T26" fmla="*/ 882 w 1112"/>
              <a:gd name="T27" fmla="*/ 707 h 800"/>
              <a:gd name="T28" fmla="*/ 837 w 1112"/>
              <a:gd name="T29" fmla="*/ 532 h 800"/>
              <a:gd name="T30" fmla="*/ 795 w 1112"/>
              <a:gd name="T31" fmla="*/ 532 h 800"/>
              <a:gd name="T32" fmla="*/ 752 w 1112"/>
              <a:gd name="T33" fmla="*/ 487 h 800"/>
              <a:gd name="T34" fmla="*/ 752 w 1112"/>
              <a:gd name="T35" fmla="*/ 419 h 800"/>
              <a:gd name="T36" fmla="*/ 707 w 1112"/>
              <a:gd name="T37" fmla="*/ 407 h 800"/>
              <a:gd name="T38" fmla="*/ 724 w 1112"/>
              <a:gd name="T39" fmla="*/ 324 h 800"/>
              <a:gd name="T40" fmla="*/ 693 w 1112"/>
              <a:gd name="T41" fmla="*/ 244 h 800"/>
              <a:gd name="T42" fmla="*/ 608 w 1112"/>
              <a:gd name="T43" fmla="*/ 175 h 800"/>
              <a:gd name="T44" fmla="*/ 506 w 1112"/>
              <a:gd name="T45" fmla="*/ 116 h 800"/>
              <a:gd name="T46" fmla="*/ 362 w 1112"/>
              <a:gd name="T47" fmla="*/ 220 h 800"/>
              <a:gd name="T48" fmla="*/ 291 w 1112"/>
              <a:gd name="T49" fmla="*/ 139 h 800"/>
              <a:gd name="T50" fmla="*/ 218 w 1112"/>
              <a:gd name="T51" fmla="*/ 128 h 800"/>
              <a:gd name="T52" fmla="*/ 144 w 1112"/>
              <a:gd name="T53" fmla="*/ 161 h 800"/>
              <a:gd name="T54" fmla="*/ 59 w 1112"/>
              <a:gd name="T55" fmla="*/ 139 h 800"/>
              <a:gd name="T56" fmla="*/ 31 w 1112"/>
              <a:gd name="T57" fmla="*/ 116 h 800"/>
              <a:gd name="T58" fmla="*/ 0 w 1112"/>
              <a:gd name="T59" fmla="*/ 69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112" h="800">
                <a:moveTo>
                  <a:pt x="0" y="69"/>
                </a:moveTo>
                <a:lnTo>
                  <a:pt x="350" y="35"/>
                </a:lnTo>
                <a:lnTo>
                  <a:pt x="376" y="59"/>
                </a:lnTo>
                <a:lnTo>
                  <a:pt x="693" y="45"/>
                </a:lnTo>
                <a:lnTo>
                  <a:pt x="724" y="69"/>
                </a:lnTo>
                <a:lnTo>
                  <a:pt x="738" y="0"/>
                </a:lnTo>
                <a:lnTo>
                  <a:pt x="795" y="0"/>
                </a:lnTo>
                <a:lnTo>
                  <a:pt x="1041" y="407"/>
                </a:lnTo>
                <a:lnTo>
                  <a:pt x="1097" y="497"/>
                </a:lnTo>
                <a:lnTo>
                  <a:pt x="1112" y="648"/>
                </a:lnTo>
                <a:lnTo>
                  <a:pt x="1069" y="776"/>
                </a:lnTo>
                <a:lnTo>
                  <a:pt x="996" y="800"/>
                </a:lnTo>
                <a:lnTo>
                  <a:pt x="953" y="719"/>
                </a:lnTo>
                <a:lnTo>
                  <a:pt x="882" y="707"/>
                </a:lnTo>
                <a:lnTo>
                  <a:pt x="837" y="532"/>
                </a:lnTo>
                <a:lnTo>
                  <a:pt x="795" y="532"/>
                </a:lnTo>
                <a:lnTo>
                  <a:pt x="752" y="487"/>
                </a:lnTo>
                <a:lnTo>
                  <a:pt x="752" y="419"/>
                </a:lnTo>
                <a:lnTo>
                  <a:pt x="707" y="407"/>
                </a:lnTo>
                <a:lnTo>
                  <a:pt x="724" y="324"/>
                </a:lnTo>
                <a:lnTo>
                  <a:pt x="693" y="244"/>
                </a:lnTo>
                <a:lnTo>
                  <a:pt x="608" y="175"/>
                </a:lnTo>
                <a:lnTo>
                  <a:pt x="506" y="116"/>
                </a:lnTo>
                <a:lnTo>
                  <a:pt x="362" y="220"/>
                </a:lnTo>
                <a:lnTo>
                  <a:pt x="291" y="139"/>
                </a:lnTo>
                <a:lnTo>
                  <a:pt x="218" y="128"/>
                </a:lnTo>
                <a:lnTo>
                  <a:pt x="144" y="161"/>
                </a:lnTo>
                <a:lnTo>
                  <a:pt x="59" y="139"/>
                </a:lnTo>
                <a:lnTo>
                  <a:pt x="31" y="116"/>
                </a:lnTo>
                <a:lnTo>
                  <a:pt x="0" y="6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Freeform 295"/>
          <p:cNvSpPr>
            <a:spLocks/>
          </p:cNvSpPr>
          <p:nvPr/>
        </p:nvSpPr>
        <p:spPr bwMode="auto">
          <a:xfrm>
            <a:off x="8827296" y="2693195"/>
            <a:ext cx="686991" cy="364331"/>
          </a:xfrm>
          <a:custGeom>
            <a:avLst/>
            <a:gdLst>
              <a:gd name="T0" fmla="*/ 0 w 577"/>
              <a:gd name="T1" fmla="*/ 126 h 306"/>
              <a:gd name="T2" fmla="*/ 461 w 577"/>
              <a:gd name="T3" fmla="*/ 0 h 306"/>
              <a:gd name="T4" fmla="*/ 490 w 577"/>
              <a:gd name="T5" fmla="*/ 34 h 306"/>
              <a:gd name="T6" fmla="*/ 504 w 577"/>
              <a:gd name="T7" fmla="*/ 62 h 306"/>
              <a:gd name="T8" fmla="*/ 520 w 577"/>
              <a:gd name="T9" fmla="*/ 209 h 306"/>
              <a:gd name="T10" fmla="*/ 577 w 577"/>
              <a:gd name="T11" fmla="*/ 209 h 306"/>
              <a:gd name="T12" fmla="*/ 563 w 577"/>
              <a:gd name="T13" fmla="*/ 306 h 306"/>
              <a:gd name="T14" fmla="*/ 497 w 577"/>
              <a:gd name="T15" fmla="*/ 294 h 306"/>
              <a:gd name="T16" fmla="*/ 461 w 577"/>
              <a:gd name="T17" fmla="*/ 209 h 306"/>
              <a:gd name="T18" fmla="*/ 440 w 577"/>
              <a:gd name="T19" fmla="*/ 173 h 306"/>
              <a:gd name="T20" fmla="*/ 433 w 577"/>
              <a:gd name="T21" fmla="*/ 76 h 306"/>
              <a:gd name="T22" fmla="*/ 447 w 577"/>
              <a:gd name="T23" fmla="*/ 41 h 306"/>
              <a:gd name="T24" fmla="*/ 412 w 577"/>
              <a:gd name="T25" fmla="*/ 109 h 306"/>
              <a:gd name="T26" fmla="*/ 426 w 577"/>
              <a:gd name="T27" fmla="*/ 202 h 306"/>
              <a:gd name="T28" fmla="*/ 471 w 577"/>
              <a:gd name="T29" fmla="*/ 277 h 306"/>
              <a:gd name="T30" fmla="*/ 317 w 577"/>
              <a:gd name="T31" fmla="*/ 242 h 306"/>
              <a:gd name="T32" fmla="*/ 331 w 577"/>
              <a:gd name="T33" fmla="*/ 183 h 306"/>
              <a:gd name="T34" fmla="*/ 246 w 577"/>
              <a:gd name="T35" fmla="*/ 126 h 306"/>
              <a:gd name="T36" fmla="*/ 218 w 577"/>
              <a:gd name="T37" fmla="*/ 161 h 306"/>
              <a:gd name="T38" fmla="*/ 232 w 577"/>
              <a:gd name="T39" fmla="*/ 105 h 306"/>
              <a:gd name="T40" fmla="*/ 99 w 577"/>
              <a:gd name="T41" fmla="*/ 126 h 306"/>
              <a:gd name="T42" fmla="*/ 14 w 577"/>
              <a:gd name="T43" fmla="*/ 206 h 306"/>
              <a:gd name="T44" fmla="*/ 0 w 577"/>
              <a:gd name="T45" fmla="*/ 126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77" h="306">
                <a:moveTo>
                  <a:pt x="0" y="126"/>
                </a:moveTo>
                <a:lnTo>
                  <a:pt x="461" y="0"/>
                </a:lnTo>
                <a:lnTo>
                  <a:pt x="490" y="34"/>
                </a:lnTo>
                <a:lnTo>
                  <a:pt x="504" y="62"/>
                </a:lnTo>
                <a:lnTo>
                  <a:pt x="520" y="209"/>
                </a:lnTo>
                <a:lnTo>
                  <a:pt x="577" y="209"/>
                </a:lnTo>
                <a:lnTo>
                  <a:pt x="563" y="306"/>
                </a:lnTo>
                <a:lnTo>
                  <a:pt x="497" y="294"/>
                </a:lnTo>
                <a:lnTo>
                  <a:pt x="461" y="209"/>
                </a:lnTo>
                <a:lnTo>
                  <a:pt x="440" y="173"/>
                </a:lnTo>
                <a:lnTo>
                  <a:pt x="433" y="76"/>
                </a:lnTo>
                <a:lnTo>
                  <a:pt x="447" y="41"/>
                </a:lnTo>
                <a:lnTo>
                  <a:pt x="412" y="109"/>
                </a:lnTo>
                <a:lnTo>
                  <a:pt x="426" y="202"/>
                </a:lnTo>
                <a:lnTo>
                  <a:pt x="471" y="277"/>
                </a:lnTo>
                <a:lnTo>
                  <a:pt x="317" y="242"/>
                </a:lnTo>
                <a:lnTo>
                  <a:pt x="331" y="183"/>
                </a:lnTo>
                <a:lnTo>
                  <a:pt x="246" y="126"/>
                </a:lnTo>
                <a:lnTo>
                  <a:pt x="218" y="161"/>
                </a:lnTo>
                <a:lnTo>
                  <a:pt x="232" y="105"/>
                </a:lnTo>
                <a:lnTo>
                  <a:pt x="99" y="126"/>
                </a:lnTo>
                <a:lnTo>
                  <a:pt x="14" y="206"/>
                </a:lnTo>
                <a:lnTo>
                  <a:pt x="0" y="126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Freeform 296"/>
          <p:cNvSpPr>
            <a:spLocks/>
          </p:cNvSpPr>
          <p:nvPr/>
        </p:nvSpPr>
        <p:spPr bwMode="auto">
          <a:xfrm>
            <a:off x="8604648" y="2290762"/>
            <a:ext cx="872729" cy="566738"/>
          </a:xfrm>
          <a:custGeom>
            <a:avLst/>
            <a:gdLst>
              <a:gd name="T0" fmla="*/ 0 w 733"/>
              <a:gd name="T1" fmla="*/ 118 h 476"/>
              <a:gd name="T2" fmla="*/ 71 w 733"/>
              <a:gd name="T3" fmla="*/ 47 h 476"/>
              <a:gd name="T4" fmla="*/ 88 w 733"/>
              <a:gd name="T5" fmla="*/ 104 h 476"/>
              <a:gd name="T6" fmla="*/ 589 w 733"/>
              <a:gd name="T7" fmla="*/ 0 h 476"/>
              <a:gd name="T8" fmla="*/ 620 w 733"/>
              <a:gd name="T9" fmla="*/ 0 h 476"/>
              <a:gd name="T10" fmla="*/ 662 w 733"/>
              <a:gd name="T11" fmla="*/ 12 h 476"/>
              <a:gd name="T12" fmla="*/ 662 w 733"/>
              <a:gd name="T13" fmla="*/ 59 h 476"/>
              <a:gd name="T14" fmla="*/ 707 w 733"/>
              <a:gd name="T15" fmla="*/ 59 h 476"/>
              <a:gd name="T16" fmla="*/ 662 w 733"/>
              <a:gd name="T17" fmla="*/ 140 h 476"/>
              <a:gd name="T18" fmla="*/ 691 w 733"/>
              <a:gd name="T19" fmla="*/ 187 h 476"/>
              <a:gd name="T20" fmla="*/ 733 w 733"/>
              <a:gd name="T21" fmla="*/ 223 h 476"/>
              <a:gd name="T22" fmla="*/ 691 w 733"/>
              <a:gd name="T23" fmla="*/ 291 h 476"/>
              <a:gd name="T24" fmla="*/ 648 w 733"/>
              <a:gd name="T25" fmla="*/ 338 h 476"/>
              <a:gd name="T26" fmla="*/ 187 w 733"/>
              <a:gd name="T27" fmla="*/ 464 h 476"/>
              <a:gd name="T28" fmla="*/ 71 w 733"/>
              <a:gd name="T29" fmla="*/ 476 h 476"/>
              <a:gd name="T30" fmla="*/ 29 w 733"/>
              <a:gd name="T31" fmla="*/ 312 h 476"/>
              <a:gd name="T32" fmla="*/ 0 w 733"/>
              <a:gd name="T33" fmla="*/ 118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33" h="476">
                <a:moveTo>
                  <a:pt x="0" y="118"/>
                </a:moveTo>
                <a:lnTo>
                  <a:pt x="71" y="47"/>
                </a:lnTo>
                <a:lnTo>
                  <a:pt x="88" y="104"/>
                </a:lnTo>
                <a:lnTo>
                  <a:pt x="589" y="0"/>
                </a:lnTo>
                <a:lnTo>
                  <a:pt x="620" y="0"/>
                </a:lnTo>
                <a:lnTo>
                  <a:pt x="662" y="12"/>
                </a:lnTo>
                <a:lnTo>
                  <a:pt x="662" y="59"/>
                </a:lnTo>
                <a:lnTo>
                  <a:pt x="707" y="59"/>
                </a:lnTo>
                <a:lnTo>
                  <a:pt x="662" y="140"/>
                </a:lnTo>
                <a:lnTo>
                  <a:pt x="691" y="187"/>
                </a:lnTo>
                <a:lnTo>
                  <a:pt x="733" y="223"/>
                </a:lnTo>
                <a:lnTo>
                  <a:pt x="691" y="291"/>
                </a:lnTo>
                <a:lnTo>
                  <a:pt x="648" y="338"/>
                </a:lnTo>
                <a:lnTo>
                  <a:pt x="187" y="464"/>
                </a:lnTo>
                <a:lnTo>
                  <a:pt x="71" y="476"/>
                </a:lnTo>
                <a:lnTo>
                  <a:pt x="29" y="312"/>
                </a:lnTo>
                <a:lnTo>
                  <a:pt x="0" y="11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Freeform 297"/>
          <p:cNvSpPr>
            <a:spLocks/>
          </p:cNvSpPr>
          <p:nvPr/>
        </p:nvSpPr>
        <p:spPr bwMode="auto">
          <a:xfrm>
            <a:off x="8689182" y="1696643"/>
            <a:ext cx="1081088" cy="775097"/>
          </a:xfrm>
          <a:custGeom>
            <a:avLst/>
            <a:gdLst>
              <a:gd name="T0" fmla="*/ 74 w 908"/>
              <a:gd name="T1" fmla="*/ 454 h 651"/>
              <a:gd name="T2" fmla="*/ 74 w 908"/>
              <a:gd name="T3" fmla="*/ 397 h 651"/>
              <a:gd name="T4" fmla="*/ 144 w 908"/>
              <a:gd name="T5" fmla="*/ 348 h 651"/>
              <a:gd name="T6" fmla="*/ 246 w 908"/>
              <a:gd name="T7" fmla="*/ 371 h 651"/>
              <a:gd name="T8" fmla="*/ 303 w 908"/>
              <a:gd name="T9" fmla="*/ 338 h 651"/>
              <a:gd name="T10" fmla="*/ 390 w 908"/>
              <a:gd name="T11" fmla="*/ 270 h 651"/>
              <a:gd name="T12" fmla="*/ 348 w 908"/>
              <a:gd name="T13" fmla="*/ 189 h 651"/>
              <a:gd name="T14" fmla="*/ 376 w 908"/>
              <a:gd name="T15" fmla="*/ 175 h 651"/>
              <a:gd name="T16" fmla="*/ 447 w 908"/>
              <a:gd name="T17" fmla="*/ 73 h 651"/>
              <a:gd name="T18" fmla="*/ 679 w 908"/>
              <a:gd name="T19" fmla="*/ 0 h 651"/>
              <a:gd name="T20" fmla="*/ 707 w 908"/>
              <a:gd name="T21" fmla="*/ 199 h 651"/>
              <a:gd name="T22" fmla="*/ 750 w 908"/>
              <a:gd name="T23" fmla="*/ 234 h 651"/>
              <a:gd name="T24" fmla="*/ 764 w 908"/>
              <a:gd name="T25" fmla="*/ 315 h 651"/>
              <a:gd name="T26" fmla="*/ 781 w 908"/>
              <a:gd name="T27" fmla="*/ 419 h 651"/>
              <a:gd name="T28" fmla="*/ 795 w 908"/>
              <a:gd name="T29" fmla="*/ 530 h 651"/>
              <a:gd name="T30" fmla="*/ 764 w 908"/>
              <a:gd name="T31" fmla="*/ 594 h 651"/>
              <a:gd name="T32" fmla="*/ 851 w 908"/>
              <a:gd name="T33" fmla="*/ 558 h 651"/>
              <a:gd name="T34" fmla="*/ 880 w 908"/>
              <a:gd name="T35" fmla="*/ 523 h 651"/>
              <a:gd name="T36" fmla="*/ 908 w 908"/>
              <a:gd name="T37" fmla="*/ 535 h 651"/>
              <a:gd name="T38" fmla="*/ 764 w 908"/>
              <a:gd name="T39" fmla="*/ 651 h 651"/>
              <a:gd name="T40" fmla="*/ 764 w 908"/>
              <a:gd name="T41" fmla="*/ 594 h 651"/>
              <a:gd name="T42" fmla="*/ 650 w 908"/>
              <a:gd name="T43" fmla="*/ 558 h 651"/>
              <a:gd name="T44" fmla="*/ 591 w 908"/>
              <a:gd name="T45" fmla="*/ 558 h 651"/>
              <a:gd name="T46" fmla="*/ 591 w 908"/>
              <a:gd name="T47" fmla="*/ 511 h 651"/>
              <a:gd name="T48" fmla="*/ 549 w 908"/>
              <a:gd name="T49" fmla="*/ 499 h 651"/>
              <a:gd name="T50" fmla="*/ 518 w 908"/>
              <a:gd name="T51" fmla="*/ 499 h 651"/>
              <a:gd name="T52" fmla="*/ 17 w 908"/>
              <a:gd name="T53" fmla="*/ 603 h 651"/>
              <a:gd name="T54" fmla="*/ 0 w 908"/>
              <a:gd name="T55" fmla="*/ 546 h 651"/>
              <a:gd name="T56" fmla="*/ 74 w 908"/>
              <a:gd name="T57" fmla="*/ 454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08" h="651">
                <a:moveTo>
                  <a:pt x="74" y="454"/>
                </a:moveTo>
                <a:lnTo>
                  <a:pt x="74" y="397"/>
                </a:lnTo>
                <a:lnTo>
                  <a:pt x="144" y="348"/>
                </a:lnTo>
                <a:lnTo>
                  <a:pt x="246" y="371"/>
                </a:lnTo>
                <a:lnTo>
                  <a:pt x="303" y="338"/>
                </a:lnTo>
                <a:lnTo>
                  <a:pt x="390" y="270"/>
                </a:lnTo>
                <a:lnTo>
                  <a:pt x="348" y="189"/>
                </a:lnTo>
                <a:lnTo>
                  <a:pt x="376" y="175"/>
                </a:lnTo>
                <a:lnTo>
                  <a:pt x="447" y="73"/>
                </a:lnTo>
                <a:lnTo>
                  <a:pt x="679" y="0"/>
                </a:lnTo>
                <a:lnTo>
                  <a:pt x="707" y="199"/>
                </a:lnTo>
                <a:lnTo>
                  <a:pt x="750" y="234"/>
                </a:lnTo>
                <a:lnTo>
                  <a:pt x="764" y="315"/>
                </a:lnTo>
                <a:lnTo>
                  <a:pt x="781" y="419"/>
                </a:lnTo>
                <a:lnTo>
                  <a:pt x="795" y="530"/>
                </a:lnTo>
                <a:lnTo>
                  <a:pt x="764" y="594"/>
                </a:lnTo>
                <a:lnTo>
                  <a:pt x="851" y="558"/>
                </a:lnTo>
                <a:lnTo>
                  <a:pt x="880" y="523"/>
                </a:lnTo>
                <a:lnTo>
                  <a:pt x="908" y="535"/>
                </a:lnTo>
                <a:lnTo>
                  <a:pt x="764" y="651"/>
                </a:lnTo>
                <a:lnTo>
                  <a:pt x="764" y="594"/>
                </a:lnTo>
                <a:lnTo>
                  <a:pt x="650" y="558"/>
                </a:lnTo>
                <a:lnTo>
                  <a:pt x="591" y="558"/>
                </a:lnTo>
                <a:lnTo>
                  <a:pt x="591" y="511"/>
                </a:lnTo>
                <a:lnTo>
                  <a:pt x="549" y="499"/>
                </a:lnTo>
                <a:lnTo>
                  <a:pt x="518" y="499"/>
                </a:lnTo>
                <a:lnTo>
                  <a:pt x="17" y="603"/>
                </a:lnTo>
                <a:lnTo>
                  <a:pt x="0" y="546"/>
                </a:lnTo>
                <a:lnTo>
                  <a:pt x="74" y="454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Freeform 298"/>
          <p:cNvSpPr>
            <a:spLocks/>
          </p:cNvSpPr>
          <p:nvPr/>
        </p:nvSpPr>
        <p:spPr bwMode="auto">
          <a:xfrm>
            <a:off x="9376174" y="2361010"/>
            <a:ext cx="222647" cy="426244"/>
          </a:xfrm>
          <a:custGeom>
            <a:avLst/>
            <a:gdLst>
              <a:gd name="T0" fmla="*/ 29 w 187"/>
              <a:gd name="T1" fmla="*/ 313 h 358"/>
              <a:gd name="T2" fmla="*/ 0 w 187"/>
              <a:gd name="T3" fmla="*/ 279 h 358"/>
              <a:gd name="T4" fmla="*/ 43 w 187"/>
              <a:gd name="T5" fmla="*/ 232 h 358"/>
              <a:gd name="T6" fmla="*/ 85 w 187"/>
              <a:gd name="T7" fmla="*/ 164 h 358"/>
              <a:gd name="T8" fmla="*/ 43 w 187"/>
              <a:gd name="T9" fmla="*/ 128 h 358"/>
              <a:gd name="T10" fmla="*/ 14 w 187"/>
              <a:gd name="T11" fmla="*/ 81 h 358"/>
              <a:gd name="T12" fmla="*/ 59 w 187"/>
              <a:gd name="T13" fmla="*/ 0 h 358"/>
              <a:gd name="T14" fmla="*/ 73 w 187"/>
              <a:gd name="T15" fmla="*/ 0 h 358"/>
              <a:gd name="T16" fmla="*/ 187 w 187"/>
              <a:gd name="T17" fmla="*/ 36 h 358"/>
              <a:gd name="T18" fmla="*/ 187 w 187"/>
              <a:gd name="T19" fmla="*/ 45 h 358"/>
              <a:gd name="T20" fmla="*/ 187 w 187"/>
              <a:gd name="T21" fmla="*/ 36 h 358"/>
              <a:gd name="T22" fmla="*/ 166 w 187"/>
              <a:gd name="T23" fmla="*/ 109 h 358"/>
              <a:gd name="T24" fmla="*/ 187 w 187"/>
              <a:gd name="T25" fmla="*/ 185 h 358"/>
              <a:gd name="T26" fmla="*/ 144 w 187"/>
              <a:gd name="T27" fmla="*/ 358 h 358"/>
              <a:gd name="T28" fmla="*/ 59 w 187"/>
              <a:gd name="T29" fmla="*/ 336 h 358"/>
              <a:gd name="T30" fmla="*/ 29 w 187"/>
              <a:gd name="T31" fmla="*/ 313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7" h="358">
                <a:moveTo>
                  <a:pt x="29" y="313"/>
                </a:moveTo>
                <a:lnTo>
                  <a:pt x="0" y="279"/>
                </a:lnTo>
                <a:lnTo>
                  <a:pt x="43" y="232"/>
                </a:lnTo>
                <a:lnTo>
                  <a:pt x="85" y="164"/>
                </a:lnTo>
                <a:lnTo>
                  <a:pt x="43" y="128"/>
                </a:lnTo>
                <a:lnTo>
                  <a:pt x="14" y="81"/>
                </a:lnTo>
                <a:lnTo>
                  <a:pt x="59" y="0"/>
                </a:lnTo>
                <a:lnTo>
                  <a:pt x="73" y="0"/>
                </a:lnTo>
                <a:lnTo>
                  <a:pt x="187" y="36"/>
                </a:lnTo>
                <a:lnTo>
                  <a:pt x="187" y="45"/>
                </a:lnTo>
                <a:lnTo>
                  <a:pt x="187" y="36"/>
                </a:lnTo>
                <a:lnTo>
                  <a:pt x="166" y="109"/>
                </a:lnTo>
                <a:lnTo>
                  <a:pt x="187" y="185"/>
                </a:lnTo>
                <a:lnTo>
                  <a:pt x="144" y="358"/>
                </a:lnTo>
                <a:lnTo>
                  <a:pt x="59" y="336"/>
                </a:lnTo>
                <a:lnTo>
                  <a:pt x="29" y="31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Freeform 299"/>
          <p:cNvSpPr>
            <a:spLocks/>
          </p:cNvSpPr>
          <p:nvPr/>
        </p:nvSpPr>
        <p:spPr bwMode="auto">
          <a:xfrm>
            <a:off x="9598819" y="2028825"/>
            <a:ext cx="414338" cy="166688"/>
          </a:xfrm>
          <a:custGeom>
            <a:avLst/>
            <a:gdLst>
              <a:gd name="T0" fmla="*/ 71 w 348"/>
              <a:gd name="T1" fmla="*/ 24 h 140"/>
              <a:gd name="T2" fmla="*/ 232 w 348"/>
              <a:gd name="T3" fmla="*/ 0 h 140"/>
              <a:gd name="T4" fmla="*/ 288 w 348"/>
              <a:gd name="T5" fmla="*/ 69 h 140"/>
              <a:gd name="T6" fmla="*/ 319 w 348"/>
              <a:gd name="T7" fmla="*/ 59 h 140"/>
              <a:gd name="T8" fmla="*/ 348 w 348"/>
              <a:gd name="T9" fmla="*/ 24 h 140"/>
              <a:gd name="T10" fmla="*/ 348 w 348"/>
              <a:gd name="T11" fmla="*/ 83 h 140"/>
              <a:gd name="T12" fmla="*/ 319 w 348"/>
              <a:gd name="T13" fmla="*/ 118 h 140"/>
              <a:gd name="T14" fmla="*/ 260 w 348"/>
              <a:gd name="T15" fmla="*/ 118 h 140"/>
              <a:gd name="T16" fmla="*/ 215 w 348"/>
              <a:gd name="T17" fmla="*/ 83 h 140"/>
              <a:gd name="T18" fmla="*/ 175 w 348"/>
              <a:gd name="T19" fmla="*/ 118 h 140"/>
              <a:gd name="T20" fmla="*/ 17 w 348"/>
              <a:gd name="T21" fmla="*/ 140 h 140"/>
              <a:gd name="T22" fmla="*/ 0 w 348"/>
              <a:gd name="T23" fmla="*/ 36 h 140"/>
              <a:gd name="T24" fmla="*/ 71 w 348"/>
              <a:gd name="T25" fmla="*/ 2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8" h="140">
                <a:moveTo>
                  <a:pt x="71" y="24"/>
                </a:moveTo>
                <a:lnTo>
                  <a:pt x="232" y="0"/>
                </a:lnTo>
                <a:lnTo>
                  <a:pt x="288" y="69"/>
                </a:lnTo>
                <a:lnTo>
                  <a:pt x="319" y="59"/>
                </a:lnTo>
                <a:lnTo>
                  <a:pt x="348" y="24"/>
                </a:lnTo>
                <a:lnTo>
                  <a:pt x="348" y="83"/>
                </a:lnTo>
                <a:lnTo>
                  <a:pt x="319" y="118"/>
                </a:lnTo>
                <a:lnTo>
                  <a:pt x="260" y="118"/>
                </a:lnTo>
                <a:lnTo>
                  <a:pt x="215" y="83"/>
                </a:lnTo>
                <a:lnTo>
                  <a:pt x="175" y="118"/>
                </a:lnTo>
                <a:lnTo>
                  <a:pt x="17" y="140"/>
                </a:lnTo>
                <a:lnTo>
                  <a:pt x="0" y="36"/>
                </a:lnTo>
                <a:lnTo>
                  <a:pt x="71" y="2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Freeform 300"/>
          <p:cNvSpPr>
            <a:spLocks/>
          </p:cNvSpPr>
          <p:nvPr/>
        </p:nvSpPr>
        <p:spPr bwMode="auto">
          <a:xfrm>
            <a:off x="9736934" y="1090613"/>
            <a:ext cx="421481" cy="800100"/>
          </a:xfrm>
          <a:custGeom>
            <a:avLst/>
            <a:gdLst>
              <a:gd name="T0" fmla="*/ 109 w 354"/>
              <a:gd name="T1" fmla="*/ 26 h 672"/>
              <a:gd name="T2" fmla="*/ 168 w 354"/>
              <a:gd name="T3" fmla="*/ 0 h 672"/>
              <a:gd name="T4" fmla="*/ 210 w 354"/>
              <a:gd name="T5" fmla="*/ 12 h 672"/>
              <a:gd name="T6" fmla="*/ 267 w 354"/>
              <a:gd name="T7" fmla="*/ 244 h 672"/>
              <a:gd name="T8" fmla="*/ 354 w 354"/>
              <a:gd name="T9" fmla="*/ 303 h 672"/>
              <a:gd name="T10" fmla="*/ 354 w 354"/>
              <a:gd name="T11" fmla="*/ 327 h 672"/>
              <a:gd name="T12" fmla="*/ 354 w 354"/>
              <a:gd name="T13" fmla="*/ 384 h 672"/>
              <a:gd name="T14" fmla="*/ 253 w 354"/>
              <a:gd name="T15" fmla="*/ 443 h 672"/>
              <a:gd name="T16" fmla="*/ 227 w 354"/>
              <a:gd name="T17" fmla="*/ 490 h 672"/>
              <a:gd name="T18" fmla="*/ 109 w 354"/>
              <a:gd name="T19" fmla="*/ 570 h 672"/>
              <a:gd name="T20" fmla="*/ 99 w 354"/>
              <a:gd name="T21" fmla="*/ 672 h 672"/>
              <a:gd name="T22" fmla="*/ 0 w 354"/>
              <a:gd name="T23" fmla="*/ 395 h 672"/>
              <a:gd name="T24" fmla="*/ 38 w 354"/>
              <a:gd name="T25" fmla="*/ 223 h 672"/>
              <a:gd name="T26" fmla="*/ 23 w 354"/>
              <a:gd name="T27" fmla="*/ 83 h 672"/>
              <a:gd name="T28" fmla="*/ 68 w 354"/>
              <a:gd name="T29" fmla="*/ 12 h 672"/>
              <a:gd name="T30" fmla="*/ 109 w 354"/>
              <a:gd name="T31" fmla="*/ 26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4" h="672">
                <a:moveTo>
                  <a:pt x="109" y="26"/>
                </a:moveTo>
                <a:lnTo>
                  <a:pt x="168" y="0"/>
                </a:lnTo>
                <a:lnTo>
                  <a:pt x="210" y="12"/>
                </a:lnTo>
                <a:lnTo>
                  <a:pt x="267" y="244"/>
                </a:lnTo>
                <a:lnTo>
                  <a:pt x="354" y="303"/>
                </a:lnTo>
                <a:lnTo>
                  <a:pt x="354" y="327"/>
                </a:lnTo>
                <a:lnTo>
                  <a:pt x="354" y="384"/>
                </a:lnTo>
                <a:lnTo>
                  <a:pt x="253" y="443"/>
                </a:lnTo>
                <a:lnTo>
                  <a:pt x="227" y="490"/>
                </a:lnTo>
                <a:lnTo>
                  <a:pt x="109" y="570"/>
                </a:lnTo>
                <a:lnTo>
                  <a:pt x="99" y="672"/>
                </a:lnTo>
                <a:lnTo>
                  <a:pt x="0" y="395"/>
                </a:lnTo>
                <a:lnTo>
                  <a:pt x="38" y="223"/>
                </a:lnTo>
                <a:lnTo>
                  <a:pt x="23" y="83"/>
                </a:lnTo>
                <a:lnTo>
                  <a:pt x="68" y="12"/>
                </a:lnTo>
                <a:lnTo>
                  <a:pt x="109" y="2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Freeform 301"/>
          <p:cNvSpPr>
            <a:spLocks/>
          </p:cNvSpPr>
          <p:nvPr/>
        </p:nvSpPr>
        <p:spPr bwMode="auto">
          <a:xfrm>
            <a:off x="2943226" y="1009651"/>
            <a:ext cx="963216" cy="689372"/>
          </a:xfrm>
          <a:custGeom>
            <a:avLst/>
            <a:gdLst>
              <a:gd name="T0" fmla="*/ 461 w 809"/>
              <a:gd name="T1" fmla="*/ 544 h 579"/>
              <a:gd name="T2" fmla="*/ 248 w 809"/>
              <a:gd name="T3" fmla="*/ 556 h 579"/>
              <a:gd name="T4" fmla="*/ 208 w 809"/>
              <a:gd name="T5" fmla="*/ 525 h 579"/>
              <a:gd name="T6" fmla="*/ 66 w 809"/>
              <a:gd name="T7" fmla="*/ 506 h 579"/>
              <a:gd name="T8" fmla="*/ 76 w 809"/>
              <a:gd name="T9" fmla="*/ 463 h 579"/>
              <a:gd name="T10" fmla="*/ 36 w 809"/>
              <a:gd name="T11" fmla="*/ 397 h 579"/>
              <a:gd name="T12" fmla="*/ 0 w 809"/>
              <a:gd name="T13" fmla="*/ 347 h 579"/>
              <a:gd name="T14" fmla="*/ 45 w 809"/>
              <a:gd name="T15" fmla="*/ 33 h 579"/>
              <a:gd name="T16" fmla="*/ 201 w 809"/>
              <a:gd name="T17" fmla="*/ 92 h 579"/>
              <a:gd name="T18" fmla="*/ 130 w 809"/>
              <a:gd name="T19" fmla="*/ 208 h 579"/>
              <a:gd name="T20" fmla="*/ 173 w 809"/>
              <a:gd name="T21" fmla="*/ 276 h 579"/>
              <a:gd name="T22" fmla="*/ 289 w 809"/>
              <a:gd name="T23" fmla="*/ 175 h 579"/>
              <a:gd name="T24" fmla="*/ 303 w 809"/>
              <a:gd name="T25" fmla="*/ 0 h 579"/>
              <a:gd name="T26" fmla="*/ 809 w 809"/>
              <a:gd name="T27" fmla="*/ 127 h 579"/>
              <a:gd name="T28" fmla="*/ 724 w 809"/>
              <a:gd name="T29" fmla="*/ 579 h 579"/>
              <a:gd name="T30" fmla="*/ 461 w 809"/>
              <a:gd name="T31" fmla="*/ 544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09" h="579">
                <a:moveTo>
                  <a:pt x="461" y="544"/>
                </a:moveTo>
                <a:lnTo>
                  <a:pt x="248" y="556"/>
                </a:lnTo>
                <a:lnTo>
                  <a:pt x="208" y="525"/>
                </a:lnTo>
                <a:lnTo>
                  <a:pt x="66" y="506"/>
                </a:lnTo>
                <a:lnTo>
                  <a:pt x="76" y="463"/>
                </a:lnTo>
                <a:lnTo>
                  <a:pt x="36" y="397"/>
                </a:lnTo>
                <a:lnTo>
                  <a:pt x="0" y="347"/>
                </a:lnTo>
                <a:lnTo>
                  <a:pt x="45" y="33"/>
                </a:lnTo>
                <a:lnTo>
                  <a:pt x="201" y="92"/>
                </a:lnTo>
                <a:lnTo>
                  <a:pt x="130" y="208"/>
                </a:lnTo>
                <a:lnTo>
                  <a:pt x="173" y="276"/>
                </a:lnTo>
                <a:lnTo>
                  <a:pt x="289" y="175"/>
                </a:lnTo>
                <a:lnTo>
                  <a:pt x="303" y="0"/>
                </a:lnTo>
                <a:lnTo>
                  <a:pt x="809" y="127"/>
                </a:lnTo>
                <a:lnTo>
                  <a:pt x="724" y="579"/>
                </a:lnTo>
                <a:lnTo>
                  <a:pt x="461" y="54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Freeform 302"/>
          <p:cNvSpPr>
            <a:spLocks/>
          </p:cNvSpPr>
          <p:nvPr/>
        </p:nvSpPr>
        <p:spPr bwMode="auto">
          <a:xfrm>
            <a:off x="2656286" y="1479948"/>
            <a:ext cx="1202531" cy="923925"/>
          </a:xfrm>
          <a:custGeom>
            <a:avLst/>
            <a:gdLst>
              <a:gd name="T0" fmla="*/ 0 w 1010"/>
              <a:gd name="T1" fmla="*/ 582 h 776"/>
              <a:gd name="T2" fmla="*/ 14 w 1010"/>
              <a:gd name="T3" fmla="*/ 485 h 776"/>
              <a:gd name="T4" fmla="*/ 244 w 1010"/>
              <a:gd name="T5" fmla="*/ 12 h 776"/>
              <a:gd name="T6" fmla="*/ 274 w 1010"/>
              <a:gd name="T7" fmla="*/ 0 h 776"/>
              <a:gd name="T8" fmla="*/ 317 w 1010"/>
              <a:gd name="T9" fmla="*/ 68 h 776"/>
              <a:gd name="T10" fmla="*/ 307 w 1010"/>
              <a:gd name="T11" fmla="*/ 113 h 776"/>
              <a:gd name="T12" fmla="*/ 447 w 1010"/>
              <a:gd name="T13" fmla="*/ 128 h 776"/>
              <a:gd name="T14" fmla="*/ 489 w 1010"/>
              <a:gd name="T15" fmla="*/ 161 h 776"/>
              <a:gd name="T16" fmla="*/ 698 w 1010"/>
              <a:gd name="T17" fmla="*/ 151 h 776"/>
              <a:gd name="T18" fmla="*/ 965 w 1010"/>
              <a:gd name="T19" fmla="*/ 182 h 776"/>
              <a:gd name="T20" fmla="*/ 1010 w 1010"/>
              <a:gd name="T21" fmla="*/ 300 h 776"/>
              <a:gd name="T22" fmla="*/ 891 w 1010"/>
              <a:gd name="T23" fmla="*/ 428 h 776"/>
              <a:gd name="T24" fmla="*/ 922 w 1010"/>
              <a:gd name="T25" fmla="*/ 497 h 776"/>
              <a:gd name="T26" fmla="*/ 891 w 1010"/>
              <a:gd name="T27" fmla="*/ 520 h 776"/>
              <a:gd name="T28" fmla="*/ 835 w 1010"/>
              <a:gd name="T29" fmla="*/ 776 h 776"/>
              <a:gd name="T30" fmla="*/ 440 w 1010"/>
              <a:gd name="T31" fmla="*/ 686 h 776"/>
              <a:gd name="T32" fmla="*/ 0 w 1010"/>
              <a:gd name="T33" fmla="*/ 582 h 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10" h="776">
                <a:moveTo>
                  <a:pt x="0" y="582"/>
                </a:moveTo>
                <a:lnTo>
                  <a:pt x="14" y="485"/>
                </a:lnTo>
                <a:lnTo>
                  <a:pt x="244" y="12"/>
                </a:lnTo>
                <a:lnTo>
                  <a:pt x="274" y="0"/>
                </a:lnTo>
                <a:lnTo>
                  <a:pt x="317" y="68"/>
                </a:lnTo>
                <a:lnTo>
                  <a:pt x="307" y="113"/>
                </a:lnTo>
                <a:lnTo>
                  <a:pt x="447" y="128"/>
                </a:lnTo>
                <a:lnTo>
                  <a:pt x="489" y="161"/>
                </a:lnTo>
                <a:lnTo>
                  <a:pt x="698" y="151"/>
                </a:lnTo>
                <a:lnTo>
                  <a:pt x="965" y="182"/>
                </a:lnTo>
                <a:lnTo>
                  <a:pt x="1010" y="300"/>
                </a:lnTo>
                <a:lnTo>
                  <a:pt x="891" y="428"/>
                </a:lnTo>
                <a:lnTo>
                  <a:pt x="922" y="497"/>
                </a:lnTo>
                <a:lnTo>
                  <a:pt x="891" y="520"/>
                </a:lnTo>
                <a:lnTo>
                  <a:pt x="835" y="776"/>
                </a:lnTo>
                <a:lnTo>
                  <a:pt x="440" y="686"/>
                </a:lnTo>
                <a:lnTo>
                  <a:pt x="0" y="58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Freeform 303"/>
          <p:cNvSpPr>
            <a:spLocks/>
          </p:cNvSpPr>
          <p:nvPr/>
        </p:nvSpPr>
        <p:spPr bwMode="auto">
          <a:xfrm>
            <a:off x="3650458" y="1160860"/>
            <a:ext cx="804863" cy="1364456"/>
          </a:xfrm>
          <a:custGeom>
            <a:avLst/>
            <a:gdLst>
              <a:gd name="T0" fmla="*/ 215 w 676"/>
              <a:gd name="T1" fmla="*/ 0 h 1146"/>
              <a:gd name="T2" fmla="*/ 317 w 676"/>
              <a:gd name="T3" fmla="*/ 12 h 1146"/>
              <a:gd name="T4" fmla="*/ 288 w 676"/>
              <a:gd name="T5" fmla="*/ 140 h 1146"/>
              <a:gd name="T6" fmla="*/ 317 w 676"/>
              <a:gd name="T7" fmla="*/ 280 h 1146"/>
              <a:gd name="T8" fmla="*/ 418 w 676"/>
              <a:gd name="T9" fmla="*/ 417 h 1146"/>
              <a:gd name="T10" fmla="*/ 390 w 676"/>
              <a:gd name="T11" fmla="*/ 533 h 1146"/>
              <a:gd name="T12" fmla="*/ 361 w 676"/>
              <a:gd name="T13" fmla="*/ 568 h 1146"/>
              <a:gd name="T14" fmla="*/ 373 w 676"/>
              <a:gd name="T15" fmla="*/ 601 h 1146"/>
              <a:gd name="T16" fmla="*/ 418 w 676"/>
              <a:gd name="T17" fmla="*/ 580 h 1146"/>
              <a:gd name="T18" fmla="*/ 492 w 676"/>
              <a:gd name="T19" fmla="*/ 776 h 1146"/>
              <a:gd name="T20" fmla="*/ 548 w 676"/>
              <a:gd name="T21" fmla="*/ 765 h 1146"/>
              <a:gd name="T22" fmla="*/ 650 w 676"/>
              <a:gd name="T23" fmla="*/ 776 h 1146"/>
              <a:gd name="T24" fmla="*/ 664 w 676"/>
              <a:gd name="T25" fmla="*/ 753 h 1146"/>
              <a:gd name="T26" fmla="*/ 676 w 676"/>
              <a:gd name="T27" fmla="*/ 776 h 1146"/>
              <a:gd name="T28" fmla="*/ 633 w 676"/>
              <a:gd name="T29" fmla="*/ 1146 h 1146"/>
              <a:gd name="T30" fmla="*/ 317 w 676"/>
              <a:gd name="T31" fmla="*/ 1089 h 1146"/>
              <a:gd name="T32" fmla="*/ 0 w 676"/>
              <a:gd name="T33" fmla="*/ 1044 h 1146"/>
              <a:gd name="T34" fmla="*/ 56 w 676"/>
              <a:gd name="T35" fmla="*/ 788 h 1146"/>
              <a:gd name="T36" fmla="*/ 87 w 676"/>
              <a:gd name="T37" fmla="*/ 765 h 1146"/>
              <a:gd name="T38" fmla="*/ 56 w 676"/>
              <a:gd name="T39" fmla="*/ 696 h 1146"/>
              <a:gd name="T40" fmla="*/ 175 w 676"/>
              <a:gd name="T41" fmla="*/ 568 h 1146"/>
              <a:gd name="T42" fmla="*/ 130 w 676"/>
              <a:gd name="T43" fmla="*/ 450 h 1146"/>
              <a:gd name="T44" fmla="*/ 215 w 676"/>
              <a:gd name="T45" fmla="*/ 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76" h="1146">
                <a:moveTo>
                  <a:pt x="215" y="0"/>
                </a:moveTo>
                <a:lnTo>
                  <a:pt x="317" y="12"/>
                </a:lnTo>
                <a:lnTo>
                  <a:pt x="288" y="140"/>
                </a:lnTo>
                <a:lnTo>
                  <a:pt x="317" y="280"/>
                </a:lnTo>
                <a:lnTo>
                  <a:pt x="418" y="417"/>
                </a:lnTo>
                <a:lnTo>
                  <a:pt x="390" y="533"/>
                </a:lnTo>
                <a:lnTo>
                  <a:pt x="361" y="568"/>
                </a:lnTo>
                <a:lnTo>
                  <a:pt x="373" y="601"/>
                </a:lnTo>
                <a:lnTo>
                  <a:pt x="418" y="580"/>
                </a:lnTo>
                <a:lnTo>
                  <a:pt x="492" y="776"/>
                </a:lnTo>
                <a:lnTo>
                  <a:pt x="548" y="765"/>
                </a:lnTo>
                <a:lnTo>
                  <a:pt x="650" y="776"/>
                </a:lnTo>
                <a:lnTo>
                  <a:pt x="664" y="753"/>
                </a:lnTo>
                <a:lnTo>
                  <a:pt x="676" y="776"/>
                </a:lnTo>
                <a:lnTo>
                  <a:pt x="633" y="1146"/>
                </a:lnTo>
                <a:lnTo>
                  <a:pt x="317" y="1089"/>
                </a:lnTo>
                <a:lnTo>
                  <a:pt x="0" y="1044"/>
                </a:lnTo>
                <a:lnTo>
                  <a:pt x="56" y="788"/>
                </a:lnTo>
                <a:lnTo>
                  <a:pt x="87" y="765"/>
                </a:lnTo>
                <a:lnTo>
                  <a:pt x="56" y="696"/>
                </a:lnTo>
                <a:lnTo>
                  <a:pt x="175" y="568"/>
                </a:lnTo>
                <a:lnTo>
                  <a:pt x="130" y="450"/>
                </a:lnTo>
                <a:lnTo>
                  <a:pt x="21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Freeform 304"/>
          <p:cNvSpPr>
            <a:spLocks/>
          </p:cNvSpPr>
          <p:nvPr/>
        </p:nvSpPr>
        <p:spPr bwMode="auto">
          <a:xfrm>
            <a:off x="3033714" y="2299099"/>
            <a:ext cx="994172" cy="1369219"/>
          </a:xfrm>
          <a:custGeom>
            <a:avLst/>
            <a:gdLst>
              <a:gd name="T0" fmla="*/ 518 w 835"/>
              <a:gd name="T1" fmla="*/ 88 h 1150"/>
              <a:gd name="T2" fmla="*/ 835 w 835"/>
              <a:gd name="T3" fmla="*/ 133 h 1150"/>
              <a:gd name="T4" fmla="*/ 707 w 835"/>
              <a:gd name="T5" fmla="*/ 885 h 1150"/>
              <a:gd name="T6" fmla="*/ 693 w 835"/>
              <a:gd name="T7" fmla="*/ 1034 h 1150"/>
              <a:gd name="T8" fmla="*/ 648 w 835"/>
              <a:gd name="T9" fmla="*/ 1034 h 1150"/>
              <a:gd name="T10" fmla="*/ 589 w 835"/>
              <a:gd name="T11" fmla="*/ 1150 h 1150"/>
              <a:gd name="T12" fmla="*/ 0 w 835"/>
              <a:gd name="T13" fmla="*/ 457 h 1150"/>
              <a:gd name="T14" fmla="*/ 132 w 835"/>
              <a:gd name="T15" fmla="*/ 0 h 1150"/>
              <a:gd name="T16" fmla="*/ 518 w 835"/>
              <a:gd name="T17" fmla="*/ 88 h 1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35" h="1150">
                <a:moveTo>
                  <a:pt x="518" y="88"/>
                </a:moveTo>
                <a:lnTo>
                  <a:pt x="835" y="133"/>
                </a:lnTo>
                <a:lnTo>
                  <a:pt x="707" y="885"/>
                </a:lnTo>
                <a:lnTo>
                  <a:pt x="693" y="1034"/>
                </a:lnTo>
                <a:lnTo>
                  <a:pt x="648" y="1034"/>
                </a:lnTo>
                <a:lnTo>
                  <a:pt x="589" y="1150"/>
                </a:lnTo>
                <a:lnTo>
                  <a:pt x="0" y="457"/>
                </a:lnTo>
                <a:lnTo>
                  <a:pt x="132" y="0"/>
                </a:lnTo>
                <a:lnTo>
                  <a:pt x="518" y="88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Freeform 305"/>
          <p:cNvSpPr>
            <a:spLocks/>
          </p:cNvSpPr>
          <p:nvPr/>
        </p:nvSpPr>
        <p:spPr bwMode="auto">
          <a:xfrm>
            <a:off x="3683796" y="3352801"/>
            <a:ext cx="858441" cy="1158479"/>
          </a:xfrm>
          <a:custGeom>
            <a:avLst/>
            <a:gdLst>
              <a:gd name="T0" fmla="*/ 43 w 721"/>
              <a:gd name="T1" fmla="*/ 265 h 973"/>
              <a:gd name="T2" fmla="*/ 102 w 721"/>
              <a:gd name="T3" fmla="*/ 149 h 973"/>
              <a:gd name="T4" fmla="*/ 147 w 721"/>
              <a:gd name="T5" fmla="*/ 149 h 973"/>
              <a:gd name="T6" fmla="*/ 161 w 721"/>
              <a:gd name="T7" fmla="*/ 0 h 973"/>
              <a:gd name="T8" fmla="*/ 721 w 721"/>
              <a:gd name="T9" fmla="*/ 81 h 973"/>
              <a:gd name="T10" fmla="*/ 622 w 721"/>
              <a:gd name="T11" fmla="*/ 973 h 973"/>
              <a:gd name="T12" fmla="*/ 419 w 721"/>
              <a:gd name="T13" fmla="*/ 935 h 973"/>
              <a:gd name="T14" fmla="*/ 43 w 721"/>
              <a:gd name="T15" fmla="*/ 717 h 973"/>
              <a:gd name="T16" fmla="*/ 73 w 721"/>
              <a:gd name="T17" fmla="*/ 660 h 973"/>
              <a:gd name="T18" fmla="*/ 17 w 721"/>
              <a:gd name="T19" fmla="*/ 625 h 973"/>
              <a:gd name="T20" fmla="*/ 0 w 721"/>
              <a:gd name="T21" fmla="*/ 577 h 973"/>
              <a:gd name="T22" fmla="*/ 43 w 721"/>
              <a:gd name="T23" fmla="*/ 440 h 973"/>
              <a:gd name="T24" fmla="*/ 88 w 721"/>
              <a:gd name="T25" fmla="*/ 393 h 973"/>
              <a:gd name="T26" fmla="*/ 43 w 721"/>
              <a:gd name="T27" fmla="*/ 357 h 973"/>
              <a:gd name="T28" fmla="*/ 43 w 721"/>
              <a:gd name="T29" fmla="*/ 265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1" h="973">
                <a:moveTo>
                  <a:pt x="43" y="265"/>
                </a:moveTo>
                <a:lnTo>
                  <a:pt x="102" y="149"/>
                </a:lnTo>
                <a:lnTo>
                  <a:pt x="147" y="149"/>
                </a:lnTo>
                <a:lnTo>
                  <a:pt x="161" y="0"/>
                </a:lnTo>
                <a:lnTo>
                  <a:pt x="721" y="81"/>
                </a:lnTo>
                <a:lnTo>
                  <a:pt x="622" y="973"/>
                </a:lnTo>
                <a:lnTo>
                  <a:pt x="419" y="935"/>
                </a:lnTo>
                <a:lnTo>
                  <a:pt x="43" y="717"/>
                </a:lnTo>
                <a:lnTo>
                  <a:pt x="73" y="660"/>
                </a:lnTo>
                <a:lnTo>
                  <a:pt x="17" y="625"/>
                </a:lnTo>
                <a:lnTo>
                  <a:pt x="0" y="577"/>
                </a:lnTo>
                <a:lnTo>
                  <a:pt x="43" y="440"/>
                </a:lnTo>
                <a:lnTo>
                  <a:pt x="88" y="393"/>
                </a:lnTo>
                <a:lnTo>
                  <a:pt x="43" y="357"/>
                </a:lnTo>
                <a:lnTo>
                  <a:pt x="43" y="26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" name="Freeform 306"/>
          <p:cNvSpPr>
            <a:spLocks/>
          </p:cNvSpPr>
          <p:nvPr/>
        </p:nvSpPr>
        <p:spPr bwMode="auto">
          <a:xfrm>
            <a:off x="3875486" y="2457451"/>
            <a:ext cx="771525" cy="991791"/>
          </a:xfrm>
          <a:custGeom>
            <a:avLst/>
            <a:gdLst>
              <a:gd name="T0" fmla="*/ 128 w 648"/>
              <a:gd name="T1" fmla="*/ 0 h 833"/>
              <a:gd name="T2" fmla="*/ 444 w 648"/>
              <a:gd name="T3" fmla="*/ 57 h 833"/>
              <a:gd name="T4" fmla="*/ 416 w 648"/>
              <a:gd name="T5" fmla="*/ 220 h 833"/>
              <a:gd name="T6" fmla="*/ 648 w 648"/>
              <a:gd name="T7" fmla="*/ 265 h 833"/>
              <a:gd name="T8" fmla="*/ 560 w 648"/>
              <a:gd name="T9" fmla="*/ 833 h 833"/>
              <a:gd name="T10" fmla="*/ 0 w 648"/>
              <a:gd name="T11" fmla="*/ 752 h 833"/>
              <a:gd name="T12" fmla="*/ 128 w 648"/>
              <a:gd name="T13" fmla="*/ 0 h 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8" h="833">
                <a:moveTo>
                  <a:pt x="128" y="0"/>
                </a:moveTo>
                <a:lnTo>
                  <a:pt x="444" y="57"/>
                </a:lnTo>
                <a:lnTo>
                  <a:pt x="416" y="220"/>
                </a:lnTo>
                <a:lnTo>
                  <a:pt x="648" y="265"/>
                </a:lnTo>
                <a:lnTo>
                  <a:pt x="560" y="833"/>
                </a:lnTo>
                <a:lnTo>
                  <a:pt x="0" y="752"/>
                </a:lnTo>
                <a:lnTo>
                  <a:pt x="128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" name="Freeform 307"/>
          <p:cNvSpPr>
            <a:spLocks/>
          </p:cNvSpPr>
          <p:nvPr/>
        </p:nvSpPr>
        <p:spPr bwMode="auto">
          <a:xfrm>
            <a:off x="4542235" y="2772966"/>
            <a:ext cx="1081088" cy="757238"/>
          </a:xfrm>
          <a:custGeom>
            <a:avLst/>
            <a:gdLst>
              <a:gd name="T0" fmla="*/ 88 w 908"/>
              <a:gd name="T1" fmla="*/ 0 h 636"/>
              <a:gd name="T2" fmla="*/ 691 w 908"/>
              <a:gd name="T3" fmla="*/ 38 h 636"/>
              <a:gd name="T4" fmla="*/ 908 w 908"/>
              <a:gd name="T5" fmla="*/ 59 h 636"/>
              <a:gd name="T6" fmla="*/ 908 w 908"/>
              <a:gd name="T7" fmla="*/ 222 h 636"/>
              <a:gd name="T8" fmla="*/ 894 w 908"/>
              <a:gd name="T9" fmla="*/ 636 h 636"/>
              <a:gd name="T10" fmla="*/ 778 w 908"/>
              <a:gd name="T11" fmla="*/ 624 h 636"/>
              <a:gd name="T12" fmla="*/ 0 w 908"/>
              <a:gd name="T13" fmla="*/ 568 h 636"/>
              <a:gd name="T14" fmla="*/ 88 w 908"/>
              <a:gd name="T15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08" h="636">
                <a:moveTo>
                  <a:pt x="88" y="0"/>
                </a:moveTo>
                <a:lnTo>
                  <a:pt x="691" y="38"/>
                </a:lnTo>
                <a:lnTo>
                  <a:pt x="908" y="59"/>
                </a:lnTo>
                <a:lnTo>
                  <a:pt x="908" y="222"/>
                </a:lnTo>
                <a:lnTo>
                  <a:pt x="894" y="636"/>
                </a:lnTo>
                <a:lnTo>
                  <a:pt x="778" y="624"/>
                </a:lnTo>
                <a:lnTo>
                  <a:pt x="0" y="568"/>
                </a:lnTo>
                <a:lnTo>
                  <a:pt x="88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Freeform 308"/>
          <p:cNvSpPr>
            <a:spLocks/>
          </p:cNvSpPr>
          <p:nvPr/>
        </p:nvSpPr>
        <p:spPr bwMode="auto">
          <a:xfrm>
            <a:off x="5468541" y="3515916"/>
            <a:ext cx="1301354" cy="719138"/>
          </a:xfrm>
          <a:custGeom>
            <a:avLst/>
            <a:gdLst>
              <a:gd name="T0" fmla="*/ 116 w 1093"/>
              <a:gd name="T1" fmla="*/ 12 h 604"/>
              <a:gd name="T2" fmla="*/ 1050 w 1093"/>
              <a:gd name="T3" fmla="*/ 12 h 604"/>
              <a:gd name="T4" fmla="*/ 1064 w 1093"/>
              <a:gd name="T5" fmla="*/ 116 h 604"/>
              <a:gd name="T6" fmla="*/ 1078 w 1093"/>
              <a:gd name="T7" fmla="*/ 244 h 604"/>
              <a:gd name="T8" fmla="*/ 1093 w 1093"/>
              <a:gd name="T9" fmla="*/ 429 h 604"/>
              <a:gd name="T10" fmla="*/ 1078 w 1093"/>
              <a:gd name="T11" fmla="*/ 580 h 604"/>
              <a:gd name="T12" fmla="*/ 1093 w 1093"/>
              <a:gd name="T13" fmla="*/ 604 h 604"/>
              <a:gd name="T14" fmla="*/ 1050 w 1093"/>
              <a:gd name="T15" fmla="*/ 580 h 604"/>
              <a:gd name="T16" fmla="*/ 1005 w 1093"/>
              <a:gd name="T17" fmla="*/ 568 h 604"/>
              <a:gd name="T18" fmla="*/ 948 w 1093"/>
              <a:gd name="T19" fmla="*/ 568 h 604"/>
              <a:gd name="T20" fmla="*/ 861 w 1093"/>
              <a:gd name="T21" fmla="*/ 604 h 604"/>
              <a:gd name="T22" fmla="*/ 847 w 1093"/>
              <a:gd name="T23" fmla="*/ 568 h 604"/>
              <a:gd name="T24" fmla="*/ 776 w 1093"/>
              <a:gd name="T25" fmla="*/ 556 h 604"/>
              <a:gd name="T26" fmla="*/ 750 w 1093"/>
              <a:gd name="T27" fmla="*/ 592 h 604"/>
              <a:gd name="T28" fmla="*/ 679 w 1093"/>
              <a:gd name="T29" fmla="*/ 509 h 604"/>
              <a:gd name="T30" fmla="*/ 620 w 1093"/>
              <a:gd name="T31" fmla="*/ 533 h 604"/>
              <a:gd name="T32" fmla="*/ 603 w 1093"/>
              <a:gd name="T33" fmla="*/ 500 h 604"/>
              <a:gd name="T34" fmla="*/ 461 w 1093"/>
              <a:gd name="T35" fmla="*/ 466 h 604"/>
              <a:gd name="T36" fmla="*/ 374 w 1093"/>
              <a:gd name="T37" fmla="*/ 419 h 604"/>
              <a:gd name="T38" fmla="*/ 345 w 1093"/>
              <a:gd name="T39" fmla="*/ 395 h 604"/>
              <a:gd name="T40" fmla="*/ 362 w 1093"/>
              <a:gd name="T41" fmla="*/ 104 h 604"/>
              <a:gd name="T42" fmla="*/ 0 w 1093"/>
              <a:gd name="T43" fmla="*/ 71 h 604"/>
              <a:gd name="T44" fmla="*/ 0 w 1093"/>
              <a:gd name="T45" fmla="*/ 0 h 604"/>
              <a:gd name="T46" fmla="*/ 116 w 1093"/>
              <a:gd name="T47" fmla="*/ 12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093" h="604">
                <a:moveTo>
                  <a:pt x="116" y="12"/>
                </a:moveTo>
                <a:lnTo>
                  <a:pt x="1050" y="12"/>
                </a:lnTo>
                <a:lnTo>
                  <a:pt x="1064" y="116"/>
                </a:lnTo>
                <a:lnTo>
                  <a:pt x="1078" y="244"/>
                </a:lnTo>
                <a:lnTo>
                  <a:pt x="1093" y="429"/>
                </a:lnTo>
                <a:lnTo>
                  <a:pt x="1078" y="580"/>
                </a:lnTo>
                <a:lnTo>
                  <a:pt x="1093" y="604"/>
                </a:lnTo>
                <a:lnTo>
                  <a:pt x="1050" y="580"/>
                </a:lnTo>
                <a:lnTo>
                  <a:pt x="1005" y="568"/>
                </a:lnTo>
                <a:lnTo>
                  <a:pt x="948" y="568"/>
                </a:lnTo>
                <a:lnTo>
                  <a:pt x="861" y="604"/>
                </a:lnTo>
                <a:lnTo>
                  <a:pt x="847" y="568"/>
                </a:lnTo>
                <a:lnTo>
                  <a:pt x="776" y="556"/>
                </a:lnTo>
                <a:lnTo>
                  <a:pt x="750" y="592"/>
                </a:lnTo>
                <a:lnTo>
                  <a:pt x="679" y="509"/>
                </a:lnTo>
                <a:lnTo>
                  <a:pt x="620" y="533"/>
                </a:lnTo>
                <a:lnTo>
                  <a:pt x="603" y="500"/>
                </a:lnTo>
                <a:lnTo>
                  <a:pt x="461" y="466"/>
                </a:lnTo>
                <a:lnTo>
                  <a:pt x="374" y="419"/>
                </a:lnTo>
                <a:lnTo>
                  <a:pt x="345" y="395"/>
                </a:lnTo>
                <a:lnTo>
                  <a:pt x="362" y="104"/>
                </a:lnTo>
                <a:lnTo>
                  <a:pt x="0" y="71"/>
                </a:lnTo>
                <a:lnTo>
                  <a:pt x="0" y="0"/>
                </a:lnTo>
                <a:lnTo>
                  <a:pt x="116" y="1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" name="Freeform 309"/>
          <p:cNvSpPr>
            <a:spLocks/>
          </p:cNvSpPr>
          <p:nvPr/>
        </p:nvSpPr>
        <p:spPr bwMode="auto">
          <a:xfrm>
            <a:off x="5364958" y="2443163"/>
            <a:ext cx="1250156" cy="594122"/>
          </a:xfrm>
          <a:custGeom>
            <a:avLst/>
            <a:gdLst>
              <a:gd name="T0" fmla="*/ 217 w 1050"/>
              <a:gd name="T1" fmla="*/ 336 h 499"/>
              <a:gd name="T2" fmla="*/ 0 w 1050"/>
              <a:gd name="T3" fmla="*/ 315 h 499"/>
              <a:gd name="T4" fmla="*/ 28 w 1050"/>
              <a:gd name="T5" fmla="*/ 0 h 499"/>
              <a:gd name="T6" fmla="*/ 650 w 1050"/>
              <a:gd name="T7" fmla="*/ 12 h 499"/>
              <a:gd name="T8" fmla="*/ 721 w 1050"/>
              <a:gd name="T9" fmla="*/ 47 h 499"/>
              <a:gd name="T10" fmla="*/ 766 w 1050"/>
              <a:gd name="T11" fmla="*/ 47 h 499"/>
              <a:gd name="T12" fmla="*/ 849 w 1050"/>
              <a:gd name="T13" fmla="*/ 59 h 499"/>
              <a:gd name="T14" fmla="*/ 908 w 1050"/>
              <a:gd name="T15" fmla="*/ 104 h 499"/>
              <a:gd name="T16" fmla="*/ 934 w 1050"/>
              <a:gd name="T17" fmla="*/ 210 h 499"/>
              <a:gd name="T18" fmla="*/ 979 w 1050"/>
              <a:gd name="T19" fmla="*/ 289 h 499"/>
              <a:gd name="T20" fmla="*/ 979 w 1050"/>
              <a:gd name="T21" fmla="*/ 348 h 499"/>
              <a:gd name="T22" fmla="*/ 993 w 1050"/>
              <a:gd name="T23" fmla="*/ 416 h 499"/>
              <a:gd name="T24" fmla="*/ 993 w 1050"/>
              <a:gd name="T25" fmla="*/ 452 h 499"/>
              <a:gd name="T26" fmla="*/ 1050 w 1050"/>
              <a:gd name="T27" fmla="*/ 499 h 499"/>
              <a:gd name="T28" fmla="*/ 217 w 1050"/>
              <a:gd name="T29" fmla="*/ 499 h 499"/>
              <a:gd name="T30" fmla="*/ 217 w 1050"/>
              <a:gd name="T31" fmla="*/ 336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50" h="499">
                <a:moveTo>
                  <a:pt x="217" y="336"/>
                </a:moveTo>
                <a:lnTo>
                  <a:pt x="0" y="315"/>
                </a:lnTo>
                <a:lnTo>
                  <a:pt x="28" y="0"/>
                </a:lnTo>
                <a:lnTo>
                  <a:pt x="650" y="12"/>
                </a:lnTo>
                <a:lnTo>
                  <a:pt x="721" y="47"/>
                </a:lnTo>
                <a:lnTo>
                  <a:pt x="766" y="47"/>
                </a:lnTo>
                <a:lnTo>
                  <a:pt x="849" y="59"/>
                </a:lnTo>
                <a:lnTo>
                  <a:pt x="908" y="104"/>
                </a:lnTo>
                <a:lnTo>
                  <a:pt x="934" y="210"/>
                </a:lnTo>
                <a:lnTo>
                  <a:pt x="979" y="289"/>
                </a:lnTo>
                <a:lnTo>
                  <a:pt x="979" y="348"/>
                </a:lnTo>
                <a:lnTo>
                  <a:pt x="993" y="416"/>
                </a:lnTo>
                <a:lnTo>
                  <a:pt x="993" y="452"/>
                </a:lnTo>
                <a:lnTo>
                  <a:pt x="1050" y="499"/>
                </a:lnTo>
                <a:lnTo>
                  <a:pt x="217" y="499"/>
                </a:lnTo>
                <a:lnTo>
                  <a:pt x="217" y="33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" name="Freeform 310"/>
          <p:cNvSpPr>
            <a:spLocks/>
          </p:cNvSpPr>
          <p:nvPr/>
        </p:nvSpPr>
        <p:spPr bwMode="auto">
          <a:xfrm>
            <a:off x="5398296" y="1956197"/>
            <a:ext cx="1050131" cy="604838"/>
          </a:xfrm>
          <a:custGeom>
            <a:avLst/>
            <a:gdLst>
              <a:gd name="T0" fmla="*/ 28 w 882"/>
              <a:gd name="T1" fmla="*/ 7 h 508"/>
              <a:gd name="T2" fmla="*/ 818 w 882"/>
              <a:gd name="T3" fmla="*/ 0 h 508"/>
              <a:gd name="T4" fmla="*/ 832 w 882"/>
              <a:gd name="T5" fmla="*/ 35 h 508"/>
              <a:gd name="T6" fmla="*/ 818 w 882"/>
              <a:gd name="T7" fmla="*/ 82 h 508"/>
              <a:gd name="T8" fmla="*/ 849 w 882"/>
              <a:gd name="T9" fmla="*/ 104 h 508"/>
              <a:gd name="T10" fmla="*/ 851 w 882"/>
              <a:gd name="T11" fmla="*/ 357 h 508"/>
              <a:gd name="T12" fmla="*/ 865 w 882"/>
              <a:gd name="T13" fmla="*/ 416 h 508"/>
              <a:gd name="T14" fmla="*/ 837 w 882"/>
              <a:gd name="T15" fmla="*/ 452 h 508"/>
              <a:gd name="T16" fmla="*/ 882 w 882"/>
              <a:gd name="T17" fmla="*/ 508 h 508"/>
              <a:gd name="T18" fmla="*/ 823 w 882"/>
              <a:gd name="T19" fmla="*/ 463 h 508"/>
              <a:gd name="T20" fmla="*/ 740 w 882"/>
              <a:gd name="T21" fmla="*/ 452 h 508"/>
              <a:gd name="T22" fmla="*/ 695 w 882"/>
              <a:gd name="T23" fmla="*/ 454 h 508"/>
              <a:gd name="T24" fmla="*/ 624 w 882"/>
              <a:gd name="T25" fmla="*/ 418 h 508"/>
              <a:gd name="T26" fmla="*/ 2 w 882"/>
              <a:gd name="T27" fmla="*/ 414 h 508"/>
              <a:gd name="T28" fmla="*/ 0 w 882"/>
              <a:gd name="T29" fmla="*/ 125 h 508"/>
              <a:gd name="T30" fmla="*/ 28 w 882"/>
              <a:gd name="T31" fmla="*/ 7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82" h="508">
                <a:moveTo>
                  <a:pt x="28" y="7"/>
                </a:moveTo>
                <a:lnTo>
                  <a:pt x="818" y="0"/>
                </a:lnTo>
                <a:lnTo>
                  <a:pt x="832" y="35"/>
                </a:lnTo>
                <a:lnTo>
                  <a:pt x="818" y="82"/>
                </a:lnTo>
                <a:lnTo>
                  <a:pt x="849" y="104"/>
                </a:lnTo>
                <a:lnTo>
                  <a:pt x="851" y="357"/>
                </a:lnTo>
                <a:lnTo>
                  <a:pt x="865" y="416"/>
                </a:lnTo>
                <a:lnTo>
                  <a:pt x="837" y="452"/>
                </a:lnTo>
                <a:lnTo>
                  <a:pt x="882" y="508"/>
                </a:lnTo>
                <a:lnTo>
                  <a:pt x="823" y="463"/>
                </a:lnTo>
                <a:lnTo>
                  <a:pt x="740" y="452"/>
                </a:lnTo>
                <a:lnTo>
                  <a:pt x="695" y="454"/>
                </a:lnTo>
                <a:lnTo>
                  <a:pt x="624" y="418"/>
                </a:lnTo>
                <a:lnTo>
                  <a:pt x="2" y="414"/>
                </a:lnTo>
                <a:lnTo>
                  <a:pt x="0" y="125"/>
                </a:lnTo>
                <a:lnTo>
                  <a:pt x="28" y="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9" name="Freeform 311"/>
          <p:cNvSpPr>
            <a:spLocks/>
          </p:cNvSpPr>
          <p:nvPr/>
        </p:nvSpPr>
        <p:spPr bwMode="auto">
          <a:xfrm>
            <a:off x="5435204" y="1395413"/>
            <a:ext cx="940594" cy="563166"/>
          </a:xfrm>
          <a:custGeom>
            <a:avLst/>
            <a:gdLst>
              <a:gd name="T0" fmla="*/ 28 w 790"/>
              <a:gd name="T1" fmla="*/ 0 h 473"/>
              <a:gd name="T2" fmla="*/ 719 w 790"/>
              <a:gd name="T3" fmla="*/ 23 h 473"/>
              <a:gd name="T4" fmla="*/ 749 w 790"/>
              <a:gd name="T5" fmla="*/ 83 h 473"/>
              <a:gd name="T6" fmla="*/ 749 w 790"/>
              <a:gd name="T7" fmla="*/ 128 h 473"/>
              <a:gd name="T8" fmla="*/ 778 w 790"/>
              <a:gd name="T9" fmla="*/ 232 h 473"/>
              <a:gd name="T10" fmla="*/ 778 w 790"/>
              <a:gd name="T11" fmla="*/ 300 h 473"/>
              <a:gd name="T12" fmla="*/ 790 w 790"/>
              <a:gd name="T13" fmla="*/ 348 h 473"/>
              <a:gd name="T14" fmla="*/ 790 w 790"/>
              <a:gd name="T15" fmla="*/ 473 h 473"/>
              <a:gd name="T16" fmla="*/ 0 w 790"/>
              <a:gd name="T17" fmla="*/ 473 h 473"/>
              <a:gd name="T18" fmla="*/ 28 w 790"/>
              <a:gd name="T19" fmla="*/ 0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90" h="473">
                <a:moveTo>
                  <a:pt x="28" y="0"/>
                </a:moveTo>
                <a:lnTo>
                  <a:pt x="719" y="23"/>
                </a:lnTo>
                <a:lnTo>
                  <a:pt x="749" y="83"/>
                </a:lnTo>
                <a:lnTo>
                  <a:pt x="749" y="128"/>
                </a:lnTo>
                <a:lnTo>
                  <a:pt x="778" y="232"/>
                </a:lnTo>
                <a:lnTo>
                  <a:pt x="778" y="300"/>
                </a:lnTo>
                <a:lnTo>
                  <a:pt x="790" y="348"/>
                </a:lnTo>
                <a:lnTo>
                  <a:pt x="790" y="473"/>
                </a:lnTo>
                <a:lnTo>
                  <a:pt x="0" y="473"/>
                </a:lnTo>
                <a:lnTo>
                  <a:pt x="2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rgbClr val="44546A">
                  <a:lumMod val="60000"/>
                  <a:lumOff val="40000"/>
                </a:srgbClr>
              </a:solidFill>
              <a:latin typeface="Calibri" panose="020F0502020204030204"/>
            </a:endParaRPr>
          </a:p>
        </p:txBody>
      </p:sp>
      <p:sp>
        <p:nvSpPr>
          <p:cNvPr id="40" name="Freeform 312"/>
          <p:cNvSpPr>
            <a:spLocks/>
          </p:cNvSpPr>
          <p:nvPr/>
        </p:nvSpPr>
        <p:spPr bwMode="auto">
          <a:xfrm>
            <a:off x="6392467" y="2346722"/>
            <a:ext cx="858441" cy="634604"/>
          </a:xfrm>
          <a:custGeom>
            <a:avLst/>
            <a:gdLst>
              <a:gd name="T0" fmla="*/ 633 w 721"/>
              <a:gd name="T1" fmla="*/ 128 h 533"/>
              <a:gd name="T2" fmla="*/ 662 w 721"/>
              <a:gd name="T3" fmla="*/ 128 h 533"/>
              <a:gd name="T4" fmla="*/ 676 w 721"/>
              <a:gd name="T5" fmla="*/ 164 h 533"/>
              <a:gd name="T6" fmla="*/ 693 w 721"/>
              <a:gd name="T7" fmla="*/ 209 h 533"/>
              <a:gd name="T8" fmla="*/ 721 w 721"/>
              <a:gd name="T9" fmla="*/ 232 h 533"/>
              <a:gd name="T10" fmla="*/ 676 w 721"/>
              <a:gd name="T11" fmla="*/ 336 h 533"/>
              <a:gd name="T12" fmla="*/ 633 w 721"/>
              <a:gd name="T13" fmla="*/ 370 h 533"/>
              <a:gd name="T14" fmla="*/ 648 w 721"/>
              <a:gd name="T15" fmla="*/ 405 h 533"/>
              <a:gd name="T16" fmla="*/ 605 w 721"/>
              <a:gd name="T17" fmla="*/ 464 h 533"/>
              <a:gd name="T18" fmla="*/ 591 w 721"/>
              <a:gd name="T19" fmla="*/ 521 h 533"/>
              <a:gd name="T20" fmla="*/ 563 w 721"/>
              <a:gd name="T21" fmla="*/ 497 h 533"/>
              <a:gd name="T22" fmla="*/ 130 w 721"/>
              <a:gd name="T23" fmla="*/ 533 h 533"/>
              <a:gd name="T24" fmla="*/ 130 w 721"/>
              <a:gd name="T25" fmla="*/ 497 h 533"/>
              <a:gd name="T26" fmla="*/ 116 w 721"/>
              <a:gd name="T27" fmla="*/ 429 h 533"/>
              <a:gd name="T28" fmla="*/ 116 w 721"/>
              <a:gd name="T29" fmla="*/ 370 h 533"/>
              <a:gd name="T30" fmla="*/ 71 w 721"/>
              <a:gd name="T31" fmla="*/ 291 h 533"/>
              <a:gd name="T32" fmla="*/ 45 w 721"/>
              <a:gd name="T33" fmla="*/ 185 h 533"/>
              <a:gd name="T34" fmla="*/ 0 w 721"/>
              <a:gd name="T35" fmla="*/ 128 h 533"/>
              <a:gd name="T36" fmla="*/ 30 w 721"/>
              <a:gd name="T37" fmla="*/ 93 h 533"/>
              <a:gd name="T38" fmla="*/ 16 w 721"/>
              <a:gd name="T39" fmla="*/ 34 h 533"/>
              <a:gd name="T40" fmla="*/ 577 w 721"/>
              <a:gd name="T41" fmla="*/ 0 h 533"/>
              <a:gd name="T42" fmla="*/ 619 w 721"/>
              <a:gd name="T43" fmla="*/ 34 h 533"/>
              <a:gd name="T44" fmla="*/ 605 w 721"/>
              <a:gd name="T45" fmla="*/ 71 h 533"/>
              <a:gd name="T46" fmla="*/ 633 w 721"/>
              <a:gd name="T47" fmla="*/ 128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21" h="533">
                <a:moveTo>
                  <a:pt x="633" y="128"/>
                </a:moveTo>
                <a:lnTo>
                  <a:pt x="662" y="128"/>
                </a:lnTo>
                <a:lnTo>
                  <a:pt x="676" y="164"/>
                </a:lnTo>
                <a:lnTo>
                  <a:pt x="693" y="209"/>
                </a:lnTo>
                <a:lnTo>
                  <a:pt x="721" y="232"/>
                </a:lnTo>
                <a:lnTo>
                  <a:pt x="676" y="336"/>
                </a:lnTo>
                <a:lnTo>
                  <a:pt x="633" y="370"/>
                </a:lnTo>
                <a:lnTo>
                  <a:pt x="648" y="405"/>
                </a:lnTo>
                <a:lnTo>
                  <a:pt x="605" y="464"/>
                </a:lnTo>
                <a:lnTo>
                  <a:pt x="591" y="521"/>
                </a:lnTo>
                <a:lnTo>
                  <a:pt x="563" y="497"/>
                </a:lnTo>
                <a:lnTo>
                  <a:pt x="130" y="533"/>
                </a:lnTo>
                <a:lnTo>
                  <a:pt x="130" y="497"/>
                </a:lnTo>
                <a:lnTo>
                  <a:pt x="116" y="429"/>
                </a:lnTo>
                <a:lnTo>
                  <a:pt x="116" y="370"/>
                </a:lnTo>
                <a:lnTo>
                  <a:pt x="71" y="291"/>
                </a:lnTo>
                <a:lnTo>
                  <a:pt x="45" y="185"/>
                </a:lnTo>
                <a:lnTo>
                  <a:pt x="0" y="128"/>
                </a:lnTo>
                <a:lnTo>
                  <a:pt x="30" y="93"/>
                </a:lnTo>
                <a:lnTo>
                  <a:pt x="16" y="34"/>
                </a:lnTo>
                <a:lnTo>
                  <a:pt x="577" y="0"/>
                </a:lnTo>
                <a:lnTo>
                  <a:pt x="619" y="34"/>
                </a:lnTo>
                <a:lnTo>
                  <a:pt x="605" y="71"/>
                </a:lnTo>
                <a:lnTo>
                  <a:pt x="633" y="12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" name="Freeform 313"/>
          <p:cNvSpPr>
            <a:spLocks/>
          </p:cNvSpPr>
          <p:nvPr/>
        </p:nvSpPr>
        <p:spPr bwMode="auto">
          <a:xfrm>
            <a:off x="6547248" y="2938464"/>
            <a:ext cx="959644" cy="744141"/>
          </a:xfrm>
          <a:custGeom>
            <a:avLst/>
            <a:gdLst>
              <a:gd name="T0" fmla="*/ 648 w 806"/>
              <a:gd name="T1" fmla="*/ 556 h 625"/>
              <a:gd name="T2" fmla="*/ 158 w 806"/>
              <a:gd name="T3" fmla="*/ 601 h 625"/>
              <a:gd name="T4" fmla="*/ 144 w 806"/>
              <a:gd name="T5" fmla="*/ 497 h 625"/>
              <a:gd name="T6" fmla="*/ 144 w 806"/>
              <a:gd name="T7" fmla="*/ 211 h 625"/>
              <a:gd name="T8" fmla="*/ 73 w 806"/>
              <a:gd name="T9" fmla="*/ 152 h 625"/>
              <a:gd name="T10" fmla="*/ 99 w 806"/>
              <a:gd name="T11" fmla="*/ 116 h 625"/>
              <a:gd name="T12" fmla="*/ 0 w 806"/>
              <a:gd name="T13" fmla="*/ 36 h 625"/>
              <a:gd name="T14" fmla="*/ 433 w 806"/>
              <a:gd name="T15" fmla="*/ 0 h 625"/>
              <a:gd name="T16" fmla="*/ 461 w 806"/>
              <a:gd name="T17" fmla="*/ 24 h 625"/>
              <a:gd name="T18" fmla="*/ 475 w 806"/>
              <a:gd name="T19" fmla="*/ 95 h 625"/>
              <a:gd name="T20" fmla="*/ 563 w 806"/>
              <a:gd name="T21" fmla="*/ 211 h 625"/>
              <a:gd name="T22" fmla="*/ 605 w 806"/>
              <a:gd name="T23" fmla="*/ 211 h 625"/>
              <a:gd name="T24" fmla="*/ 633 w 806"/>
              <a:gd name="T25" fmla="*/ 220 h 625"/>
              <a:gd name="T26" fmla="*/ 617 w 806"/>
              <a:gd name="T27" fmla="*/ 280 h 625"/>
              <a:gd name="T28" fmla="*/ 678 w 806"/>
              <a:gd name="T29" fmla="*/ 348 h 625"/>
              <a:gd name="T30" fmla="*/ 735 w 806"/>
              <a:gd name="T31" fmla="*/ 372 h 625"/>
              <a:gd name="T32" fmla="*/ 719 w 806"/>
              <a:gd name="T33" fmla="*/ 429 h 625"/>
              <a:gd name="T34" fmla="*/ 735 w 806"/>
              <a:gd name="T35" fmla="*/ 462 h 625"/>
              <a:gd name="T36" fmla="*/ 778 w 806"/>
              <a:gd name="T37" fmla="*/ 462 h 625"/>
              <a:gd name="T38" fmla="*/ 792 w 806"/>
              <a:gd name="T39" fmla="*/ 438 h 625"/>
              <a:gd name="T40" fmla="*/ 806 w 806"/>
              <a:gd name="T41" fmla="*/ 497 h 625"/>
              <a:gd name="T42" fmla="*/ 778 w 806"/>
              <a:gd name="T43" fmla="*/ 545 h 625"/>
              <a:gd name="T44" fmla="*/ 719 w 806"/>
              <a:gd name="T45" fmla="*/ 625 h 625"/>
              <a:gd name="T46" fmla="*/ 648 w 806"/>
              <a:gd name="T47" fmla="*/ 613 h 625"/>
              <a:gd name="T48" fmla="*/ 678 w 806"/>
              <a:gd name="T49" fmla="*/ 589 h 625"/>
              <a:gd name="T50" fmla="*/ 648 w 806"/>
              <a:gd name="T51" fmla="*/ 556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06" h="625">
                <a:moveTo>
                  <a:pt x="648" y="556"/>
                </a:moveTo>
                <a:lnTo>
                  <a:pt x="158" y="601"/>
                </a:lnTo>
                <a:lnTo>
                  <a:pt x="144" y="497"/>
                </a:lnTo>
                <a:lnTo>
                  <a:pt x="144" y="211"/>
                </a:lnTo>
                <a:lnTo>
                  <a:pt x="73" y="152"/>
                </a:lnTo>
                <a:lnTo>
                  <a:pt x="99" y="116"/>
                </a:lnTo>
                <a:lnTo>
                  <a:pt x="0" y="36"/>
                </a:lnTo>
                <a:lnTo>
                  <a:pt x="433" y="0"/>
                </a:lnTo>
                <a:lnTo>
                  <a:pt x="461" y="24"/>
                </a:lnTo>
                <a:lnTo>
                  <a:pt x="475" y="95"/>
                </a:lnTo>
                <a:lnTo>
                  <a:pt x="563" y="211"/>
                </a:lnTo>
                <a:lnTo>
                  <a:pt x="605" y="211"/>
                </a:lnTo>
                <a:lnTo>
                  <a:pt x="633" y="220"/>
                </a:lnTo>
                <a:lnTo>
                  <a:pt x="617" y="280"/>
                </a:lnTo>
                <a:lnTo>
                  <a:pt x="678" y="348"/>
                </a:lnTo>
                <a:lnTo>
                  <a:pt x="735" y="372"/>
                </a:lnTo>
                <a:lnTo>
                  <a:pt x="719" y="429"/>
                </a:lnTo>
                <a:lnTo>
                  <a:pt x="735" y="462"/>
                </a:lnTo>
                <a:lnTo>
                  <a:pt x="778" y="462"/>
                </a:lnTo>
                <a:lnTo>
                  <a:pt x="792" y="438"/>
                </a:lnTo>
                <a:lnTo>
                  <a:pt x="806" y="497"/>
                </a:lnTo>
                <a:lnTo>
                  <a:pt x="778" y="545"/>
                </a:lnTo>
                <a:lnTo>
                  <a:pt x="719" y="625"/>
                </a:lnTo>
                <a:lnTo>
                  <a:pt x="648" y="613"/>
                </a:lnTo>
                <a:lnTo>
                  <a:pt x="678" y="589"/>
                </a:lnTo>
                <a:lnTo>
                  <a:pt x="648" y="556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2" name="Freeform 314"/>
          <p:cNvSpPr>
            <a:spLocks/>
          </p:cNvSpPr>
          <p:nvPr/>
        </p:nvSpPr>
        <p:spPr bwMode="auto">
          <a:xfrm>
            <a:off x="6735367" y="3600450"/>
            <a:ext cx="667941" cy="729854"/>
          </a:xfrm>
          <a:custGeom>
            <a:avLst/>
            <a:gdLst>
              <a:gd name="T0" fmla="*/ 490 w 561"/>
              <a:gd name="T1" fmla="*/ 57 h 613"/>
              <a:gd name="T2" fmla="*/ 561 w 561"/>
              <a:gd name="T3" fmla="*/ 69 h 613"/>
              <a:gd name="T4" fmla="*/ 535 w 561"/>
              <a:gd name="T5" fmla="*/ 185 h 613"/>
              <a:gd name="T6" fmla="*/ 535 w 561"/>
              <a:gd name="T7" fmla="*/ 242 h 613"/>
              <a:gd name="T8" fmla="*/ 490 w 561"/>
              <a:gd name="T9" fmla="*/ 301 h 613"/>
              <a:gd name="T10" fmla="*/ 447 w 561"/>
              <a:gd name="T11" fmla="*/ 395 h 613"/>
              <a:gd name="T12" fmla="*/ 419 w 561"/>
              <a:gd name="T13" fmla="*/ 462 h 613"/>
              <a:gd name="T14" fmla="*/ 433 w 561"/>
              <a:gd name="T15" fmla="*/ 545 h 613"/>
              <a:gd name="T16" fmla="*/ 419 w 561"/>
              <a:gd name="T17" fmla="*/ 589 h 613"/>
              <a:gd name="T18" fmla="*/ 74 w 561"/>
              <a:gd name="T19" fmla="*/ 613 h 613"/>
              <a:gd name="T20" fmla="*/ 74 w 561"/>
              <a:gd name="T21" fmla="*/ 533 h 613"/>
              <a:gd name="T22" fmla="*/ 29 w 561"/>
              <a:gd name="T23" fmla="*/ 533 h 613"/>
              <a:gd name="T24" fmla="*/ 14 w 561"/>
              <a:gd name="T25" fmla="*/ 509 h 613"/>
              <a:gd name="T26" fmla="*/ 29 w 561"/>
              <a:gd name="T27" fmla="*/ 358 h 613"/>
              <a:gd name="T28" fmla="*/ 14 w 561"/>
              <a:gd name="T29" fmla="*/ 173 h 613"/>
              <a:gd name="T30" fmla="*/ 0 w 561"/>
              <a:gd name="T31" fmla="*/ 45 h 613"/>
              <a:gd name="T32" fmla="*/ 490 w 561"/>
              <a:gd name="T33" fmla="*/ 0 h 613"/>
              <a:gd name="T34" fmla="*/ 520 w 561"/>
              <a:gd name="T35" fmla="*/ 33 h 613"/>
              <a:gd name="T36" fmla="*/ 490 w 561"/>
              <a:gd name="T37" fmla="*/ 57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1" h="613">
                <a:moveTo>
                  <a:pt x="490" y="57"/>
                </a:moveTo>
                <a:lnTo>
                  <a:pt x="561" y="69"/>
                </a:lnTo>
                <a:lnTo>
                  <a:pt x="535" y="185"/>
                </a:lnTo>
                <a:lnTo>
                  <a:pt x="535" y="242"/>
                </a:lnTo>
                <a:lnTo>
                  <a:pt x="490" y="301"/>
                </a:lnTo>
                <a:lnTo>
                  <a:pt x="447" y="395"/>
                </a:lnTo>
                <a:lnTo>
                  <a:pt x="419" y="462"/>
                </a:lnTo>
                <a:lnTo>
                  <a:pt x="433" y="545"/>
                </a:lnTo>
                <a:lnTo>
                  <a:pt x="419" y="589"/>
                </a:lnTo>
                <a:lnTo>
                  <a:pt x="74" y="613"/>
                </a:lnTo>
                <a:lnTo>
                  <a:pt x="74" y="533"/>
                </a:lnTo>
                <a:lnTo>
                  <a:pt x="29" y="533"/>
                </a:lnTo>
                <a:lnTo>
                  <a:pt x="14" y="509"/>
                </a:lnTo>
                <a:lnTo>
                  <a:pt x="29" y="358"/>
                </a:lnTo>
                <a:lnTo>
                  <a:pt x="14" y="173"/>
                </a:lnTo>
                <a:lnTo>
                  <a:pt x="0" y="45"/>
                </a:lnTo>
                <a:lnTo>
                  <a:pt x="490" y="0"/>
                </a:lnTo>
                <a:lnTo>
                  <a:pt x="520" y="33"/>
                </a:lnTo>
                <a:lnTo>
                  <a:pt x="490" y="5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" name="Freeform 315"/>
          <p:cNvSpPr>
            <a:spLocks/>
          </p:cNvSpPr>
          <p:nvPr/>
        </p:nvSpPr>
        <p:spPr bwMode="auto">
          <a:xfrm>
            <a:off x="7197329" y="3835004"/>
            <a:ext cx="548879" cy="895350"/>
          </a:xfrm>
          <a:custGeom>
            <a:avLst/>
            <a:gdLst>
              <a:gd name="T0" fmla="*/ 147 w 461"/>
              <a:gd name="T1" fmla="*/ 45 h 752"/>
              <a:gd name="T2" fmla="*/ 404 w 461"/>
              <a:gd name="T3" fmla="*/ 0 h 752"/>
              <a:gd name="T4" fmla="*/ 433 w 461"/>
              <a:gd name="T5" fmla="*/ 23 h 752"/>
              <a:gd name="T6" fmla="*/ 433 w 461"/>
              <a:gd name="T7" fmla="*/ 508 h 752"/>
              <a:gd name="T8" fmla="*/ 461 w 461"/>
              <a:gd name="T9" fmla="*/ 719 h 752"/>
              <a:gd name="T10" fmla="*/ 362 w 461"/>
              <a:gd name="T11" fmla="*/ 731 h 752"/>
              <a:gd name="T12" fmla="*/ 288 w 461"/>
              <a:gd name="T13" fmla="*/ 752 h 752"/>
              <a:gd name="T14" fmla="*/ 246 w 461"/>
              <a:gd name="T15" fmla="*/ 705 h 752"/>
              <a:gd name="T16" fmla="*/ 246 w 461"/>
              <a:gd name="T17" fmla="*/ 660 h 752"/>
              <a:gd name="T18" fmla="*/ 0 w 461"/>
              <a:gd name="T19" fmla="*/ 672 h 752"/>
              <a:gd name="T20" fmla="*/ 17 w 461"/>
              <a:gd name="T21" fmla="*/ 589 h 752"/>
              <a:gd name="T22" fmla="*/ 71 w 461"/>
              <a:gd name="T23" fmla="*/ 487 h 752"/>
              <a:gd name="T24" fmla="*/ 31 w 461"/>
              <a:gd name="T25" fmla="*/ 392 h 752"/>
              <a:gd name="T26" fmla="*/ 45 w 461"/>
              <a:gd name="T27" fmla="*/ 348 h 752"/>
              <a:gd name="T28" fmla="*/ 31 w 461"/>
              <a:gd name="T29" fmla="*/ 265 h 752"/>
              <a:gd name="T30" fmla="*/ 59 w 461"/>
              <a:gd name="T31" fmla="*/ 198 h 752"/>
              <a:gd name="T32" fmla="*/ 102 w 461"/>
              <a:gd name="T33" fmla="*/ 104 h 752"/>
              <a:gd name="T34" fmla="*/ 147 w 461"/>
              <a:gd name="T35" fmla="*/ 45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752">
                <a:moveTo>
                  <a:pt x="147" y="45"/>
                </a:moveTo>
                <a:lnTo>
                  <a:pt x="404" y="0"/>
                </a:lnTo>
                <a:lnTo>
                  <a:pt x="433" y="23"/>
                </a:lnTo>
                <a:lnTo>
                  <a:pt x="433" y="508"/>
                </a:lnTo>
                <a:lnTo>
                  <a:pt x="461" y="719"/>
                </a:lnTo>
                <a:lnTo>
                  <a:pt x="362" y="731"/>
                </a:lnTo>
                <a:lnTo>
                  <a:pt x="288" y="752"/>
                </a:lnTo>
                <a:lnTo>
                  <a:pt x="246" y="705"/>
                </a:lnTo>
                <a:lnTo>
                  <a:pt x="246" y="660"/>
                </a:lnTo>
                <a:lnTo>
                  <a:pt x="0" y="672"/>
                </a:lnTo>
                <a:lnTo>
                  <a:pt x="17" y="589"/>
                </a:lnTo>
                <a:lnTo>
                  <a:pt x="71" y="487"/>
                </a:lnTo>
                <a:lnTo>
                  <a:pt x="31" y="392"/>
                </a:lnTo>
                <a:lnTo>
                  <a:pt x="45" y="348"/>
                </a:lnTo>
                <a:lnTo>
                  <a:pt x="31" y="265"/>
                </a:lnTo>
                <a:lnTo>
                  <a:pt x="59" y="198"/>
                </a:lnTo>
                <a:lnTo>
                  <a:pt x="102" y="104"/>
                </a:lnTo>
                <a:lnTo>
                  <a:pt x="147" y="4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4" name="Freeform 316"/>
          <p:cNvSpPr>
            <a:spLocks/>
          </p:cNvSpPr>
          <p:nvPr/>
        </p:nvSpPr>
        <p:spPr bwMode="auto">
          <a:xfrm>
            <a:off x="7372351" y="3406378"/>
            <a:ext cx="1248966" cy="482204"/>
          </a:xfrm>
          <a:custGeom>
            <a:avLst/>
            <a:gdLst>
              <a:gd name="T0" fmla="*/ 26 w 1049"/>
              <a:gd name="T1" fmla="*/ 232 h 405"/>
              <a:gd name="T2" fmla="*/ 85 w 1049"/>
              <a:gd name="T3" fmla="*/ 152 h 405"/>
              <a:gd name="T4" fmla="*/ 820 w 1049"/>
              <a:gd name="T5" fmla="*/ 45 h 405"/>
              <a:gd name="T6" fmla="*/ 1049 w 1049"/>
              <a:gd name="T7" fmla="*/ 0 h 405"/>
              <a:gd name="T8" fmla="*/ 1007 w 1049"/>
              <a:gd name="T9" fmla="*/ 92 h 405"/>
              <a:gd name="T10" fmla="*/ 964 w 1049"/>
              <a:gd name="T11" fmla="*/ 92 h 405"/>
              <a:gd name="T12" fmla="*/ 804 w 1049"/>
              <a:gd name="T13" fmla="*/ 220 h 405"/>
              <a:gd name="T14" fmla="*/ 775 w 1049"/>
              <a:gd name="T15" fmla="*/ 279 h 405"/>
              <a:gd name="T16" fmla="*/ 631 w 1049"/>
              <a:gd name="T17" fmla="*/ 301 h 405"/>
              <a:gd name="T18" fmla="*/ 257 w 1049"/>
              <a:gd name="T19" fmla="*/ 360 h 405"/>
              <a:gd name="T20" fmla="*/ 0 w 1049"/>
              <a:gd name="T21" fmla="*/ 405 h 405"/>
              <a:gd name="T22" fmla="*/ 0 w 1049"/>
              <a:gd name="T23" fmla="*/ 348 h 405"/>
              <a:gd name="T24" fmla="*/ 26 w 1049"/>
              <a:gd name="T25" fmla="*/ 232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49" h="405">
                <a:moveTo>
                  <a:pt x="26" y="232"/>
                </a:moveTo>
                <a:lnTo>
                  <a:pt x="85" y="152"/>
                </a:lnTo>
                <a:lnTo>
                  <a:pt x="820" y="45"/>
                </a:lnTo>
                <a:lnTo>
                  <a:pt x="1049" y="0"/>
                </a:lnTo>
                <a:lnTo>
                  <a:pt x="1007" y="92"/>
                </a:lnTo>
                <a:lnTo>
                  <a:pt x="964" y="92"/>
                </a:lnTo>
                <a:lnTo>
                  <a:pt x="804" y="220"/>
                </a:lnTo>
                <a:lnTo>
                  <a:pt x="775" y="279"/>
                </a:lnTo>
                <a:lnTo>
                  <a:pt x="631" y="301"/>
                </a:lnTo>
                <a:lnTo>
                  <a:pt x="257" y="360"/>
                </a:lnTo>
                <a:lnTo>
                  <a:pt x="0" y="405"/>
                </a:lnTo>
                <a:lnTo>
                  <a:pt x="0" y="348"/>
                </a:lnTo>
                <a:lnTo>
                  <a:pt x="26" y="23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5" name="Freeform 317"/>
          <p:cNvSpPr>
            <a:spLocks/>
          </p:cNvSpPr>
          <p:nvPr/>
        </p:nvSpPr>
        <p:spPr bwMode="auto">
          <a:xfrm>
            <a:off x="7678341" y="3764757"/>
            <a:ext cx="616744" cy="951310"/>
          </a:xfrm>
          <a:custGeom>
            <a:avLst/>
            <a:gdLst>
              <a:gd name="T0" fmla="*/ 476 w 518"/>
              <a:gd name="T1" fmla="*/ 359 h 799"/>
              <a:gd name="T2" fmla="*/ 518 w 518"/>
              <a:gd name="T3" fmla="*/ 442 h 799"/>
              <a:gd name="T4" fmla="*/ 476 w 518"/>
              <a:gd name="T5" fmla="*/ 511 h 799"/>
              <a:gd name="T6" fmla="*/ 492 w 518"/>
              <a:gd name="T7" fmla="*/ 638 h 799"/>
              <a:gd name="T8" fmla="*/ 142 w 518"/>
              <a:gd name="T9" fmla="*/ 672 h 799"/>
              <a:gd name="T10" fmla="*/ 173 w 518"/>
              <a:gd name="T11" fmla="*/ 719 h 799"/>
              <a:gd name="T12" fmla="*/ 201 w 518"/>
              <a:gd name="T13" fmla="*/ 742 h 799"/>
              <a:gd name="T14" fmla="*/ 130 w 518"/>
              <a:gd name="T15" fmla="*/ 799 h 799"/>
              <a:gd name="T16" fmla="*/ 116 w 518"/>
              <a:gd name="T17" fmla="*/ 719 h 799"/>
              <a:gd name="T18" fmla="*/ 57 w 518"/>
              <a:gd name="T19" fmla="*/ 778 h 799"/>
              <a:gd name="T20" fmla="*/ 29 w 518"/>
              <a:gd name="T21" fmla="*/ 567 h 799"/>
              <a:gd name="T22" fmla="*/ 29 w 518"/>
              <a:gd name="T23" fmla="*/ 82 h 799"/>
              <a:gd name="T24" fmla="*/ 0 w 518"/>
              <a:gd name="T25" fmla="*/ 59 h 799"/>
              <a:gd name="T26" fmla="*/ 374 w 518"/>
              <a:gd name="T27" fmla="*/ 0 h 799"/>
              <a:gd name="T28" fmla="*/ 476 w 518"/>
              <a:gd name="T29" fmla="*/ 359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18" h="799">
                <a:moveTo>
                  <a:pt x="476" y="359"/>
                </a:moveTo>
                <a:lnTo>
                  <a:pt x="518" y="442"/>
                </a:lnTo>
                <a:lnTo>
                  <a:pt x="476" y="511"/>
                </a:lnTo>
                <a:lnTo>
                  <a:pt x="492" y="638"/>
                </a:lnTo>
                <a:lnTo>
                  <a:pt x="142" y="672"/>
                </a:lnTo>
                <a:lnTo>
                  <a:pt x="173" y="719"/>
                </a:lnTo>
                <a:lnTo>
                  <a:pt x="201" y="742"/>
                </a:lnTo>
                <a:lnTo>
                  <a:pt x="130" y="799"/>
                </a:lnTo>
                <a:lnTo>
                  <a:pt x="116" y="719"/>
                </a:lnTo>
                <a:lnTo>
                  <a:pt x="57" y="778"/>
                </a:lnTo>
                <a:lnTo>
                  <a:pt x="29" y="567"/>
                </a:lnTo>
                <a:lnTo>
                  <a:pt x="29" y="82"/>
                </a:lnTo>
                <a:lnTo>
                  <a:pt x="0" y="59"/>
                </a:lnTo>
                <a:lnTo>
                  <a:pt x="374" y="0"/>
                </a:lnTo>
                <a:lnTo>
                  <a:pt x="476" y="359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Freeform 318"/>
          <p:cNvSpPr>
            <a:spLocks/>
          </p:cNvSpPr>
          <p:nvPr/>
        </p:nvSpPr>
        <p:spPr bwMode="auto">
          <a:xfrm>
            <a:off x="6854429" y="1769269"/>
            <a:ext cx="762000" cy="772716"/>
          </a:xfrm>
          <a:custGeom>
            <a:avLst/>
            <a:gdLst>
              <a:gd name="T0" fmla="*/ 122 w 640"/>
              <a:gd name="T1" fmla="*/ 48 h 649"/>
              <a:gd name="T2" fmla="*/ 236 w 640"/>
              <a:gd name="T3" fmla="*/ 0 h 649"/>
              <a:gd name="T4" fmla="*/ 222 w 640"/>
              <a:gd name="T5" fmla="*/ 57 h 649"/>
              <a:gd name="T6" fmla="*/ 260 w 640"/>
              <a:gd name="T7" fmla="*/ 57 h 649"/>
              <a:gd name="T8" fmla="*/ 390 w 640"/>
              <a:gd name="T9" fmla="*/ 102 h 649"/>
              <a:gd name="T10" fmla="*/ 491 w 640"/>
              <a:gd name="T11" fmla="*/ 128 h 649"/>
              <a:gd name="T12" fmla="*/ 534 w 640"/>
              <a:gd name="T13" fmla="*/ 150 h 649"/>
              <a:gd name="T14" fmla="*/ 534 w 640"/>
              <a:gd name="T15" fmla="*/ 194 h 649"/>
              <a:gd name="T16" fmla="*/ 576 w 640"/>
              <a:gd name="T17" fmla="*/ 230 h 649"/>
              <a:gd name="T18" fmla="*/ 569 w 640"/>
              <a:gd name="T19" fmla="*/ 336 h 649"/>
              <a:gd name="T20" fmla="*/ 640 w 640"/>
              <a:gd name="T21" fmla="*/ 254 h 649"/>
              <a:gd name="T22" fmla="*/ 584 w 640"/>
              <a:gd name="T23" fmla="*/ 438 h 649"/>
              <a:gd name="T24" fmla="*/ 605 w 640"/>
              <a:gd name="T25" fmla="*/ 601 h 649"/>
              <a:gd name="T26" fmla="*/ 288 w 640"/>
              <a:gd name="T27" fmla="*/ 649 h 649"/>
              <a:gd name="T28" fmla="*/ 274 w 640"/>
              <a:gd name="T29" fmla="*/ 613 h 649"/>
              <a:gd name="T30" fmla="*/ 245 w 640"/>
              <a:gd name="T31" fmla="*/ 613 h 649"/>
              <a:gd name="T32" fmla="*/ 217 w 640"/>
              <a:gd name="T33" fmla="*/ 556 h 649"/>
              <a:gd name="T34" fmla="*/ 231 w 640"/>
              <a:gd name="T35" fmla="*/ 519 h 649"/>
              <a:gd name="T36" fmla="*/ 189 w 640"/>
              <a:gd name="T37" fmla="*/ 485 h 649"/>
              <a:gd name="T38" fmla="*/ 175 w 640"/>
              <a:gd name="T39" fmla="*/ 429 h 649"/>
              <a:gd name="T40" fmla="*/ 101 w 640"/>
              <a:gd name="T41" fmla="*/ 405 h 649"/>
              <a:gd name="T42" fmla="*/ 16 w 640"/>
              <a:gd name="T43" fmla="*/ 310 h 649"/>
              <a:gd name="T44" fmla="*/ 30 w 640"/>
              <a:gd name="T45" fmla="*/ 194 h 649"/>
              <a:gd name="T46" fmla="*/ 0 w 640"/>
              <a:gd name="T47" fmla="*/ 185 h 649"/>
              <a:gd name="T48" fmla="*/ 59 w 640"/>
              <a:gd name="T49" fmla="*/ 128 h 649"/>
              <a:gd name="T50" fmla="*/ 59 w 640"/>
              <a:gd name="T51" fmla="*/ 34 h 649"/>
              <a:gd name="T52" fmla="*/ 73 w 640"/>
              <a:gd name="T53" fmla="*/ 22 h 649"/>
              <a:gd name="T54" fmla="*/ 122 w 640"/>
              <a:gd name="T55" fmla="*/ 48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40" h="649">
                <a:moveTo>
                  <a:pt x="122" y="48"/>
                </a:moveTo>
                <a:lnTo>
                  <a:pt x="236" y="0"/>
                </a:lnTo>
                <a:lnTo>
                  <a:pt x="222" y="57"/>
                </a:lnTo>
                <a:lnTo>
                  <a:pt x="260" y="57"/>
                </a:lnTo>
                <a:lnTo>
                  <a:pt x="390" y="102"/>
                </a:lnTo>
                <a:lnTo>
                  <a:pt x="491" y="128"/>
                </a:lnTo>
                <a:lnTo>
                  <a:pt x="534" y="150"/>
                </a:lnTo>
                <a:lnTo>
                  <a:pt x="534" y="194"/>
                </a:lnTo>
                <a:lnTo>
                  <a:pt x="576" y="230"/>
                </a:lnTo>
                <a:lnTo>
                  <a:pt x="569" y="336"/>
                </a:lnTo>
                <a:lnTo>
                  <a:pt x="640" y="254"/>
                </a:lnTo>
                <a:lnTo>
                  <a:pt x="584" y="438"/>
                </a:lnTo>
                <a:lnTo>
                  <a:pt x="605" y="601"/>
                </a:lnTo>
                <a:lnTo>
                  <a:pt x="288" y="649"/>
                </a:lnTo>
                <a:lnTo>
                  <a:pt x="274" y="613"/>
                </a:lnTo>
                <a:lnTo>
                  <a:pt x="245" y="613"/>
                </a:lnTo>
                <a:lnTo>
                  <a:pt x="217" y="556"/>
                </a:lnTo>
                <a:lnTo>
                  <a:pt x="231" y="519"/>
                </a:lnTo>
                <a:lnTo>
                  <a:pt x="189" y="485"/>
                </a:lnTo>
                <a:lnTo>
                  <a:pt x="175" y="429"/>
                </a:lnTo>
                <a:lnTo>
                  <a:pt x="101" y="405"/>
                </a:lnTo>
                <a:lnTo>
                  <a:pt x="16" y="310"/>
                </a:lnTo>
                <a:lnTo>
                  <a:pt x="30" y="194"/>
                </a:lnTo>
                <a:lnTo>
                  <a:pt x="0" y="185"/>
                </a:lnTo>
                <a:lnTo>
                  <a:pt x="59" y="128"/>
                </a:lnTo>
                <a:lnTo>
                  <a:pt x="59" y="34"/>
                </a:lnTo>
                <a:lnTo>
                  <a:pt x="73" y="22"/>
                </a:lnTo>
                <a:lnTo>
                  <a:pt x="122" y="4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7" name="Freeform 319"/>
          <p:cNvSpPr>
            <a:spLocks/>
          </p:cNvSpPr>
          <p:nvPr/>
        </p:nvSpPr>
        <p:spPr bwMode="auto">
          <a:xfrm>
            <a:off x="8433198" y="2662237"/>
            <a:ext cx="670322" cy="661988"/>
          </a:xfrm>
          <a:custGeom>
            <a:avLst/>
            <a:gdLst>
              <a:gd name="T0" fmla="*/ 102 w 563"/>
              <a:gd name="T1" fmla="*/ 512 h 556"/>
              <a:gd name="T2" fmla="*/ 43 w 563"/>
              <a:gd name="T3" fmla="*/ 500 h 556"/>
              <a:gd name="T4" fmla="*/ 31 w 563"/>
              <a:gd name="T5" fmla="*/ 464 h 556"/>
              <a:gd name="T6" fmla="*/ 14 w 563"/>
              <a:gd name="T7" fmla="*/ 443 h 556"/>
              <a:gd name="T8" fmla="*/ 0 w 563"/>
              <a:gd name="T9" fmla="*/ 384 h 556"/>
              <a:gd name="T10" fmla="*/ 43 w 563"/>
              <a:gd name="T11" fmla="*/ 348 h 556"/>
              <a:gd name="T12" fmla="*/ 116 w 563"/>
              <a:gd name="T13" fmla="*/ 244 h 556"/>
              <a:gd name="T14" fmla="*/ 175 w 563"/>
              <a:gd name="T15" fmla="*/ 187 h 556"/>
              <a:gd name="T16" fmla="*/ 173 w 563"/>
              <a:gd name="T17" fmla="*/ 0 h 556"/>
              <a:gd name="T18" fmla="*/ 215 w 563"/>
              <a:gd name="T19" fmla="*/ 164 h 556"/>
              <a:gd name="T20" fmla="*/ 331 w 563"/>
              <a:gd name="T21" fmla="*/ 152 h 556"/>
              <a:gd name="T22" fmla="*/ 345 w 563"/>
              <a:gd name="T23" fmla="*/ 232 h 556"/>
              <a:gd name="T24" fmla="*/ 430 w 563"/>
              <a:gd name="T25" fmla="*/ 152 h 556"/>
              <a:gd name="T26" fmla="*/ 563 w 563"/>
              <a:gd name="T27" fmla="*/ 131 h 556"/>
              <a:gd name="T28" fmla="*/ 549 w 563"/>
              <a:gd name="T29" fmla="*/ 187 h 556"/>
              <a:gd name="T30" fmla="*/ 492 w 563"/>
              <a:gd name="T31" fmla="*/ 164 h 556"/>
              <a:gd name="T32" fmla="*/ 416 w 563"/>
              <a:gd name="T33" fmla="*/ 256 h 556"/>
              <a:gd name="T34" fmla="*/ 404 w 563"/>
              <a:gd name="T35" fmla="*/ 268 h 556"/>
              <a:gd name="T36" fmla="*/ 345 w 563"/>
              <a:gd name="T37" fmla="*/ 348 h 556"/>
              <a:gd name="T38" fmla="*/ 303 w 563"/>
              <a:gd name="T39" fmla="*/ 443 h 556"/>
              <a:gd name="T40" fmla="*/ 317 w 563"/>
              <a:gd name="T41" fmla="*/ 478 h 556"/>
              <a:gd name="T42" fmla="*/ 158 w 563"/>
              <a:gd name="T43" fmla="*/ 556 h 556"/>
              <a:gd name="T44" fmla="*/ 102 w 563"/>
              <a:gd name="T45" fmla="*/ 512 h 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63" h="556">
                <a:moveTo>
                  <a:pt x="102" y="512"/>
                </a:moveTo>
                <a:lnTo>
                  <a:pt x="43" y="500"/>
                </a:lnTo>
                <a:lnTo>
                  <a:pt x="31" y="464"/>
                </a:lnTo>
                <a:lnTo>
                  <a:pt x="14" y="443"/>
                </a:lnTo>
                <a:lnTo>
                  <a:pt x="0" y="384"/>
                </a:lnTo>
                <a:lnTo>
                  <a:pt x="43" y="348"/>
                </a:lnTo>
                <a:lnTo>
                  <a:pt x="116" y="244"/>
                </a:lnTo>
                <a:lnTo>
                  <a:pt x="175" y="187"/>
                </a:lnTo>
                <a:lnTo>
                  <a:pt x="173" y="0"/>
                </a:lnTo>
                <a:lnTo>
                  <a:pt x="215" y="164"/>
                </a:lnTo>
                <a:lnTo>
                  <a:pt x="331" y="152"/>
                </a:lnTo>
                <a:lnTo>
                  <a:pt x="345" y="232"/>
                </a:lnTo>
                <a:lnTo>
                  <a:pt x="430" y="152"/>
                </a:lnTo>
                <a:lnTo>
                  <a:pt x="563" y="131"/>
                </a:lnTo>
                <a:lnTo>
                  <a:pt x="549" y="187"/>
                </a:lnTo>
                <a:lnTo>
                  <a:pt x="492" y="164"/>
                </a:lnTo>
                <a:lnTo>
                  <a:pt x="416" y="256"/>
                </a:lnTo>
                <a:lnTo>
                  <a:pt x="404" y="268"/>
                </a:lnTo>
                <a:lnTo>
                  <a:pt x="345" y="348"/>
                </a:lnTo>
                <a:lnTo>
                  <a:pt x="303" y="443"/>
                </a:lnTo>
                <a:lnTo>
                  <a:pt x="317" y="478"/>
                </a:lnTo>
                <a:lnTo>
                  <a:pt x="158" y="556"/>
                </a:lnTo>
                <a:lnTo>
                  <a:pt x="102" y="51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8" name="Freeform 320"/>
          <p:cNvSpPr>
            <a:spLocks/>
          </p:cNvSpPr>
          <p:nvPr/>
        </p:nvSpPr>
        <p:spPr bwMode="auto">
          <a:xfrm>
            <a:off x="8295086" y="3231358"/>
            <a:ext cx="1272779" cy="560785"/>
          </a:xfrm>
          <a:custGeom>
            <a:avLst/>
            <a:gdLst>
              <a:gd name="T0" fmla="*/ 981 w 1069"/>
              <a:gd name="T1" fmla="*/ 0 h 471"/>
              <a:gd name="T2" fmla="*/ 1024 w 1069"/>
              <a:gd name="T3" fmla="*/ 78 h 471"/>
              <a:gd name="T4" fmla="*/ 967 w 1069"/>
              <a:gd name="T5" fmla="*/ 126 h 471"/>
              <a:gd name="T6" fmla="*/ 1069 w 1069"/>
              <a:gd name="T7" fmla="*/ 126 h 471"/>
              <a:gd name="T8" fmla="*/ 1024 w 1069"/>
              <a:gd name="T9" fmla="*/ 192 h 471"/>
              <a:gd name="T10" fmla="*/ 908 w 1069"/>
              <a:gd name="T11" fmla="*/ 192 h 471"/>
              <a:gd name="T12" fmla="*/ 937 w 1069"/>
              <a:gd name="T13" fmla="*/ 239 h 471"/>
              <a:gd name="T14" fmla="*/ 981 w 1069"/>
              <a:gd name="T15" fmla="*/ 251 h 471"/>
              <a:gd name="T16" fmla="*/ 894 w 1069"/>
              <a:gd name="T17" fmla="*/ 320 h 471"/>
              <a:gd name="T18" fmla="*/ 837 w 1069"/>
              <a:gd name="T19" fmla="*/ 426 h 471"/>
              <a:gd name="T20" fmla="*/ 721 w 1069"/>
              <a:gd name="T21" fmla="*/ 471 h 471"/>
              <a:gd name="T22" fmla="*/ 577 w 1069"/>
              <a:gd name="T23" fmla="*/ 367 h 471"/>
              <a:gd name="T24" fmla="*/ 433 w 1069"/>
              <a:gd name="T25" fmla="*/ 391 h 471"/>
              <a:gd name="T26" fmla="*/ 388 w 1069"/>
              <a:gd name="T27" fmla="*/ 367 h 471"/>
              <a:gd name="T28" fmla="*/ 388 w 1069"/>
              <a:gd name="T29" fmla="*/ 343 h 471"/>
              <a:gd name="T30" fmla="*/ 204 w 1069"/>
              <a:gd name="T31" fmla="*/ 379 h 471"/>
              <a:gd name="T32" fmla="*/ 189 w 1069"/>
              <a:gd name="T33" fmla="*/ 400 h 471"/>
              <a:gd name="T34" fmla="*/ 147 w 1069"/>
              <a:gd name="T35" fmla="*/ 414 h 471"/>
              <a:gd name="T36" fmla="*/ 0 w 1069"/>
              <a:gd name="T37" fmla="*/ 426 h 471"/>
              <a:gd name="T38" fmla="*/ 29 w 1069"/>
              <a:gd name="T39" fmla="*/ 367 h 471"/>
              <a:gd name="T40" fmla="*/ 189 w 1069"/>
              <a:gd name="T41" fmla="*/ 239 h 471"/>
              <a:gd name="T42" fmla="*/ 232 w 1069"/>
              <a:gd name="T43" fmla="*/ 239 h 471"/>
              <a:gd name="T44" fmla="*/ 274 w 1069"/>
              <a:gd name="T45" fmla="*/ 147 h 471"/>
              <a:gd name="T46" fmla="*/ 981 w 1069"/>
              <a:gd name="T47" fmla="*/ 0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069" h="471">
                <a:moveTo>
                  <a:pt x="981" y="0"/>
                </a:moveTo>
                <a:lnTo>
                  <a:pt x="1024" y="78"/>
                </a:lnTo>
                <a:lnTo>
                  <a:pt x="967" y="126"/>
                </a:lnTo>
                <a:lnTo>
                  <a:pt x="1069" y="126"/>
                </a:lnTo>
                <a:lnTo>
                  <a:pt x="1024" y="192"/>
                </a:lnTo>
                <a:lnTo>
                  <a:pt x="908" y="192"/>
                </a:lnTo>
                <a:lnTo>
                  <a:pt x="937" y="239"/>
                </a:lnTo>
                <a:lnTo>
                  <a:pt x="981" y="251"/>
                </a:lnTo>
                <a:lnTo>
                  <a:pt x="894" y="320"/>
                </a:lnTo>
                <a:lnTo>
                  <a:pt x="837" y="426"/>
                </a:lnTo>
                <a:lnTo>
                  <a:pt x="721" y="471"/>
                </a:lnTo>
                <a:lnTo>
                  <a:pt x="577" y="367"/>
                </a:lnTo>
                <a:lnTo>
                  <a:pt x="433" y="391"/>
                </a:lnTo>
                <a:lnTo>
                  <a:pt x="388" y="367"/>
                </a:lnTo>
                <a:lnTo>
                  <a:pt x="388" y="343"/>
                </a:lnTo>
                <a:lnTo>
                  <a:pt x="204" y="379"/>
                </a:lnTo>
                <a:lnTo>
                  <a:pt x="189" y="400"/>
                </a:lnTo>
                <a:lnTo>
                  <a:pt x="147" y="414"/>
                </a:lnTo>
                <a:lnTo>
                  <a:pt x="0" y="426"/>
                </a:lnTo>
                <a:lnTo>
                  <a:pt x="29" y="367"/>
                </a:lnTo>
                <a:lnTo>
                  <a:pt x="189" y="239"/>
                </a:lnTo>
                <a:lnTo>
                  <a:pt x="232" y="239"/>
                </a:lnTo>
                <a:lnTo>
                  <a:pt x="274" y="147"/>
                </a:lnTo>
                <a:lnTo>
                  <a:pt x="981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9" name="Freeform 321"/>
          <p:cNvSpPr>
            <a:spLocks/>
          </p:cNvSpPr>
          <p:nvPr/>
        </p:nvSpPr>
        <p:spPr bwMode="auto">
          <a:xfrm>
            <a:off x="8449866" y="3639742"/>
            <a:ext cx="703660" cy="581025"/>
          </a:xfrm>
          <a:custGeom>
            <a:avLst/>
            <a:gdLst>
              <a:gd name="T0" fmla="*/ 345 w 591"/>
              <a:gd name="T1" fmla="*/ 476 h 488"/>
              <a:gd name="T2" fmla="*/ 331 w 591"/>
              <a:gd name="T3" fmla="*/ 488 h 488"/>
              <a:gd name="T4" fmla="*/ 303 w 591"/>
              <a:gd name="T5" fmla="*/ 476 h 488"/>
              <a:gd name="T6" fmla="*/ 303 w 591"/>
              <a:gd name="T7" fmla="*/ 441 h 488"/>
              <a:gd name="T8" fmla="*/ 258 w 591"/>
              <a:gd name="T9" fmla="*/ 419 h 488"/>
              <a:gd name="T10" fmla="*/ 258 w 591"/>
              <a:gd name="T11" fmla="*/ 384 h 488"/>
              <a:gd name="T12" fmla="*/ 201 w 591"/>
              <a:gd name="T13" fmla="*/ 336 h 488"/>
              <a:gd name="T14" fmla="*/ 144 w 591"/>
              <a:gd name="T15" fmla="*/ 268 h 488"/>
              <a:gd name="T16" fmla="*/ 88 w 591"/>
              <a:gd name="T17" fmla="*/ 209 h 488"/>
              <a:gd name="T18" fmla="*/ 74 w 591"/>
              <a:gd name="T19" fmla="*/ 152 h 488"/>
              <a:gd name="T20" fmla="*/ 17 w 591"/>
              <a:gd name="T21" fmla="*/ 140 h 488"/>
              <a:gd name="T22" fmla="*/ 0 w 591"/>
              <a:gd name="T23" fmla="*/ 140 h 488"/>
              <a:gd name="T24" fmla="*/ 17 w 591"/>
              <a:gd name="T25" fmla="*/ 71 h 488"/>
              <a:gd name="T26" fmla="*/ 59 w 591"/>
              <a:gd name="T27" fmla="*/ 57 h 488"/>
              <a:gd name="T28" fmla="*/ 74 w 591"/>
              <a:gd name="T29" fmla="*/ 36 h 488"/>
              <a:gd name="T30" fmla="*/ 258 w 591"/>
              <a:gd name="T31" fmla="*/ 0 h 488"/>
              <a:gd name="T32" fmla="*/ 258 w 591"/>
              <a:gd name="T33" fmla="*/ 24 h 488"/>
              <a:gd name="T34" fmla="*/ 303 w 591"/>
              <a:gd name="T35" fmla="*/ 48 h 488"/>
              <a:gd name="T36" fmla="*/ 447 w 591"/>
              <a:gd name="T37" fmla="*/ 24 h 488"/>
              <a:gd name="T38" fmla="*/ 591 w 591"/>
              <a:gd name="T39" fmla="*/ 128 h 488"/>
              <a:gd name="T40" fmla="*/ 433 w 591"/>
              <a:gd name="T41" fmla="*/ 396 h 488"/>
              <a:gd name="T42" fmla="*/ 360 w 591"/>
              <a:gd name="T43" fmla="*/ 419 h 488"/>
              <a:gd name="T44" fmla="*/ 345 w 591"/>
              <a:gd name="T45" fmla="*/ 47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1" h="488">
                <a:moveTo>
                  <a:pt x="345" y="476"/>
                </a:moveTo>
                <a:lnTo>
                  <a:pt x="331" y="488"/>
                </a:lnTo>
                <a:lnTo>
                  <a:pt x="303" y="476"/>
                </a:lnTo>
                <a:lnTo>
                  <a:pt x="303" y="441"/>
                </a:lnTo>
                <a:lnTo>
                  <a:pt x="258" y="419"/>
                </a:lnTo>
                <a:lnTo>
                  <a:pt x="258" y="384"/>
                </a:lnTo>
                <a:lnTo>
                  <a:pt x="201" y="336"/>
                </a:lnTo>
                <a:lnTo>
                  <a:pt x="144" y="268"/>
                </a:lnTo>
                <a:lnTo>
                  <a:pt x="88" y="209"/>
                </a:lnTo>
                <a:lnTo>
                  <a:pt x="74" y="152"/>
                </a:lnTo>
                <a:lnTo>
                  <a:pt x="17" y="140"/>
                </a:lnTo>
                <a:lnTo>
                  <a:pt x="0" y="140"/>
                </a:lnTo>
                <a:lnTo>
                  <a:pt x="17" y="71"/>
                </a:lnTo>
                <a:lnTo>
                  <a:pt x="59" y="57"/>
                </a:lnTo>
                <a:lnTo>
                  <a:pt x="74" y="36"/>
                </a:lnTo>
                <a:lnTo>
                  <a:pt x="258" y="0"/>
                </a:lnTo>
                <a:lnTo>
                  <a:pt x="258" y="24"/>
                </a:lnTo>
                <a:lnTo>
                  <a:pt x="303" y="48"/>
                </a:lnTo>
                <a:lnTo>
                  <a:pt x="447" y="24"/>
                </a:lnTo>
                <a:lnTo>
                  <a:pt x="591" y="128"/>
                </a:lnTo>
                <a:lnTo>
                  <a:pt x="433" y="396"/>
                </a:lnTo>
                <a:lnTo>
                  <a:pt x="360" y="419"/>
                </a:lnTo>
                <a:lnTo>
                  <a:pt x="345" y="47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0" name="Freeform 322"/>
          <p:cNvSpPr>
            <a:spLocks/>
          </p:cNvSpPr>
          <p:nvPr/>
        </p:nvSpPr>
        <p:spPr bwMode="auto">
          <a:xfrm>
            <a:off x="8348664" y="2843213"/>
            <a:ext cx="1114425" cy="616744"/>
          </a:xfrm>
          <a:custGeom>
            <a:avLst/>
            <a:gdLst>
              <a:gd name="T0" fmla="*/ 0 w 936"/>
              <a:gd name="T1" fmla="*/ 518 h 518"/>
              <a:gd name="T2" fmla="*/ 173 w 936"/>
              <a:gd name="T3" fmla="*/ 360 h 518"/>
              <a:gd name="T4" fmla="*/ 229 w 936"/>
              <a:gd name="T5" fmla="*/ 404 h 518"/>
              <a:gd name="T6" fmla="*/ 388 w 936"/>
              <a:gd name="T7" fmla="*/ 326 h 518"/>
              <a:gd name="T8" fmla="*/ 374 w 936"/>
              <a:gd name="T9" fmla="*/ 291 h 518"/>
              <a:gd name="T10" fmla="*/ 416 w 936"/>
              <a:gd name="T11" fmla="*/ 196 h 518"/>
              <a:gd name="T12" fmla="*/ 475 w 936"/>
              <a:gd name="T13" fmla="*/ 116 h 518"/>
              <a:gd name="T14" fmla="*/ 487 w 936"/>
              <a:gd name="T15" fmla="*/ 104 h 518"/>
              <a:gd name="T16" fmla="*/ 563 w 936"/>
              <a:gd name="T17" fmla="*/ 12 h 518"/>
              <a:gd name="T18" fmla="*/ 620 w 936"/>
              <a:gd name="T19" fmla="*/ 35 h 518"/>
              <a:gd name="T20" fmla="*/ 648 w 936"/>
              <a:gd name="T21" fmla="*/ 0 h 518"/>
              <a:gd name="T22" fmla="*/ 733 w 936"/>
              <a:gd name="T23" fmla="*/ 57 h 518"/>
              <a:gd name="T24" fmla="*/ 719 w 936"/>
              <a:gd name="T25" fmla="*/ 116 h 518"/>
              <a:gd name="T26" fmla="*/ 877 w 936"/>
              <a:gd name="T27" fmla="*/ 175 h 518"/>
              <a:gd name="T28" fmla="*/ 892 w 936"/>
              <a:gd name="T29" fmla="*/ 267 h 518"/>
              <a:gd name="T30" fmla="*/ 804 w 936"/>
              <a:gd name="T31" fmla="*/ 255 h 518"/>
              <a:gd name="T32" fmla="*/ 877 w 936"/>
              <a:gd name="T33" fmla="*/ 300 h 518"/>
              <a:gd name="T34" fmla="*/ 922 w 936"/>
              <a:gd name="T35" fmla="*/ 291 h 518"/>
              <a:gd name="T36" fmla="*/ 936 w 936"/>
              <a:gd name="T37" fmla="*/ 326 h 518"/>
              <a:gd name="T38" fmla="*/ 229 w 936"/>
              <a:gd name="T39" fmla="*/ 473 h 518"/>
              <a:gd name="T40" fmla="*/ 0 w 936"/>
              <a:gd name="T41" fmla="*/ 518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36" h="518">
                <a:moveTo>
                  <a:pt x="0" y="518"/>
                </a:moveTo>
                <a:lnTo>
                  <a:pt x="173" y="360"/>
                </a:lnTo>
                <a:lnTo>
                  <a:pt x="229" y="404"/>
                </a:lnTo>
                <a:lnTo>
                  <a:pt x="388" y="326"/>
                </a:lnTo>
                <a:lnTo>
                  <a:pt x="374" y="291"/>
                </a:lnTo>
                <a:lnTo>
                  <a:pt x="416" y="196"/>
                </a:lnTo>
                <a:lnTo>
                  <a:pt x="475" y="116"/>
                </a:lnTo>
                <a:lnTo>
                  <a:pt x="487" y="104"/>
                </a:lnTo>
                <a:lnTo>
                  <a:pt x="563" y="12"/>
                </a:lnTo>
                <a:lnTo>
                  <a:pt x="620" y="35"/>
                </a:lnTo>
                <a:lnTo>
                  <a:pt x="648" y="0"/>
                </a:lnTo>
                <a:lnTo>
                  <a:pt x="733" y="57"/>
                </a:lnTo>
                <a:lnTo>
                  <a:pt x="719" y="116"/>
                </a:lnTo>
                <a:lnTo>
                  <a:pt x="877" y="175"/>
                </a:lnTo>
                <a:lnTo>
                  <a:pt x="892" y="267"/>
                </a:lnTo>
                <a:lnTo>
                  <a:pt x="804" y="255"/>
                </a:lnTo>
                <a:lnTo>
                  <a:pt x="877" y="300"/>
                </a:lnTo>
                <a:lnTo>
                  <a:pt x="922" y="291"/>
                </a:lnTo>
                <a:lnTo>
                  <a:pt x="936" y="326"/>
                </a:lnTo>
                <a:lnTo>
                  <a:pt x="229" y="473"/>
                </a:lnTo>
                <a:lnTo>
                  <a:pt x="0" y="518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1" name="Freeform 323"/>
          <p:cNvSpPr>
            <a:spLocks/>
          </p:cNvSpPr>
          <p:nvPr/>
        </p:nvSpPr>
        <p:spPr bwMode="auto">
          <a:xfrm>
            <a:off x="9619060" y="2169319"/>
            <a:ext cx="204788" cy="158354"/>
          </a:xfrm>
          <a:custGeom>
            <a:avLst/>
            <a:gdLst>
              <a:gd name="T0" fmla="*/ 0 w 172"/>
              <a:gd name="T1" fmla="*/ 22 h 133"/>
              <a:gd name="T2" fmla="*/ 158 w 172"/>
              <a:gd name="T3" fmla="*/ 0 h 133"/>
              <a:gd name="T4" fmla="*/ 172 w 172"/>
              <a:gd name="T5" fmla="*/ 81 h 133"/>
              <a:gd name="T6" fmla="*/ 14 w 172"/>
              <a:gd name="T7" fmla="*/ 133 h 133"/>
              <a:gd name="T8" fmla="*/ 0 w 172"/>
              <a:gd name="T9" fmla="*/ 22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" h="133">
                <a:moveTo>
                  <a:pt x="0" y="22"/>
                </a:moveTo>
                <a:lnTo>
                  <a:pt x="158" y="0"/>
                </a:lnTo>
                <a:lnTo>
                  <a:pt x="172" y="81"/>
                </a:lnTo>
                <a:lnTo>
                  <a:pt x="14" y="133"/>
                </a:lnTo>
                <a:lnTo>
                  <a:pt x="0" y="22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2" name="Freeform 324"/>
          <p:cNvSpPr>
            <a:spLocks/>
          </p:cNvSpPr>
          <p:nvPr/>
        </p:nvSpPr>
        <p:spPr bwMode="auto">
          <a:xfrm>
            <a:off x="9807178" y="2127648"/>
            <a:ext cx="101204" cy="138113"/>
          </a:xfrm>
          <a:custGeom>
            <a:avLst/>
            <a:gdLst>
              <a:gd name="T0" fmla="*/ 85 w 85"/>
              <a:gd name="T1" fmla="*/ 35 h 116"/>
              <a:gd name="T2" fmla="*/ 14 w 85"/>
              <a:gd name="T3" fmla="*/ 116 h 116"/>
              <a:gd name="T4" fmla="*/ 0 w 85"/>
              <a:gd name="T5" fmla="*/ 35 h 116"/>
              <a:gd name="T6" fmla="*/ 40 w 85"/>
              <a:gd name="T7" fmla="*/ 0 h 116"/>
              <a:gd name="T8" fmla="*/ 85 w 85"/>
              <a:gd name="T9" fmla="*/ 35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" h="116">
                <a:moveTo>
                  <a:pt x="85" y="35"/>
                </a:moveTo>
                <a:lnTo>
                  <a:pt x="14" y="116"/>
                </a:lnTo>
                <a:lnTo>
                  <a:pt x="0" y="35"/>
                </a:lnTo>
                <a:lnTo>
                  <a:pt x="40" y="0"/>
                </a:lnTo>
                <a:lnTo>
                  <a:pt x="85" y="3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3" name="Freeform 325"/>
          <p:cNvSpPr>
            <a:spLocks/>
          </p:cNvSpPr>
          <p:nvPr/>
        </p:nvSpPr>
        <p:spPr bwMode="auto">
          <a:xfrm>
            <a:off x="9663114" y="1560910"/>
            <a:ext cx="245268" cy="538162"/>
          </a:xfrm>
          <a:custGeom>
            <a:avLst/>
            <a:gdLst>
              <a:gd name="T0" fmla="*/ 0 w 178"/>
              <a:gd name="T1" fmla="*/ 7 h 417"/>
              <a:gd name="T2" fmla="*/ 62 w 178"/>
              <a:gd name="T3" fmla="*/ 0 h 417"/>
              <a:gd name="T4" fmla="*/ 161 w 178"/>
              <a:gd name="T5" fmla="*/ 277 h 417"/>
              <a:gd name="T6" fmla="*/ 178 w 178"/>
              <a:gd name="T7" fmla="*/ 395 h 417"/>
              <a:gd name="T8" fmla="*/ 17 w 178"/>
              <a:gd name="T9" fmla="*/ 417 h 417"/>
              <a:gd name="T10" fmla="*/ 3 w 178"/>
              <a:gd name="T11" fmla="*/ 369 h 417"/>
              <a:gd name="T12" fmla="*/ 3 w 178"/>
              <a:gd name="T13" fmla="*/ 187 h 417"/>
              <a:gd name="T14" fmla="*/ 17 w 178"/>
              <a:gd name="T15" fmla="*/ 114 h 417"/>
              <a:gd name="T16" fmla="*/ 3 w 178"/>
              <a:gd name="T17" fmla="*/ 69 h 417"/>
              <a:gd name="T18" fmla="*/ 0 w 178"/>
              <a:gd name="T19" fmla="*/ 7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8" h="417">
                <a:moveTo>
                  <a:pt x="0" y="7"/>
                </a:moveTo>
                <a:lnTo>
                  <a:pt x="62" y="0"/>
                </a:lnTo>
                <a:lnTo>
                  <a:pt x="161" y="277"/>
                </a:lnTo>
                <a:lnTo>
                  <a:pt x="178" y="395"/>
                </a:lnTo>
                <a:lnTo>
                  <a:pt x="17" y="417"/>
                </a:lnTo>
                <a:lnTo>
                  <a:pt x="3" y="369"/>
                </a:lnTo>
                <a:lnTo>
                  <a:pt x="3" y="187"/>
                </a:lnTo>
                <a:lnTo>
                  <a:pt x="17" y="114"/>
                </a:lnTo>
                <a:lnTo>
                  <a:pt x="3" y="69"/>
                </a:lnTo>
                <a:lnTo>
                  <a:pt x="0" y="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4" name="Freeform 326"/>
          <p:cNvSpPr>
            <a:spLocks/>
          </p:cNvSpPr>
          <p:nvPr/>
        </p:nvSpPr>
        <p:spPr bwMode="auto">
          <a:xfrm>
            <a:off x="9497616" y="1643064"/>
            <a:ext cx="185738" cy="428625"/>
          </a:xfrm>
          <a:custGeom>
            <a:avLst/>
            <a:gdLst>
              <a:gd name="T0" fmla="*/ 0 w 156"/>
              <a:gd name="T1" fmla="*/ 45 h 360"/>
              <a:gd name="T2" fmla="*/ 142 w 156"/>
              <a:gd name="T3" fmla="*/ 0 h 360"/>
              <a:gd name="T4" fmla="*/ 156 w 156"/>
              <a:gd name="T5" fmla="*/ 45 h 360"/>
              <a:gd name="T6" fmla="*/ 142 w 156"/>
              <a:gd name="T7" fmla="*/ 118 h 360"/>
              <a:gd name="T8" fmla="*/ 142 w 156"/>
              <a:gd name="T9" fmla="*/ 300 h 360"/>
              <a:gd name="T10" fmla="*/ 156 w 156"/>
              <a:gd name="T11" fmla="*/ 348 h 360"/>
              <a:gd name="T12" fmla="*/ 85 w 156"/>
              <a:gd name="T13" fmla="*/ 360 h 360"/>
              <a:gd name="T14" fmla="*/ 71 w 156"/>
              <a:gd name="T15" fmla="*/ 279 h 360"/>
              <a:gd name="T16" fmla="*/ 28 w 156"/>
              <a:gd name="T17" fmla="*/ 244 h 360"/>
              <a:gd name="T18" fmla="*/ 0 w 156"/>
              <a:gd name="T19" fmla="*/ 45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6" h="360">
                <a:moveTo>
                  <a:pt x="0" y="45"/>
                </a:moveTo>
                <a:lnTo>
                  <a:pt x="142" y="0"/>
                </a:lnTo>
                <a:lnTo>
                  <a:pt x="156" y="45"/>
                </a:lnTo>
                <a:lnTo>
                  <a:pt x="142" y="118"/>
                </a:lnTo>
                <a:lnTo>
                  <a:pt x="142" y="300"/>
                </a:lnTo>
                <a:lnTo>
                  <a:pt x="156" y="348"/>
                </a:lnTo>
                <a:lnTo>
                  <a:pt x="85" y="360"/>
                </a:lnTo>
                <a:lnTo>
                  <a:pt x="71" y="279"/>
                </a:lnTo>
                <a:lnTo>
                  <a:pt x="28" y="244"/>
                </a:lnTo>
                <a:lnTo>
                  <a:pt x="0" y="4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5" name="Freeform 327"/>
          <p:cNvSpPr>
            <a:spLocks/>
          </p:cNvSpPr>
          <p:nvPr/>
        </p:nvSpPr>
        <p:spPr bwMode="auto">
          <a:xfrm>
            <a:off x="4370785" y="2000250"/>
            <a:ext cx="1027510" cy="817960"/>
          </a:xfrm>
          <a:custGeom>
            <a:avLst/>
            <a:gdLst>
              <a:gd name="T0" fmla="*/ 863 w 863"/>
              <a:gd name="T1" fmla="*/ 83 h 687"/>
              <a:gd name="T2" fmla="*/ 863 w 863"/>
              <a:gd name="T3" fmla="*/ 372 h 687"/>
              <a:gd name="T4" fmla="*/ 835 w 863"/>
              <a:gd name="T5" fmla="*/ 687 h 687"/>
              <a:gd name="T6" fmla="*/ 232 w 863"/>
              <a:gd name="T7" fmla="*/ 649 h 687"/>
              <a:gd name="T8" fmla="*/ 0 w 863"/>
              <a:gd name="T9" fmla="*/ 604 h 687"/>
              <a:gd name="T10" fmla="*/ 28 w 863"/>
              <a:gd name="T11" fmla="*/ 441 h 687"/>
              <a:gd name="T12" fmla="*/ 71 w 863"/>
              <a:gd name="T13" fmla="*/ 71 h 687"/>
              <a:gd name="T14" fmla="*/ 85 w 863"/>
              <a:gd name="T15" fmla="*/ 0 h 687"/>
              <a:gd name="T16" fmla="*/ 863 w 863"/>
              <a:gd name="T17" fmla="*/ 83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3" h="687">
                <a:moveTo>
                  <a:pt x="863" y="83"/>
                </a:moveTo>
                <a:lnTo>
                  <a:pt x="863" y="372"/>
                </a:lnTo>
                <a:lnTo>
                  <a:pt x="835" y="687"/>
                </a:lnTo>
                <a:lnTo>
                  <a:pt x="232" y="649"/>
                </a:lnTo>
                <a:lnTo>
                  <a:pt x="0" y="604"/>
                </a:lnTo>
                <a:lnTo>
                  <a:pt x="28" y="441"/>
                </a:lnTo>
                <a:lnTo>
                  <a:pt x="71" y="71"/>
                </a:lnTo>
                <a:lnTo>
                  <a:pt x="85" y="0"/>
                </a:lnTo>
                <a:lnTo>
                  <a:pt x="863" y="8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6" name="Freeform 328"/>
          <p:cNvSpPr>
            <a:spLocks/>
          </p:cNvSpPr>
          <p:nvPr/>
        </p:nvSpPr>
        <p:spPr bwMode="auto">
          <a:xfrm>
            <a:off x="8055769" y="2459832"/>
            <a:ext cx="585788" cy="688181"/>
          </a:xfrm>
          <a:custGeom>
            <a:avLst/>
            <a:gdLst>
              <a:gd name="T0" fmla="*/ 144 w 492"/>
              <a:gd name="T1" fmla="*/ 93 h 578"/>
              <a:gd name="T2" fmla="*/ 215 w 492"/>
              <a:gd name="T3" fmla="*/ 114 h 578"/>
              <a:gd name="T4" fmla="*/ 230 w 492"/>
              <a:gd name="T5" fmla="*/ 138 h 578"/>
              <a:gd name="T6" fmla="*/ 374 w 492"/>
              <a:gd name="T7" fmla="*/ 69 h 578"/>
              <a:gd name="T8" fmla="*/ 390 w 492"/>
              <a:gd name="T9" fmla="*/ 22 h 578"/>
              <a:gd name="T10" fmla="*/ 461 w 492"/>
              <a:gd name="T11" fmla="*/ 0 h 578"/>
              <a:gd name="T12" fmla="*/ 490 w 492"/>
              <a:gd name="T13" fmla="*/ 194 h 578"/>
              <a:gd name="T14" fmla="*/ 492 w 492"/>
              <a:gd name="T15" fmla="*/ 381 h 578"/>
              <a:gd name="T16" fmla="*/ 433 w 492"/>
              <a:gd name="T17" fmla="*/ 438 h 578"/>
              <a:gd name="T18" fmla="*/ 360 w 492"/>
              <a:gd name="T19" fmla="*/ 542 h 578"/>
              <a:gd name="T20" fmla="*/ 317 w 492"/>
              <a:gd name="T21" fmla="*/ 578 h 578"/>
              <a:gd name="T22" fmla="*/ 289 w 492"/>
              <a:gd name="T23" fmla="*/ 556 h 578"/>
              <a:gd name="T24" fmla="*/ 201 w 492"/>
              <a:gd name="T25" fmla="*/ 566 h 578"/>
              <a:gd name="T26" fmla="*/ 102 w 492"/>
              <a:gd name="T27" fmla="*/ 521 h 578"/>
              <a:gd name="T28" fmla="*/ 57 w 492"/>
              <a:gd name="T29" fmla="*/ 542 h 578"/>
              <a:gd name="T30" fmla="*/ 0 w 492"/>
              <a:gd name="T31" fmla="*/ 126 h 578"/>
              <a:gd name="T32" fmla="*/ 144 w 492"/>
              <a:gd name="T33" fmla="*/ 93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92" h="578">
                <a:moveTo>
                  <a:pt x="144" y="93"/>
                </a:moveTo>
                <a:lnTo>
                  <a:pt x="215" y="114"/>
                </a:lnTo>
                <a:lnTo>
                  <a:pt x="230" y="138"/>
                </a:lnTo>
                <a:lnTo>
                  <a:pt x="374" y="69"/>
                </a:lnTo>
                <a:lnTo>
                  <a:pt x="390" y="22"/>
                </a:lnTo>
                <a:lnTo>
                  <a:pt x="461" y="0"/>
                </a:lnTo>
                <a:lnTo>
                  <a:pt x="490" y="194"/>
                </a:lnTo>
                <a:lnTo>
                  <a:pt x="492" y="381"/>
                </a:lnTo>
                <a:lnTo>
                  <a:pt x="433" y="438"/>
                </a:lnTo>
                <a:lnTo>
                  <a:pt x="360" y="542"/>
                </a:lnTo>
                <a:lnTo>
                  <a:pt x="317" y="578"/>
                </a:lnTo>
                <a:lnTo>
                  <a:pt x="289" y="556"/>
                </a:lnTo>
                <a:lnTo>
                  <a:pt x="201" y="566"/>
                </a:lnTo>
                <a:lnTo>
                  <a:pt x="102" y="521"/>
                </a:lnTo>
                <a:lnTo>
                  <a:pt x="57" y="542"/>
                </a:lnTo>
                <a:lnTo>
                  <a:pt x="0" y="126"/>
                </a:lnTo>
                <a:lnTo>
                  <a:pt x="144" y="9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7" name="Freeform 329"/>
          <p:cNvSpPr>
            <a:spLocks/>
          </p:cNvSpPr>
          <p:nvPr/>
        </p:nvSpPr>
        <p:spPr bwMode="auto">
          <a:xfrm>
            <a:off x="7163992" y="1682354"/>
            <a:ext cx="854869" cy="360760"/>
          </a:xfrm>
          <a:custGeom>
            <a:avLst/>
            <a:gdLst>
              <a:gd name="T0" fmla="*/ 201 w 718"/>
              <a:gd name="T1" fmla="*/ 85 h 303"/>
              <a:gd name="T2" fmla="*/ 288 w 718"/>
              <a:gd name="T3" fmla="*/ 59 h 303"/>
              <a:gd name="T4" fmla="*/ 288 w 718"/>
              <a:gd name="T5" fmla="*/ 95 h 303"/>
              <a:gd name="T6" fmla="*/ 418 w 718"/>
              <a:gd name="T7" fmla="*/ 130 h 303"/>
              <a:gd name="T8" fmla="*/ 447 w 718"/>
              <a:gd name="T9" fmla="*/ 71 h 303"/>
              <a:gd name="T10" fmla="*/ 574 w 718"/>
              <a:gd name="T11" fmla="*/ 50 h 303"/>
              <a:gd name="T12" fmla="*/ 692 w 718"/>
              <a:gd name="T13" fmla="*/ 71 h 303"/>
              <a:gd name="T14" fmla="*/ 718 w 718"/>
              <a:gd name="T15" fmla="*/ 118 h 303"/>
              <a:gd name="T16" fmla="*/ 662 w 718"/>
              <a:gd name="T17" fmla="*/ 154 h 303"/>
              <a:gd name="T18" fmla="*/ 591 w 718"/>
              <a:gd name="T19" fmla="*/ 130 h 303"/>
              <a:gd name="T20" fmla="*/ 404 w 718"/>
              <a:gd name="T21" fmla="*/ 201 h 303"/>
              <a:gd name="T22" fmla="*/ 316 w 718"/>
              <a:gd name="T23" fmla="*/ 303 h 303"/>
              <a:gd name="T24" fmla="*/ 274 w 718"/>
              <a:gd name="T25" fmla="*/ 267 h 303"/>
              <a:gd name="T26" fmla="*/ 274 w 718"/>
              <a:gd name="T27" fmla="*/ 223 h 303"/>
              <a:gd name="T28" fmla="*/ 231 w 718"/>
              <a:gd name="T29" fmla="*/ 201 h 303"/>
              <a:gd name="T30" fmla="*/ 130 w 718"/>
              <a:gd name="T31" fmla="*/ 175 h 303"/>
              <a:gd name="T32" fmla="*/ 0 w 718"/>
              <a:gd name="T33" fmla="*/ 130 h 303"/>
              <a:gd name="T34" fmla="*/ 201 w 718"/>
              <a:gd name="T35" fmla="*/ 0 h 303"/>
              <a:gd name="T36" fmla="*/ 201 w 718"/>
              <a:gd name="T37" fmla="*/ 85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18" h="303">
                <a:moveTo>
                  <a:pt x="201" y="85"/>
                </a:moveTo>
                <a:lnTo>
                  <a:pt x="288" y="59"/>
                </a:lnTo>
                <a:lnTo>
                  <a:pt x="288" y="95"/>
                </a:lnTo>
                <a:lnTo>
                  <a:pt x="418" y="130"/>
                </a:lnTo>
                <a:lnTo>
                  <a:pt x="447" y="71"/>
                </a:lnTo>
                <a:lnTo>
                  <a:pt x="574" y="50"/>
                </a:lnTo>
                <a:lnTo>
                  <a:pt x="692" y="71"/>
                </a:lnTo>
                <a:lnTo>
                  <a:pt x="718" y="118"/>
                </a:lnTo>
                <a:lnTo>
                  <a:pt x="662" y="154"/>
                </a:lnTo>
                <a:lnTo>
                  <a:pt x="591" y="130"/>
                </a:lnTo>
                <a:lnTo>
                  <a:pt x="404" y="201"/>
                </a:lnTo>
                <a:lnTo>
                  <a:pt x="316" y="303"/>
                </a:lnTo>
                <a:lnTo>
                  <a:pt x="274" y="267"/>
                </a:lnTo>
                <a:lnTo>
                  <a:pt x="274" y="223"/>
                </a:lnTo>
                <a:lnTo>
                  <a:pt x="231" y="201"/>
                </a:lnTo>
                <a:lnTo>
                  <a:pt x="130" y="175"/>
                </a:lnTo>
                <a:lnTo>
                  <a:pt x="0" y="130"/>
                </a:lnTo>
                <a:lnTo>
                  <a:pt x="201" y="0"/>
                </a:lnTo>
                <a:lnTo>
                  <a:pt x="201" y="8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8" name="Freeform 330"/>
          <p:cNvSpPr>
            <a:spLocks/>
          </p:cNvSpPr>
          <p:nvPr/>
        </p:nvSpPr>
        <p:spPr bwMode="auto">
          <a:xfrm>
            <a:off x="7628335" y="2581275"/>
            <a:ext cx="495300" cy="742950"/>
          </a:xfrm>
          <a:custGeom>
            <a:avLst/>
            <a:gdLst>
              <a:gd name="T0" fmla="*/ 99 w 416"/>
              <a:gd name="T1" fmla="*/ 35 h 624"/>
              <a:gd name="T2" fmla="*/ 359 w 416"/>
              <a:gd name="T3" fmla="*/ 0 h 624"/>
              <a:gd name="T4" fmla="*/ 416 w 416"/>
              <a:gd name="T5" fmla="*/ 416 h 624"/>
              <a:gd name="T6" fmla="*/ 416 w 416"/>
              <a:gd name="T7" fmla="*/ 452 h 624"/>
              <a:gd name="T8" fmla="*/ 345 w 416"/>
              <a:gd name="T9" fmla="*/ 475 h 624"/>
              <a:gd name="T10" fmla="*/ 302 w 416"/>
              <a:gd name="T11" fmla="*/ 556 h 624"/>
              <a:gd name="T12" fmla="*/ 243 w 416"/>
              <a:gd name="T13" fmla="*/ 556 h 624"/>
              <a:gd name="T14" fmla="*/ 215 w 416"/>
              <a:gd name="T15" fmla="*/ 603 h 624"/>
              <a:gd name="T16" fmla="*/ 144 w 416"/>
              <a:gd name="T17" fmla="*/ 613 h 624"/>
              <a:gd name="T18" fmla="*/ 99 w 416"/>
              <a:gd name="T19" fmla="*/ 603 h 624"/>
              <a:gd name="T20" fmla="*/ 0 w 416"/>
              <a:gd name="T21" fmla="*/ 624 h 624"/>
              <a:gd name="T22" fmla="*/ 71 w 416"/>
              <a:gd name="T23" fmla="*/ 511 h 624"/>
              <a:gd name="T24" fmla="*/ 42 w 416"/>
              <a:gd name="T25" fmla="*/ 440 h 624"/>
              <a:gd name="T26" fmla="*/ 0 w 416"/>
              <a:gd name="T27" fmla="*/ 57 h 624"/>
              <a:gd name="T28" fmla="*/ 71 w 416"/>
              <a:gd name="T29" fmla="*/ 71 h 624"/>
              <a:gd name="T30" fmla="*/ 99 w 416"/>
              <a:gd name="T31" fmla="*/ 35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16" h="624">
                <a:moveTo>
                  <a:pt x="99" y="35"/>
                </a:moveTo>
                <a:lnTo>
                  <a:pt x="359" y="0"/>
                </a:lnTo>
                <a:lnTo>
                  <a:pt x="416" y="416"/>
                </a:lnTo>
                <a:lnTo>
                  <a:pt x="416" y="452"/>
                </a:lnTo>
                <a:lnTo>
                  <a:pt x="345" y="475"/>
                </a:lnTo>
                <a:lnTo>
                  <a:pt x="302" y="556"/>
                </a:lnTo>
                <a:lnTo>
                  <a:pt x="243" y="556"/>
                </a:lnTo>
                <a:lnTo>
                  <a:pt x="215" y="603"/>
                </a:lnTo>
                <a:lnTo>
                  <a:pt x="144" y="613"/>
                </a:lnTo>
                <a:lnTo>
                  <a:pt x="99" y="603"/>
                </a:lnTo>
                <a:lnTo>
                  <a:pt x="0" y="624"/>
                </a:lnTo>
                <a:lnTo>
                  <a:pt x="71" y="511"/>
                </a:lnTo>
                <a:lnTo>
                  <a:pt x="42" y="440"/>
                </a:lnTo>
                <a:lnTo>
                  <a:pt x="0" y="57"/>
                </a:lnTo>
                <a:lnTo>
                  <a:pt x="71" y="71"/>
                </a:lnTo>
                <a:lnTo>
                  <a:pt x="99" y="3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9" name="Freeform 331"/>
          <p:cNvSpPr>
            <a:spLocks/>
          </p:cNvSpPr>
          <p:nvPr/>
        </p:nvSpPr>
        <p:spPr bwMode="auto">
          <a:xfrm>
            <a:off x="9392841" y="2713435"/>
            <a:ext cx="121444" cy="228600"/>
          </a:xfrm>
          <a:custGeom>
            <a:avLst/>
            <a:gdLst>
              <a:gd name="T0" fmla="*/ 45 w 102"/>
              <a:gd name="T1" fmla="*/ 40 h 192"/>
              <a:gd name="T2" fmla="*/ 95 w 102"/>
              <a:gd name="T3" fmla="*/ 144 h 192"/>
              <a:gd name="T4" fmla="*/ 102 w 102"/>
              <a:gd name="T5" fmla="*/ 192 h 192"/>
              <a:gd name="T6" fmla="*/ 45 w 102"/>
              <a:gd name="T7" fmla="*/ 192 h 192"/>
              <a:gd name="T8" fmla="*/ 0 w 102"/>
              <a:gd name="T9" fmla="*/ 0 h 192"/>
              <a:gd name="T10" fmla="*/ 45 w 102"/>
              <a:gd name="T11" fmla="*/ 4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2" h="192">
                <a:moveTo>
                  <a:pt x="45" y="40"/>
                </a:moveTo>
                <a:lnTo>
                  <a:pt x="95" y="144"/>
                </a:lnTo>
                <a:lnTo>
                  <a:pt x="102" y="192"/>
                </a:lnTo>
                <a:lnTo>
                  <a:pt x="45" y="192"/>
                </a:lnTo>
                <a:lnTo>
                  <a:pt x="0" y="0"/>
                </a:lnTo>
                <a:lnTo>
                  <a:pt x="45" y="4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0" name="Freeform 332"/>
          <p:cNvSpPr>
            <a:spLocks/>
          </p:cNvSpPr>
          <p:nvPr/>
        </p:nvSpPr>
        <p:spPr bwMode="auto">
          <a:xfrm>
            <a:off x="9419036" y="3043239"/>
            <a:ext cx="78581" cy="115491"/>
          </a:xfrm>
          <a:custGeom>
            <a:avLst/>
            <a:gdLst>
              <a:gd name="T0" fmla="*/ 66 w 66"/>
              <a:gd name="T1" fmla="*/ 12 h 97"/>
              <a:gd name="T2" fmla="*/ 0 w 66"/>
              <a:gd name="T3" fmla="*/ 0 h 97"/>
              <a:gd name="T4" fmla="*/ 33 w 66"/>
              <a:gd name="T5" fmla="*/ 92 h 97"/>
              <a:gd name="T6" fmla="*/ 56 w 66"/>
              <a:gd name="T7" fmla="*/ 97 h 97"/>
              <a:gd name="T8" fmla="*/ 66 w 66"/>
              <a:gd name="T9" fmla="*/ 12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" h="97">
                <a:moveTo>
                  <a:pt x="66" y="12"/>
                </a:moveTo>
                <a:lnTo>
                  <a:pt x="0" y="0"/>
                </a:lnTo>
                <a:lnTo>
                  <a:pt x="33" y="92"/>
                </a:lnTo>
                <a:lnTo>
                  <a:pt x="56" y="97"/>
                </a:lnTo>
                <a:lnTo>
                  <a:pt x="66" y="1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1" name="Freeform 333"/>
          <p:cNvSpPr>
            <a:spLocks/>
          </p:cNvSpPr>
          <p:nvPr/>
        </p:nvSpPr>
        <p:spPr bwMode="auto">
          <a:xfrm>
            <a:off x="9182101" y="2843213"/>
            <a:ext cx="67866" cy="67866"/>
          </a:xfrm>
          <a:custGeom>
            <a:avLst/>
            <a:gdLst>
              <a:gd name="T0" fmla="*/ 33 w 57"/>
              <a:gd name="T1" fmla="*/ 57 h 57"/>
              <a:gd name="T2" fmla="*/ 0 w 57"/>
              <a:gd name="T3" fmla="*/ 35 h 57"/>
              <a:gd name="T4" fmla="*/ 21 w 57"/>
              <a:gd name="T5" fmla="*/ 0 h 57"/>
              <a:gd name="T6" fmla="*/ 57 w 57"/>
              <a:gd name="T7" fmla="*/ 24 h 57"/>
              <a:gd name="T8" fmla="*/ 33 w 57"/>
              <a:gd name="T9" fmla="*/ 57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33" y="57"/>
                </a:moveTo>
                <a:lnTo>
                  <a:pt x="0" y="35"/>
                </a:lnTo>
                <a:lnTo>
                  <a:pt x="21" y="0"/>
                </a:lnTo>
                <a:lnTo>
                  <a:pt x="57" y="24"/>
                </a:lnTo>
                <a:lnTo>
                  <a:pt x="33" y="5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2" name="Freeform 334"/>
          <p:cNvSpPr>
            <a:spLocks/>
          </p:cNvSpPr>
          <p:nvPr/>
        </p:nvSpPr>
        <p:spPr bwMode="auto">
          <a:xfrm>
            <a:off x="5055396" y="5409010"/>
            <a:ext cx="241697" cy="265510"/>
          </a:xfrm>
          <a:custGeom>
            <a:avLst/>
            <a:gdLst>
              <a:gd name="T0" fmla="*/ 56 w 203"/>
              <a:gd name="T1" fmla="*/ 216 h 223"/>
              <a:gd name="T2" fmla="*/ 45 w 203"/>
              <a:gd name="T3" fmla="*/ 206 h 223"/>
              <a:gd name="T4" fmla="*/ 28 w 203"/>
              <a:gd name="T5" fmla="*/ 204 h 223"/>
              <a:gd name="T6" fmla="*/ 26 w 203"/>
              <a:gd name="T7" fmla="*/ 194 h 223"/>
              <a:gd name="T8" fmla="*/ 26 w 203"/>
              <a:gd name="T9" fmla="*/ 190 h 223"/>
              <a:gd name="T10" fmla="*/ 28 w 203"/>
              <a:gd name="T11" fmla="*/ 152 h 223"/>
              <a:gd name="T12" fmla="*/ 26 w 203"/>
              <a:gd name="T13" fmla="*/ 130 h 223"/>
              <a:gd name="T14" fmla="*/ 19 w 203"/>
              <a:gd name="T15" fmla="*/ 130 h 223"/>
              <a:gd name="T16" fmla="*/ 16 w 203"/>
              <a:gd name="T17" fmla="*/ 123 h 223"/>
              <a:gd name="T18" fmla="*/ 14 w 203"/>
              <a:gd name="T19" fmla="*/ 109 h 223"/>
              <a:gd name="T20" fmla="*/ 11 w 203"/>
              <a:gd name="T21" fmla="*/ 107 h 223"/>
              <a:gd name="T22" fmla="*/ 4 w 203"/>
              <a:gd name="T23" fmla="*/ 100 h 223"/>
              <a:gd name="T24" fmla="*/ 4 w 203"/>
              <a:gd name="T25" fmla="*/ 100 h 223"/>
              <a:gd name="T26" fmla="*/ 0 w 203"/>
              <a:gd name="T27" fmla="*/ 93 h 223"/>
              <a:gd name="T28" fmla="*/ 4 w 203"/>
              <a:gd name="T29" fmla="*/ 78 h 223"/>
              <a:gd name="T30" fmla="*/ 14 w 203"/>
              <a:gd name="T31" fmla="*/ 71 h 223"/>
              <a:gd name="T32" fmla="*/ 26 w 203"/>
              <a:gd name="T33" fmla="*/ 69 h 223"/>
              <a:gd name="T34" fmla="*/ 28 w 203"/>
              <a:gd name="T35" fmla="*/ 57 h 223"/>
              <a:gd name="T36" fmla="*/ 40 w 203"/>
              <a:gd name="T37" fmla="*/ 48 h 223"/>
              <a:gd name="T38" fmla="*/ 40 w 203"/>
              <a:gd name="T39" fmla="*/ 41 h 223"/>
              <a:gd name="T40" fmla="*/ 28 w 203"/>
              <a:gd name="T41" fmla="*/ 29 h 223"/>
              <a:gd name="T42" fmla="*/ 28 w 203"/>
              <a:gd name="T43" fmla="*/ 12 h 223"/>
              <a:gd name="T44" fmla="*/ 28 w 203"/>
              <a:gd name="T45" fmla="*/ 10 h 223"/>
              <a:gd name="T46" fmla="*/ 33 w 203"/>
              <a:gd name="T47" fmla="*/ 0 h 223"/>
              <a:gd name="T48" fmla="*/ 52 w 203"/>
              <a:gd name="T49" fmla="*/ 10 h 223"/>
              <a:gd name="T50" fmla="*/ 59 w 203"/>
              <a:gd name="T51" fmla="*/ 12 h 223"/>
              <a:gd name="T52" fmla="*/ 78 w 203"/>
              <a:gd name="T53" fmla="*/ 24 h 223"/>
              <a:gd name="T54" fmla="*/ 82 w 203"/>
              <a:gd name="T55" fmla="*/ 24 h 223"/>
              <a:gd name="T56" fmla="*/ 97 w 203"/>
              <a:gd name="T57" fmla="*/ 29 h 223"/>
              <a:gd name="T58" fmla="*/ 134 w 203"/>
              <a:gd name="T59" fmla="*/ 48 h 223"/>
              <a:gd name="T60" fmla="*/ 158 w 203"/>
              <a:gd name="T61" fmla="*/ 67 h 223"/>
              <a:gd name="T62" fmla="*/ 158 w 203"/>
              <a:gd name="T63" fmla="*/ 85 h 223"/>
              <a:gd name="T64" fmla="*/ 172 w 203"/>
              <a:gd name="T65" fmla="*/ 90 h 223"/>
              <a:gd name="T66" fmla="*/ 175 w 203"/>
              <a:gd name="T67" fmla="*/ 95 h 223"/>
              <a:gd name="T68" fmla="*/ 175 w 203"/>
              <a:gd name="T69" fmla="*/ 104 h 223"/>
              <a:gd name="T70" fmla="*/ 182 w 203"/>
              <a:gd name="T71" fmla="*/ 107 h 223"/>
              <a:gd name="T72" fmla="*/ 182 w 203"/>
              <a:gd name="T73" fmla="*/ 111 h 223"/>
              <a:gd name="T74" fmla="*/ 189 w 203"/>
              <a:gd name="T75" fmla="*/ 116 h 223"/>
              <a:gd name="T76" fmla="*/ 203 w 203"/>
              <a:gd name="T77" fmla="*/ 123 h 223"/>
              <a:gd name="T78" fmla="*/ 201 w 203"/>
              <a:gd name="T79" fmla="*/ 130 h 223"/>
              <a:gd name="T80" fmla="*/ 177 w 203"/>
              <a:gd name="T81" fmla="*/ 149 h 223"/>
              <a:gd name="T82" fmla="*/ 141 w 203"/>
              <a:gd name="T83" fmla="*/ 166 h 223"/>
              <a:gd name="T84" fmla="*/ 134 w 203"/>
              <a:gd name="T85" fmla="*/ 166 h 223"/>
              <a:gd name="T86" fmla="*/ 125 w 203"/>
              <a:gd name="T87" fmla="*/ 166 h 223"/>
              <a:gd name="T88" fmla="*/ 113 w 203"/>
              <a:gd name="T89" fmla="*/ 173 h 223"/>
              <a:gd name="T90" fmla="*/ 106 w 203"/>
              <a:gd name="T91" fmla="*/ 180 h 223"/>
              <a:gd name="T92" fmla="*/ 99 w 203"/>
              <a:gd name="T93" fmla="*/ 185 h 223"/>
              <a:gd name="T94" fmla="*/ 92 w 203"/>
              <a:gd name="T95" fmla="*/ 187 h 223"/>
              <a:gd name="T96" fmla="*/ 82 w 203"/>
              <a:gd name="T97" fmla="*/ 194 h 223"/>
              <a:gd name="T98" fmla="*/ 82 w 203"/>
              <a:gd name="T99" fmla="*/ 201 h 223"/>
              <a:gd name="T100" fmla="*/ 75 w 203"/>
              <a:gd name="T101" fmla="*/ 216 h 223"/>
              <a:gd name="T102" fmla="*/ 73 w 203"/>
              <a:gd name="T103" fmla="*/ 216 h 223"/>
              <a:gd name="T104" fmla="*/ 63 w 203"/>
              <a:gd name="T105" fmla="*/ 223 h 223"/>
              <a:gd name="T106" fmla="*/ 63 w 203"/>
              <a:gd name="T107" fmla="*/ 218 h 223"/>
              <a:gd name="T108" fmla="*/ 56 w 203"/>
              <a:gd name="T109" fmla="*/ 216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03" h="223">
                <a:moveTo>
                  <a:pt x="56" y="216"/>
                </a:moveTo>
                <a:lnTo>
                  <a:pt x="45" y="206"/>
                </a:lnTo>
                <a:lnTo>
                  <a:pt x="28" y="204"/>
                </a:lnTo>
                <a:lnTo>
                  <a:pt x="26" y="194"/>
                </a:lnTo>
                <a:lnTo>
                  <a:pt x="26" y="190"/>
                </a:lnTo>
                <a:lnTo>
                  <a:pt x="28" y="152"/>
                </a:lnTo>
                <a:lnTo>
                  <a:pt x="26" y="130"/>
                </a:lnTo>
                <a:lnTo>
                  <a:pt x="19" y="130"/>
                </a:lnTo>
                <a:lnTo>
                  <a:pt x="16" y="123"/>
                </a:lnTo>
                <a:lnTo>
                  <a:pt x="14" y="109"/>
                </a:lnTo>
                <a:lnTo>
                  <a:pt x="11" y="107"/>
                </a:lnTo>
                <a:lnTo>
                  <a:pt x="4" y="100"/>
                </a:lnTo>
                <a:lnTo>
                  <a:pt x="4" y="100"/>
                </a:lnTo>
                <a:lnTo>
                  <a:pt x="0" y="93"/>
                </a:lnTo>
                <a:lnTo>
                  <a:pt x="4" y="78"/>
                </a:lnTo>
                <a:lnTo>
                  <a:pt x="14" y="71"/>
                </a:lnTo>
                <a:lnTo>
                  <a:pt x="26" y="69"/>
                </a:lnTo>
                <a:lnTo>
                  <a:pt x="28" y="57"/>
                </a:lnTo>
                <a:lnTo>
                  <a:pt x="40" y="48"/>
                </a:lnTo>
                <a:lnTo>
                  <a:pt x="40" y="41"/>
                </a:lnTo>
                <a:lnTo>
                  <a:pt x="28" y="29"/>
                </a:lnTo>
                <a:lnTo>
                  <a:pt x="28" y="12"/>
                </a:lnTo>
                <a:lnTo>
                  <a:pt x="28" y="10"/>
                </a:lnTo>
                <a:lnTo>
                  <a:pt x="33" y="0"/>
                </a:lnTo>
                <a:lnTo>
                  <a:pt x="52" y="10"/>
                </a:lnTo>
                <a:lnTo>
                  <a:pt x="59" y="12"/>
                </a:lnTo>
                <a:lnTo>
                  <a:pt x="78" y="24"/>
                </a:lnTo>
                <a:lnTo>
                  <a:pt x="82" y="24"/>
                </a:lnTo>
                <a:lnTo>
                  <a:pt x="97" y="29"/>
                </a:lnTo>
                <a:lnTo>
                  <a:pt x="134" y="48"/>
                </a:lnTo>
                <a:lnTo>
                  <a:pt x="158" y="67"/>
                </a:lnTo>
                <a:lnTo>
                  <a:pt x="158" y="85"/>
                </a:lnTo>
                <a:lnTo>
                  <a:pt x="172" y="90"/>
                </a:lnTo>
                <a:lnTo>
                  <a:pt x="175" y="95"/>
                </a:lnTo>
                <a:lnTo>
                  <a:pt x="175" y="104"/>
                </a:lnTo>
                <a:lnTo>
                  <a:pt x="182" y="107"/>
                </a:lnTo>
                <a:lnTo>
                  <a:pt x="182" y="111"/>
                </a:lnTo>
                <a:lnTo>
                  <a:pt x="189" y="116"/>
                </a:lnTo>
                <a:lnTo>
                  <a:pt x="203" y="123"/>
                </a:lnTo>
                <a:lnTo>
                  <a:pt x="201" y="130"/>
                </a:lnTo>
                <a:lnTo>
                  <a:pt x="177" y="149"/>
                </a:lnTo>
                <a:lnTo>
                  <a:pt x="141" y="166"/>
                </a:lnTo>
                <a:lnTo>
                  <a:pt x="134" y="166"/>
                </a:lnTo>
                <a:lnTo>
                  <a:pt x="125" y="166"/>
                </a:lnTo>
                <a:lnTo>
                  <a:pt x="113" y="173"/>
                </a:lnTo>
                <a:lnTo>
                  <a:pt x="106" y="180"/>
                </a:lnTo>
                <a:lnTo>
                  <a:pt x="99" y="185"/>
                </a:lnTo>
                <a:lnTo>
                  <a:pt x="92" y="187"/>
                </a:lnTo>
                <a:lnTo>
                  <a:pt x="82" y="194"/>
                </a:lnTo>
                <a:lnTo>
                  <a:pt x="82" y="201"/>
                </a:lnTo>
                <a:lnTo>
                  <a:pt x="75" y="216"/>
                </a:lnTo>
                <a:lnTo>
                  <a:pt x="73" y="216"/>
                </a:lnTo>
                <a:lnTo>
                  <a:pt x="63" y="223"/>
                </a:lnTo>
                <a:lnTo>
                  <a:pt x="63" y="218"/>
                </a:lnTo>
                <a:lnTo>
                  <a:pt x="56" y="21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3" name="Freeform 335"/>
          <p:cNvSpPr>
            <a:spLocks/>
          </p:cNvSpPr>
          <p:nvPr/>
        </p:nvSpPr>
        <p:spPr bwMode="auto">
          <a:xfrm>
            <a:off x="4630341" y="5132785"/>
            <a:ext cx="120254" cy="88106"/>
          </a:xfrm>
          <a:custGeom>
            <a:avLst/>
            <a:gdLst>
              <a:gd name="T0" fmla="*/ 59 w 101"/>
              <a:gd name="T1" fmla="*/ 67 h 74"/>
              <a:gd name="T2" fmla="*/ 54 w 101"/>
              <a:gd name="T3" fmla="*/ 62 h 74"/>
              <a:gd name="T4" fmla="*/ 28 w 101"/>
              <a:gd name="T5" fmla="*/ 67 h 74"/>
              <a:gd name="T6" fmla="*/ 23 w 101"/>
              <a:gd name="T7" fmla="*/ 55 h 74"/>
              <a:gd name="T8" fmla="*/ 18 w 101"/>
              <a:gd name="T9" fmla="*/ 50 h 74"/>
              <a:gd name="T10" fmla="*/ 16 w 101"/>
              <a:gd name="T11" fmla="*/ 43 h 74"/>
              <a:gd name="T12" fmla="*/ 11 w 101"/>
              <a:gd name="T13" fmla="*/ 36 h 74"/>
              <a:gd name="T14" fmla="*/ 11 w 101"/>
              <a:gd name="T15" fmla="*/ 29 h 74"/>
              <a:gd name="T16" fmla="*/ 0 w 101"/>
              <a:gd name="T17" fmla="*/ 22 h 74"/>
              <a:gd name="T18" fmla="*/ 28 w 101"/>
              <a:gd name="T19" fmla="*/ 22 h 74"/>
              <a:gd name="T20" fmla="*/ 40 w 101"/>
              <a:gd name="T21" fmla="*/ 5 h 74"/>
              <a:gd name="T22" fmla="*/ 44 w 101"/>
              <a:gd name="T23" fmla="*/ 0 h 74"/>
              <a:gd name="T24" fmla="*/ 54 w 101"/>
              <a:gd name="T25" fmla="*/ 0 h 74"/>
              <a:gd name="T26" fmla="*/ 61 w 101"/>
              <a:gd name="T27" fmla="*/ 5 h 74"/>
              <a:gd name="T28" fmla="*/ 59 w 101"/>
              <a:gd name="T29" fmla="*/ 15 h 74"/>
              <a:gd name="T30" fmla="*/ 73 w 101"/>
              <a:gd name="T31" fmla="*/ 29 h 74"/>
              <a:gd name="T32" fmla="*/ 73 w 101"/>
              <a:gd name="T33" fmla="*/ 31 h 74"/>
              <a:gd name="T34" fmla="*/ 70 w 101"/>
              <a:gd name="T35" fmla="*/ 34 h 74"/>
              <a:gd name="T36" fmla="*/ 73 w 101"/>
              <a:gd name="T37" fmla="*/ 41 h 74"/>
              <a:gd name="T38" fmla="*/ 80 w 101"/>
              <a:gd name="T39" fmla="*/ 45 h 74"/>
              <a:gd name="T40" fmla="*/ 82 w 101"/>
              <a:gd name="T41" fmla="*/ 41 h 74"/>
              <a:gd name="T42" fmla="*/ 92 w 101"/>
              <a:gd name="T43" fmla="*/ 41 h 74"/>
              <a:gd name="T44" fmla="*/ 87 w 101"/>
              <a:gd name="T45" fmla="*/ 50 h 74"/>
              <a:gd name="T46" fmla="*/ 92 w 101"/>
              <a:gd name="T47" fmla="*/ 55 h 74"/>
              <a:gd name="T48" fmla="*/ 96 w 101"/>
              <a:gd name="T49" fmla="*/ 60 h 74"/>
              <a:gd name="T50" fmla="*/ 99 w 101"/>
              <a:gd name="T51" fmla="*/ 62 h 74"/>
              <a:gd name="T52" fmla="*/ 101 w 101"/>
              <a:gd name="T53" fmla="*/ 60 h 74"/>
              <a:gd name="T54" fmla="*/ 101 w 101"/>
              <a:gd name="T55" fmla="*/ 67 h 74"/>
              <a:gd name="T56" fmla="*/ 94 w 101"/>
              <a:gd name="T57" fmla="*/ 71 h 74"/>
              <a:gd name="T58" fmla="*/ 92 w 101"/>
              <a:gd name="T59" fmla="*/ 71 h 74"/>
              <a:gd name="T60" fmla="*/ 78 w 101"/>
              <a:gd name="T61" fmla="*/ 74 h 74"/>
              <a:gd name="T62" fmla="*/ 70 w 101"/>
              <a:gd name="T63" fmla="*/ 67 h 74"/>
              <a:gd name="T64" fmla="*/ 59 w 101"/>
              <a:gd name="T65" fmla="*/ 67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01" h="74">
                <a:moveTo>
                  <a:pt x="59" y="67"/>
                </a:moveTo>
                <a:lnTo>
                  <a:pt x="54" y="62"/>
                </a:lnTo>
                <a:lnTo>
                  <a:pt x="28" y="67"/>
                </a:lnTo>
                <a:lnTo>
                  <a:pt x="23" y="55"/>
                </a:lnTo>
                <a:lnTo>
                  <a:pt x="18" y="50"/>
                </a:lnTo>
                <a:lnTo>
                  <a:pt x="16" y="43"/>
                </a:lnTo>
                <a:lnTo>
                  <a:pt x="11" y="36"/>
                </a:lnTo>
                <a:lnTo>
                  <a:pt x="11" y="29"/>
                </a:lnTo>
                <a:lnTo>
                  <a:pt x="0" y="22"/>
                </a:lnTo>
                <a:lnTo>
                  <a:pt x="28" y="22"/>
                </a:lnTo>
                <a:lnTo>
                  <a:pt x="40" y="5"/>
                </a:lnTo>
                <a:lnTo>
                  <a:pt x="44" y="0"/>
                </a:lnTo>
                <a:lnTo>
                  <a:pt x="54" y="0"/>
                </a:lnTo>
                <a:lnTo>
                  <a:pt x="61" y="5"/>
                </a:lnTo>
                <a:lnTo>
                  <a:pt x="59" y="15"/>
                </a:lnTo>
                <a:lnTo>
                  <a:pt x="73" y="29"/>
                </a:lnTo>
                <a:lnTo>
                  <a:pt x="73" y="31"/>
                </a:lnTo>
                <a:lnTo>
                  <a:pt x="70" y="34"/>
                </a:lnTo>
                <a:lnTo>
                  <a:pt x="73" y="41"/>
                </a:lnTo>
                <a:lnTo>
                  <a:pt x="80" y="45"/>
                </a:lnTo>
                <a:lnTo>
                  <a:pt x="82" y="41"/>
                </a:lnTo>
                <a:lnTo>
                  <a:pt x="92" y="41"/>
                </a:lnTo>
                <a:lnTo>
                  <a:pt x="87" y="50"/>
                </a:lnTo>
                <a:lnTo>
                  <a:pt x="92" y="55"/>
                </a:lnTo>
                <a:lnTo>
                  <a:pt x="96" y="60"/>
                </a:lnTo>
                <a:lnTo>
                  <a:pt x="99" y="62"/>
                </a:lnTo>
                <a:lnTo>
                  <a:pt x="101" y="60"/>
                </a:lnTo>
                <a:lnTo>
                  <a:pt x="101" y="67"/>
                </a:lnTo>
                <a:lnTo>
                  <a:pt x="94" y="71"/>
                </a:lnTo>
                <a:lnTo>
                  <a:pt x="92" y="71"/>
                </a:lnTo>
                <a:lnTo>
                  <a:pt x="78" y="74"/>
                </a:lnTo>
                <a:lnTo>
                  <a:pt x="70" y="67"/>
                </a:lnTo>
                <a:lnTo>
                  <a:pt x="59" y="6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4" name="Freeform 336"/>
          <p:cNvSpPr>
            <a:spLocks/>
          </p:cNvSpPr>
          <p:nvPr/>
        </p:nvSpPr>
        <p:spPr bwMode="auto">
          <a:xfrm>
            <a:off x="4818461" y="5226844"/>
            <a:ext cx="115491" cy="33338"/>
          </a:xfrm>
          <a:custGeom>
            <a:avLst/>
            <a:gdLst>
              <a:gd name="T0" fmla="*/ 64 w 97"/>
              <a:gd name="T1" fmla="*/ 9 h 28"/>
              <a:gd name="T2" fmla="*/ 69 w 97"/>
              <a:gd name="T3" fmla="*/ 9 h 28"/>
              <a:gd name="T4" fmla="*/ 76 w 97"/>
              <a:gd name="T5" fmla="*/ 9 h 28"/>
              <a:gd name="T6" fmla="*/ 85 w 97"/>
              <a:gd name="T7" fmla="*/ 9 h 28"/>
              <a:gd name="T8" fmla="*/ 97 w 97"/>
              <a:gd name="T9" fmla="*/ 9 h 28"/>
              <a:gd name="T10" fmla="*/ 87 w 97"/>
              <a:gd name="T11" fmla="*/ 21 h 28"/>
              <a:gd name="T12" fmla="*/ 73 w 97"/>
              <a:gd name="T13" fmla="*/ 28 h 28"/>
              <a:gd name="T14" fmla="*/ 54 w 97"/>
              <a:gd name="T15" fmla="*/ 26 h 28"/>
              <a:gd name="T16" fmla="*/ 35 w 97"/>
              <a:gd name="T17" fmla="*/ 21 h 28"/>
              <a:gd name="T18" fmla="*/ 12 w 97"/>
              <a:gd name="T19" fmla="*/ 23 h 28"/>
              <a:gd name="T20" fmla="*/ 2 w 97"/>
              <a:gd name="T21" fmla="*/ 21 h 28"/>
              <a:gd name="T22" fmla="*/ 0 w 97"/>
              <a:gd name="T23" fmla="*/ 21 h 28"/>
              <a:gd name="T24" fmla="*/ 2 w 97"/>
              <a:gd name="T25" fmla="*/ 16 h 28"/>
              <a:gd name="T26" fmla="*/ 7 w 97"/>
              <a:gd name="T27" fmla="*/ 4 h 28"/>
              <a:gd name="T28" fmla="*/ 7 w 97"/>
              <a:gd name="T29" fmla="*/ 0 h 28"/>
              <a:gd name="T30" fmla="*/ 47 w 97"/>
              <a:gd name="T31" fmla="*/ 4 h 28"/>
              <a:gd name="T32" fmla="*/ 50 w 97"/>
              <a:gd name="T33" fmla="*/ 4 h 28"/>
              <a:gd name="T34" fmla="*/ 54 w 97"/>
              <a:gd name="T35" fmla="*/ 0 h 28"/>
              <a:gd name="T36" fmla="*/ 59 w 97"/>
              <a:gd name="T37" fmla="*/ 9 h 28"/>
              <a:gd name="T38" fmla="*/ 61 w 97"/>
              <a:gd name="T39" fmla="*/ 4 h 28"/>
              <a:gd name="T40" fmla="*/ 64 w 97"/>
              <a:gd name="T41" fmla="*/ 9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7" h="28">
                <a:moveTo>
                  <a:pt x="64" y="9"/>
                </a:moveTo>
                <a:lnTo>
                  <a:pt x="69" y="9"/>
                </a:lnTo>
                <a:lnTo>
                  <a:pt x="76" y="9"/>
                </a:lnTo>
                <a:lnTo>
                  <a:pt x="85" y="9"/>
                </a:lnTo>
                <a:lnTo>
                  <a:pt x="97" y="9"/>
                </a:lnTo>
                <a:lnTo>
                  <a:pt x="87" y="21"/>
                </a:lnTo>
                <a:lnTo>
                  <a:pt x="73" y="28"/>
                </a:lnTo>
                <a:lnTo>
                  <a:pt x="54" y="26"/>
                </a:lnTo>
                <a:lnTo>
                  <a:pt x="35" y="21"/>
                </a:lnTo>
                <a:lnTo>
                  <a:pt x="12" y="23"/>
                </a:lnTo>
                <a:lnTo>
                  <a:pt x="2" y="21"/>
                </a:lnTo>
                <a:lnTo>
                  <a:pt x="0" y="21"/>
                </a:lnTo>
                <a:lnTo>
                  <a:pt x="2" y="16"/>
                </a:lnTo>
                <a:lnTo>
                  <a:pt x="7" y="4"/>
                </a:lnTo>
                <a:lnTo>
                  <a:pt x="7" y="0"/>
                </a:lnTo>
                <a:lnTo>
                  <a:pt x="47" y="4"/>
                </a:lnTo>
                <a:lnTo>
                  <a:pt x="50" y="4"/>
                </a:lnTo>
                <a:lnTo>
                  <a:pt x="54" y="0"/>
                </a:lnTo>
                <a:lnTo>
                  <a:pt x="59" y="9"/>
                </a:lnTo>
                <a:lnTo>
                  <a:pt x="61" y="4"/>
                </a:lnTo>
                <a:lnTo>
                  <a:pt x="64" y="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5" name="Freeform 337"/>
          <p:cNvSpPr>
            <a:spLocks/>
          </p:cNvSpPr>
          <p:nvPr/>
        </p:nvSpPr>
        <p:spPr bwMode="auto">
          <a:xfrm>
            <a:off x="4255295" y="5070872"/>
            <a:ext cx="36910" cy="48816"/>
          </a:xfrm>
          <a:custGeom>
            <a:avLst/>
            <a:gdLst>
              <a:gd name="T0" fmla="*/ 2 w 31"/>
              <a:gd name="T1" fmla="*/ 22 h 41"/>
              <a:gd name="T2" fmla="*/ 21 w 31"/>
              <a:gd name="T3" fmla="*/ 12 h 41"/>
              <a:gd name="T4" fmla="*/ 21 w 31"/>
              <a:gd name="T5" fmla="*/ 5 h 41"/>
              <a:gd name="T6" fmla="*/ 26 w 31"/>
              <a:gd name="T7" fmla="*/ 5 h 41"/>
              <a:gd name="T8" fmla="*/ 21 w 31"/>
              <a:gd name="T9" fmla="*/ 0 h 41"/>
              <a:gd name="T10" fmla="*/ 26 w 31"/>
              <a:gd name="T11" fmla="*/ 0 h 41"/>
              <a:gd name="T12" fmla="*/ 26 w 31"/>
              <a:gd name="T13" fmla="*/ 5 h 41"/>
              <a:gd name="T14" fmla="*/ 31 w 31"/>
              <a:gd name="T15" fmla="*/ 5 h 41"/>
              <a:gd name="T16" fmla="*/ 31 w 31"/>
              <a:gd name="T17" fmla="*/ 7 h 41"/>
              <a:gd name="T18" fmla="*/ 26 w 31"/>
              <a:gd name="T19" fmla="*/ 17 h 41"/>
              <a:gd name="T20" fmla="*/ 28 w 31"/>
              <a:gd name="T21" fmla="*/ 22 h 41"/>
              <a:gd name="T22" fmla="*/ 17 w 31"/>
              <a:gd name="T23" fmla="*/ 26 h 41"/>
              <a:gd name="T24" fmla="*/ 7 w 31"/>
              <a:gd name="T25" fmla="*/ 41 h 41"/>
              <a:gd name="T26" fmla="*/ 0 w 31"/>
              <a:gd name="T27" fmla="*/ 36 h 41"/>
              <a:gd name="T28" fmla="*/ 2 w 31"/>
              <a:gd name="T29" fmla="*/ 2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" h="41">
                <a:moveTo>
                  <a:pt x="2" y="22"/>
                </a:moveTo>
                <a:lnTo>
                  <a:pt x="21" y="12"/>
                </a:lnTo>
                <a:lnTo>
                  <a:pt x="21" y="5"/>
                </a:lnTo>
                <a:lnTo>
                  <a:pt x="26" y="5"/>
                </a:lnTo>
                <a:lnTo>
                  <a:pt x="21" y="0"/>
                </a:lnTo>
                <a:lnTo>
                  <a:pt x="26" y="0"/>
                </a:lnTo>
                <a:lnTo>
                  <a:pt x="26" y="5"/>
                </a:lnTo>
                <a:lnTo>
                  <a:pt x="31" y="5"/>
                </a:lnTo>
                <a:lnTo>
                  <a:pt x="31" y="7"/>
                </a:lnTo>
                <a:lnTo>
                  <a:pt x="26" y="17"/>
                </a:lnTo>
                <a:lnTo>
                  <a:pt x="28" y="22"/>
                </a:lnTo>
                <a:lnTo>
                  <a:pt x="17" y="26"/>
                </a:lnTo>
                <a:lnTo>
                  <a:pt x="7" y="41"/>
                </a:lnTo>
                <a:lnTo>
                  <a:pt x="0" y="36"/>
                </a:lnTo>
                <a:lnTo>
                  <a:pt x="2" y="2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6" name="Freeform 338"/>
          <p:cNvSpPr>
            <a:spLocks/>
          </p:cNvSpPr>
          <p:nvPr/>
        </p:nvSpPr>
        <p:spPr bwMode="auto">
          <a:xfrm>
            <a:off x="4342211" y="5031581"/>
            <a:ext cx="92869" cy="67866"/>
          </a:xfrm>
          <a:custGeom>
            <a:avLst/>
            <a:gdLst>
              <a:gd name="T0" fmla="*/ 29 w 78"/>
              <a:gd name="T1" fmla="*/ 55 h 57"/>
              <a:gd name="T2" fmla="*/ 19 w 78"/>
              <a:gd name="T3" fmla="*/ 45 h 57"/>
              <a:gd name="T4" fmla="*/ 5 w 78"/>
              <a:gd name="T5" fmla="*/ 40 h 57"/>
              <a:gd name="T6" fmla="*/ 0 w 78"/>
              <a:gd name="T7" fmla="*/ 33 h 57"/>
              <a:gd name="T8" fmla="*/ 0 w 78"/>
              <a:gd name="T9" fmla="*/ 29 h 57"/>
              <a:gd name="T10" fmla="*/ 7 w 78"/>
              <a:gd name="T11" fmla="*/ 24 h 57"/>
              <a:gd name="T12" fmla="*/ 10 w 78"/>
              <a:gd name="T13" fmla="*/ 14 h 57"/>
              <a:gd name="T14" fmla="*/ 36 w 78"/>
              <a:gd name="T15" fmla="*/ 3 h 57"/>
              <a:gd name="T16" fmla="*/ 45 w 78"/>
              <a:gd name="T17" fmla="*/ 5 h 57"/>
              <a:gd name="T18" fmla="*/ 50 w 78"/>
              <a:gd name="T19" fmla="*/ 0 h 57"/>
              <a:gd name="T20" fmla="*/ 62 w 78"/>
              <a:gd name="T21" fmla="*/ 0 h 57"/>
              <a:gd name="T22" fmla="*/ 71 w 78"/>
              <a:gd name="T23" fmla="*/ 5 h 57"/>
              <a:gd name="T24" fmla="*/ 78 w 78"/>
              <a:gd name="T25" fmla="*/ 10 h 57"/>
              <a:gd name="T26" fmla="*/ 78 w 78"/>
              <a:gd name="T27" fmla="*/ 19 h 57"/>
              <a:gd name="T28" fmla="*/ 74 w 78"/>
              <a:gd name="T29" fmla="*/ 29 h 57"/>
              <a:gd name="T30" fmla="*/ 74 w 78"/>
              <a:gd name="T31" fmla="*/ 45 h 57"/>
              <a:gd name="T32" fmla="*/ 55 w 78"/>
              <a:gd name="T33" fmla="*/ 57 h 57"/>
              <a:gd name="T34" fmla="*/ 43 w 78"/>
              <a:gd name="T35" fmla="*/ 55 h 57"/>
              <a:gd name="T36" fmla="*/ 29 w 78"/>
              <a:gd name="T37" fmla="*/ 5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8" h="57">
                <a:moveTo>
                  <a:pt x="29" y="55"/>
                </a:moveTo>
                <a:lnTo>
                  <a:pt x="19" y="45"/>
                </a:lnTo>
                <a:lnTo>
                  <a:pt x="5" y="40"/>
                </a:lnTo>
                <a:lnTo>
                  <a:pt x="0" y="33"/>
                </a:lnTo>
                <a:lnTo>
                  <a:pt x="0" y="29"/>
                </a:lnTo>
                <a:lnTo>
                  <a:pt x="7" y="24"/>
                </a:lnTo>
                <a:lnTo>
                  <a:pt x="10" y="14"/>
                </a:lnTo>
                <a:lnTo>
                  <a:pt x="36" y="3"/>
                </a:lnTo>
                <a:lnTo>
                  <a:pt x="45" y="5"/>
                </a:lnTo>
                <a:lnTo>
                  <a:pt x="50" y="0"/>
                </a:lnTo>
                <a:lnTo>
                  <a:pt x="62" y="0"/>
                </a:lnTo>
                <a:lnTo>
                  <a:pt x="71" y="5"/>
                </a:lnTo>
                <a:lnTo>
                  <a:pt x="78" y="10"/>
                </a:lnTo>
                <a:lnTo>
                  <a:pt x="78" y="19"/>
                </a:lnTo>
                <a:lnTo>
                  <a:pt x="74" y="29"/>
                </a:lnTo>
                <a:lnTo>
                  <a:pt x="74" y="45"/>
                </a:lnTo>
                <a:lnTo>
                  <a:pt x="55" y="57"/>
                </a:lnTo>
                <a:lnTo>
                  <a:pt x="43" y="55"/>
                </a:lnTo>
                <a:lnTo>
                  <a:pt x="29" y="5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7" name="Freeform 339"/>
          <p:cNvSpPr>
            <a:spLocks/>
          </p:cNvSpPr>
          <p:nvPr/>
        </p:nvSpPr>
        <p:spPr bwMode="auto">
          <a:xfrm>
            <a:off x="4933951" y="5347098"/>
            <a:ext cx="33338" cy="20241"/>
          </a:xfrm>
          <a:custGeom>
            <a:avLst/>
            <a:gdLst>
              <a:gd name="T0" fmla="*/ 5 w 28"/>
              <a:gd name="T1" fmla="*/ 7 h 17"/>
              <a:gd name="T2" fmla="*/ 21 w 28"/>
              <a:gd name="T3" fmla="*/ 0 h 17"/>
              <a:gd name="T4" fmla="*/ 26 w 28"/>
              <a:gd name="T5" fmla="*/ 3 h 17"/>
              <a:gd name="T6" fmla="*/ 26 w 28"/>
              <a:gd name="T7" fmla="*/ 10 h 17"/>
              <a:gd name="T8" fmla="*/ 28 w 28"/>
              <a:gd name="T9" fmla="*/ 10 h 17"/>
              <a:gd name="T10" fmla="*/ 26 w 28"/>
              <a:gd name="T11" fmla="*/ 14 h 17"/>
              <a:gd name="T12" fmla="*/ 21 w 28"/>
              <a:gd name="T13" fmla="*/ 14 h 17"/>
              <a:gd name="T14" fmla="*/ 14 w 28"/>
              <a:gd name="T15" fmla="*/ 10 h 17"/>
              <a:gd name="T16" fmla="*/ 5 w 28"/>
              <a:gd name="T17" fmla="*/ 17 h 17"/>
              <a:gd name="T18" fmla="*/ 0 w 28"/>
              <a:gd name="T19" fmla="*/ 10 h 17"/>
              <a:gd name="T20" fmla="*/ 5 w 28"/>
              <a:gd name="T21" fmla="*/ 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" h="17">
                <a:moveTo>
                  <a:pt x="5" y="7"/>
                </a:moveTo>
                <a:lnTo>
                  <a:pt x="21" y="0"/>
                </a:lnTo>
                <a:lnTo>
                  <a:pt x="26" y="3"/>
                </a:lnTo>
                <a:lnTo>
                  <a:pt x="26" y="10"/>
                </a:lnTo>
                <a:lnTo>
                  <a:pt x="28" y="10"/>
                </a:lnTo>
                <a:lnTo>
                  <a:pt x="26" y="14"/>
                </a:lnTo>
                <a:lnTo>
                  <a:pt x="21" y="14"/>
                </a:lnTo>
                <a:lnTo>
                  <a:pt x="14" y="10"/>
                </a:lnTo>
                <a:lnTo>
                  <a:pt x="5" y="17"/>
                </a:lnTo>
                <a:lnTo>
                  <a:pt x="0" y="10"/>
                </a:lnTo>
                <a:lnTo>
                  <a:pt x="5" y="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8" name="Freeform 340"/>
          <p:cNvSpPr>
            <a:spLocks/>
          </p:cNvSpPr>
          <p:nvPr/>
        </p:nvSpPr>
        <p:spPr bwMode="auto">
          <a:xfrm>
            <a:off x="4933952" y="5262563"/>
            <a:ext cx="138113" cy="88106"/>
          </a:xfrm>
          <a:custGeom>
            <a:avLst/>
            <a:gdLst>
              <a:gd name="T0" fmla="*/ 40 w 116"/>
              <a:gd name="T1" fmla="*/ 71 h 74"/>
              <a:gd name="T2" fmla="*/ 40 w 116"/>
              <a:gd name="T3" fmla="*/ 40 h 74"/>
              <a:gd name="T4" fmla="*/ 33 w 116"/>
              <a:gd name="T5" fmla="*/ 40 h 74"/>
              <a:gd name="T6" fmla="*/ 28 w 116"/>
              <a:gd name="T7" fmla="*/ 45 h 74"/>
              <a:gd name="T8" fmla="*/ 12 w 116"/>
              <a:gd name="T9" fmla="*/ 36 h 74"/>
              <a:gd name="T10" fmla="*/ 0 w 116"/>
              <a:gd name="T11" fmla="*/ 24 h 74"/>
              <a:gd name="T12" fmla="*/ 0 w 116"/>
              <a:gd name="T13" fmla="*/ 14 h 74"/>
              <a:gd name="T14" fmla="*/ 5 w 116"/>
              <a:gd name="T15" fmla="*/ 5 h 74"/>
              <a:gd name="T16" fmla="*/ 9 w 116"/>
              <a:gd name="T17" fmla="*/ 3 h 74"/>
              <a:gd name="T18" fmla="*/ 16 w 116"/>
              <a:gd name="T19" fmla="*/ 0 h 74"/>
              <a:gd name="T20" fmla="*/ 24 w 116"/>
              <a:gd name="T21" fmla="*/ 5 h 74"/>
              <a:gd name="T22" fmla="*/ 28 w 116"/>
              <a:gd name="T23" fmla="*/ 10 h 74"/>
              <a:gd name="T24" fmla="*/ 33 w 116"/>
              <a:gd name="T25" fmla="*/ 22 h 74"/>
              <a:gd name="T26" fmla="*/ 40 w 116"/>
              <a:gd name="T27" fmla="*/ 22 h 74"/>
              <a:gd name="T28" fmla="*/ 52 w 116"/>
              <a:gd name="T29" fmla="*/ 22 h 74"/>
              <a:gd name="T30" fmla="*/ 61 w 116"/>
              <a:gd name="T31" fmla="*/ 14 h 74"/>
              <a:gd name="T32" fmla="*/ 73 w 116"/>
              <a:gd name="T33" fmla="*/ 17 h 74"/>
              <a:gd name="T34" fmla="*/ 87 w 116"/>
              <a:gd name="T35" fmla="*/ 29 h 74"/>
              <a:gd name="T36" fmla="*/ 92 w 116"/>
              <a:gd name="T37" fmla="*/ 29 h 74"/>
              <a:gd name="T38" fmla="*/ 94 w 116"/>
              <a:gd name="T39" fmla="*/ 33 h 74"/>
              <a:gd name="T40" fmla="*/ 99 w 116"/>
              <a:gd name="T41" fmla="*/ 33 h 74"/>
              <a:gd name="T42" fmla="*/ 111 w 116"/>
              <a:gd name="T43" fmla="*/ 40 h 74"/>
              <a:gd name="T44" fmla="*/ 116 w 116"/>
              <a:gd name="T45" fmla="*/ 45 h 74"/>
              <a:gd name="T46" fmla="*/ 113 w 116"/>
              <a:gd name="T47" fmla="*/ 52 h 74"/>
              <a:gd name="T48" fmla="*/ 104 w 116"/>
              <a:gd name="T49" fmla="*/ 64 h 74"/>
              <a:gd name="T50" fmla="*/ 99 w 116"/>
              <a:gd name="T51" fmla="*/ 64 h 74"/>
              <a:gd name="T52" fmla="*/ 90 w 116"/>
              <a:gd name="T53" fmla="*/ 69 h 74"/>
              <a:gd name="T54" fmla="*/ 83 w 116"/>
              <a:gd name="T55" fmla="*/ 64 h 74"/>
              <a:gd name="T56" fmla="*/ 64 w 116"/>
              <a:gd name="T57" fmla="*/ 74 h 74"/>
              <a:gd name="T58" fmla="*/ 54 w 116"/>
              <a:gd name="T59" fmla="*/ 74 h 74"/>
              <a:gd name="T60" fmla="*/ 45 w 116"/>
              <a:gd name="T61" fmla="*/ 74 h 74"/>
              <a:gd name="T62" fmla="*/ 40 w 116"/>
              <a:gd name="T63" fmla="*/ 7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6" h="74">
                <a:moveTo>
                  <a:pt x="40" y="71"/>
                </a:moveTo>
                <a:lnTo>
                  <a:pt x="40" y="40"/>
                </a:lnTo>
                <a:lnTo>
                  <a:pt x="33" y="40"/>
                </a:lnTo>
                <a:lnTo>
                  <a:pt x="28" y="45"/>
                </a:lnTo>
                <a:lnTo>
                  <a:pt x="12" y="36"/>
                </a:lnTo>
                <a:lnTo>
                  <a:pt x="0" y="24"/>
                </a:lnTo>
                <a:lnTo>
                  <a:pt x="0" y="14"/>
                </a:lnTo>
                <a:lnTo>
                  <a:pt x="5" y="5"/>
                </a:lnTo>
                <a:lnTo>
                  <a:pt x="9" y="3"/>
                </a:lnTo>
                <a:lnTo>
                  <a:pt x="16" y="0"/>
                </a:lnTo>
                <a:lnTo>
                  <a:pt x="24" y="5"/>
                </a:lnTo>
                <a:lnTo>
                  <a:pt x="28" y="10"/>
                </a:lnTo>
                <a:lnTo>
                  <a:pt x="33" y="22"/>
                </a:lnTo>
                <a:lnTo>
                  <a:pt x="40" y="22"/>
                </a:lnTo>
                <a:lnTo>
                  <a:pt x="52" y="22"/>
                </a:lnTo>
                <a:lnTo>
                  <a:pt x="61" y="14"/>
                </a:lnTo>
                <a:lnTo>
                  <a:pt x="73" y="17"/>
                </a:lnTo>
                <a:lnTo>
                  <a:pt x="87" y="29"/>
                </a:lnTo>
                <a:lnTo>
                  <a:pt x="92" y="29"/>
                </a:lnTo>
                <a:lnTo>
                  <a:pt x="94" y="33"/>
                </a:lnTo>
                <a:lnTo>
                  <a:pt x="99" y="33"/>
                </a:lnTo>
                <a:lnTo>
                  <a:pt x="111" y="40"/>
                </a:lnTo>
                <a:lnTo>
                  <a:pt x="116" y="45"/>
                </a:lnTo>
                <a:lnTo>
                  <a:pt x="113" y="52"/>
                </a:lnTo>
                <a:lnTo>
                  <a:pt x="104" y="64"/>
                </a:lnTo>
                <a:lnTo>
                  <a:pt x="99" y="64"/>
                </a:lnTo>
                <a:lnTo>
                  <a:pt x="90" y="69"/>
                </a:lnTo>
                <a:lnTo>
                  <a:pt x="83" y="64"/>
                </a:lnTo>
                <a:lnTo>
                  <a:pt x="64" y="74"/>
                </a:lnTo>
                <a:lnTo>
                  <a:pt x="54" y="74"/>
                </a:lnTo>
                <a:lnTo>
                  <a:pt x="45" y="74"/>
                </a:lnTo>
                <a:lnTo>
                  <a:pt x="40" y="7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9" name="Freeform 341"/>
          <p:cNvSpPr>
            <a:spLocks/>
          </p:cNvSpPr>
          <p:nvPr/>
        </p:nvSpPr>
        <p:spPr bwMode="auto">
          <a:xfrm>
            <a:off x="4866086" y="5282805"/>
            <a:ext cx="47625" cy="39291"/>
          </a:xfrm>
          <a:custGeom>
            <a:avLst/>
            <a:gdLst>
              <a:gd name="T0" fmla="*/ 10 w 40"/>
              <a:gd name="T1" fmla="*/ 14 h 33"/>
              <a:gd name="T2" fmla="*/ 0 w 40"/>
              <a:gd name="T3" fmla="*/ 7 h 33"/>
              <a:gd name="T4" fmla="*/ 0 w 40"/>
              <a:gd name="T5" fmla="*/ 5 h 33"/>
              <a:gd name="T6" fmla="*/ 5 w 40"/>
              <a:gd name="T7" fmla="*/ 5 h 33"/>
              <a:gd name="T8" fmla="*/ 10 w 40"/>
              <a:gd name="T9" fmla="*/ 0 h 33"/>
              <a:gd name="T10" fmla="*/ 24 w 40"/>
              <a:gd name="T11" fmla="*/ 5 h 33"/>
              <a:gd name="T12" fmla="*/ 40 w 40"/>
              <a:gd name="T13" fmla="*/ 16 h 33"/>
              <a:gd name="T14" fmla="*/ 36 w 40"/>
              <a:gd name="T15" fmla="*/ 28 h 33"/>
              <a:gd name="T16" fmla="*/ 26 w 40"/>
              <a:gd name="T17" fmla="*/ 33 h 33"/>
              <a:gd name="T18" fmla="*/ 14 w 40"/>
              <a:gd name="T19" fmla="*/ 33 h 33"/>
              <a:gd name="T20" fmla="*/ 12 w 40"/>
              <a:gd name="T21" fmla="*/ 28 h 33"/>
              <a:gd name="T22" fmla="*/ 10 w 40"/>
              <a:gd name="T23" fmla="*/ 14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0" h="33">
                <a:moveTo>
                  <a:pt x="10" y="14"/>
                </a:moveTo>
                <a:lnTo>
                  <a:pt x="0" y="7"/>
                </a:lnTo>
                <a:lnTo>
                  <a:pt x="0" y="5"/>
                </a:lnTo>
                <a:lnTo>
                  <a:pt x="5" y="5"/>
                </a:lnTo>
                <a:lnTo>
                  <a:pt x="10" y="0"/>
                </a:lnTo>
                <a:lnTo>
                  <a:pt x="24" y="5"/>
                </a:lnTo>
                <a:lnTo>
                  <a:pt x="40" y="16"/>
                </a:lnTo>
                <a:lnTo>
                  <a:pt x="36" y="28"/>
                </a:lnTo>
                <a:lnTo>
                  <a:pt x="26" y="33"/>
                </a:lnTo>
                <a:lnTo>
                  <a:pt x="14" y="33"/>
                </a:lnTo>
                <a:lnTo>
                  <a:pt x="12" y="28"/>
                </a:lnTo>
                <a:lnTo>
                  <a:pt x="10" y="1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0" name="Freeform 342"/>
          <p:cNvSpPr>
            <a:spLocks/>
          </p:cNvSpPr>
          <p:nvPr/>
        </p:nvSpPr>
        <p:spPr bwMode="auto">
          <a:xfrm>
            <a:off x="2464595" y="5060158"/>
            <a:ext cx="11906" cy="2381"/>
          </a:xfrm>
          <a:custGeom>
            <a:avLst/>
            <a:gdLst>
              <a:gd name="T0" fmla="*/ 10 w 10"/>
              <a:gd name="T1" fmla="*/ 0 h 2"/>
              <a:gd name="T2" fmla="*/ 7 w 10"/>
              <a:gd name="T3" fmla="*/ 2 h 2"/>
              <a:gd name="T4" fmla="*/ 0 w 10"/>
              <a:gd name="T5" fmla="*/ 0 h 2"/>
              <a:gd name="T6" fmla="*/ 10 w 10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2">
                <a:moveTo>
                  <a:pt x="10" y="0"/>
                </a:moveTo>
                <a:lnTo>
                  <a:pt x="7" y="2"/>
                </a:lnTo>
                <a:lnTo>
                  <a:pt x="0" y="0"/>
                </a:lnTo>
                <a:lnTo>
                  <a:pt x="10" y="0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1" name="Freeform 347"/>
          <p:cNvSpPr>
            <a:spLocks/>
          </p:cNvSpPr>
          <p:nvPr/>
        </p:nvSpPr>
        <p:spPr bwMode="auto">
          <a:xfrm>
            <a:off x="2194323" y="5361386"/>
            <a:ext cx="22622" cy="20241"/>
          </a:xfrm>
          <a:custGeom>
            <a:avLst/>
            <a:gdLst>
              <a:gd name="T0" fmla="*/ 14 w 19"/>
              <a:gd name="T1" fmla="*/ 17 h 17"/>
              <a:gd name="T2" fmla="*/ 10 w 19"/>
              <a:gd name="T3" fmla="*/ 12 h 17"/>
              <a:gd name="T4" fmla="*/ 3 w 19"/>
              <a:gd name="T5" fmla="*/ 17 h 17"/>
              <a:gd name="T6" fmla="*/ 0 w 19"/>
              <a:gd name="T7" fmla="*/ 17 h 17"/>
              <a:gd name="T8" fmla="*/ 14 w 19"/>
              <a:gd name="T9" fmla="*/ 7 h 17"/>
              <a:gd name="T10" fmla="*/ 14 w 19"/>
              <a:gd name="T11" fmla="*/ 0 h 17"/>
              <a:gd name="T12" fmla="*/ 19 w 19"/>
              <a:gd name="T13" fmla="*/ 0 h 17"/>
              <a:gd name="T14" fmla="*/ 17 w 19"/>
              <a:gd name="T15" fmla="*/ 12 h 17"/>
              <a:gd name="T16" fmla="*/ 17 w 19"/>
              <a:gd name="T17" fmla="*/ 17 h 17"/>
              <a:gd name="T18" fmla="*/ 14 w 19"/>
              <a:gd name="T19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" h="17">
                <a:moveTo>
                  <a:pt x="14" y="17"/>
                </a:moveTo>
                <a:lnTo>
                  <a:pt x="10" y="12"/>
                </a:lnTo>
                <a:lnTo>
                  <a:pt x="3" y="17"/>
                </a:lnTo>
                <a:lnTo>
                  <a:pt x="0" y="17"/>
                </a:lnTo>
                <a:lnTo>
                  <a:pt x="14" y="7"/>
                </a:lnTo>
                <a:lnTo>
                  <a:pt x="14" y="0"/>
                </a:lnTo>
                <a:lnTo>
                  <a:pt x="19" y="0"/>
                </a:lnTo>
                <a:lnTo>
                  <a:pt x="17" y="12"/>
                </a:lnTo>
                <a:lnTo>
                  <a:pt x="17" y="17"/>
                </a:lnTo>
                <a:lnTo>
                  <a:pt x="14" y="1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2" name="Freeform 350"/>
          <p:cNvSpPr>
            <a:spLocks/>
          </p:cNvSpPr>
          <p:nvPr/>
        </p:nvSpPr>
        <p:spPr bwMode="auto">
          <a:xfrm>
            <a:off x="2445545" y="5020866"/>
            <a:ext cx="10716" cy="5954"/>
          </a:xfrm>
          <a:custGeom>
            <a:avLst/>
            <a:gdLst>
              <a:gd name="T0" fmla="*/ 4 w 9"/>
              <a:gd name="T1" fmla="*/ 5 h 5"/>
              <a:gd name="T2" fmla="*/ 0 w 9"/>
              <a:gd name="T3" fmla="*/ 5 h 5"/>
              <a:gd name="T4" fmla="*/ 2 w 9"/>
              <a:gd name="T5" fmla="*/ 0 h 5"/>
              <a:gd name="T6" fmla="*/ 9 w 9"/>
              <a:gd name="T7" fmla="*/ 0 h 5"/>
              <a:gd name="T8" fmla="*/ 4 w 9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5">
                <a:moveTo>
                  <a:pt x="4" y="5"/>
                </a:moveTo>
                <a:lnTo>
                  <a:pt x="0" y="5"/>
                </a:lnTo>
                <a:lnTo>
                  <a:pt x="2" y="0"/>
                </a:lnTo>
                <a:lnTo>
                  <a:pt x="9" y="0"/>
                </a:lnTo>
                <a:lnTo>
                  <a:pt x="4" y="5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3" name="Freeform 360"/>
          <p:cNvSpPr>
            <a:spLocks/>
          </p:cNvSpPr>
          <p:nvPr/>
        </p:nvSpPr>
        <p:spPr bwMode="auto">
          <a:xfrm>
            <a:off x="2526507" y="4124326"/>
            <a:ext cx="1306116" cy="1076325"/>
          </a:xfrm>
          <a:custGeom>
            <a:avLst/>
            <a:gdLst>
              <a:gd name="T0" fmla="*/ 194 w 1097"/>
              <a:gd name="T1" fmla="*/ 840 h 904"/>
              <a:gd name="T2" fmla="*/ 156 w 1097"/>
              <a:gd name="T3" fmla="*/ 866 h 904"/>
              <a:gd name="T4" fmla="*/ 137 w 1097"/>
              <a:gd name="T5" fmla="*/ 871 h 904"/>
              <a:gd name="T6" fmla="*/ 215 w 1097"/>
              <a:gd name="T7" fmla="*/ 821 h 904"/>
              <a:gd name="T8" fmla="*/ 303 w 1097"/>
              <a:gd name="T9" fmla="*/ 701 h 904"/>
              <a:gd name="T10" fmla="*/ 275 w 1097"/>
              <a:gd name="T11" fmla="*/ 670 h 904"/>
              <a:gd name="T12" fmla="*/ 258 w 1097"/>
              <a:gd name="T13" fmla="*/ 689 h 904"/>
              <a:gd name="T14" fmla="*/ 168 w 1097"/>
              <a:gd name="T15" fmla="*/ 679 h 904"/>
              <a:gd name="T16" fmla="*/ 180 w 1097"/>
              <a:gd name="T17" fmla="*/ 630 h 904"/>
              <a:gd name="T18" fmla="*/ 107 w 1097"/>
              <a:gd name="T19" fmla="*/ 601 h 904"/>
              <a:gd name="T20" fmla="*/ 71 w 1097"/>
              <a:gd name="T21" fmla="*/ 533 h 904"/>
              <a:gd name="T22" fmla="*/ 66 w 1097"/>
              <a:gd name="T23" fmla="*/ 514 h 904"/>
              <a:gd name="T24" fmla="*/ 69 w 1097"/>
              <a:gd name="T25" fmla="*/ 488 h 904"/>
              <a:gd name="T26" fmla="*/ 100 w 1097"/>
              <a:gd name="T27" fmla="*/ 436 h 904"/>
              <a:gd name="T28" fmla="*/ 211 w 1097"/>
              <a:gd name="T29" fmla="*/ 353 h 904"/>
              <a:gd name="T30" fmla="*/ 144 w 1097"/>
              <a:gd name="T31" fmla="*/ 362 h 904"/>
              <a:gd name="T32" fmla="*/ 0 w 1097"/>
              <a:gd name="T33" fmla="*/ 303 h 904"/>
              <a:gd name="T34" fmla="*/ 121 w 1097"/>
              <a:gd name="T35" fmla="*/ 275 h 904"/>
              <a:gd name="T36" fmla="*/ 159 w 1097"/>
              <a:gd name="T37" fmla="*/ 239 h 904"/>
              <a:gd name="T38" fmla="*/ 29 w 1097"/>
              <a:gd name="T39" fmla="*/ 152 h 904"/>
              <a:gd name="T40" fmla="*/ 178 w 1097"/>
              <a:gd name="T41" fmla="*/ 45 h 904"/>
              <a:gd name="T42" fmla="*/ 390 w 1097"/>
              <a:gd name="T43" fmla="*/ 19 h 904"/>
              <a:gd name="T44" fmla="*/ 781 w 1097"/>
              <a:gd name="T45" fmla="*/ 587 h 904"/>
              <a:gd name="T46" fmla="*/ 877 w 1097"/>
              <a:gd name="T47" fmla="*/ 665 h 904"/>
              <a:gd name="T48" fmla="*/ 1043 w 1097"/>
              <a:gd name="T49" fmla="*/ 774 h 904"/>
              <a:gd name="T50" fmla="*/ 1069 w 1097"/>
              <a:gd name="T51" fmla="*/ 885 h 904"/>
              <a:gd name="T52" fmla="*/ 1045 w 1097"/>
              <a:gd name="T53" fmla="*/ 826 h 904"/>
              <a:gd name="T54" fmla="*/ 1038 w 1097"/>
              <a:gd name="T55" fmla="*/ 807 h 904"/>
              <a:gd name="T56" fmla="*/ 1019 w 1097"/>
              <a:gd name="T57" fmla="*/ 793 h 904"/>
              <a:gd name="T58" fmla="*/ 977 w 1097"/>
              <a:gd name="T59" fmla="*/ 821 h 904"/>
              <a:gd name="T60" fmla="*/ 986 w 1097"/>
              <a:gd name="T61" fmla="*/ 774 h 904"/>
              <a:gd name="T62" fmla="*/ 1000 w 1097"/>
              <a:gd name="T63" fmla="*/ 753 h 904"/>
              <a:gd name="T64" fmla="*/ 934 w 1097"/>
              <a:gd name="T65" fmla="*/ 646 h 904"/>
              <a:gd name="T66" fmla="*/ 939 w 1097"/>
              <a:gd name="T67" fmla="*/ 684 h 904"/>
              <a:gd name="T68" fmla="*/ 920 w 1097"/>
              <a:gd name="T69" fmla="*/ 684 h 904"/>
              <a:gd name="T70" fmla="*/ 814 w 1097"/>
              <a:gd name="T71" fmla="*/ 630 h 904"/>
              <a:gd name="T72" fmla="*/ 773 w 1097"/>
              <a:gd name="T73" fmla="*/ 606 h 904"/>
              <a:gd name="T74" fmla="*/ 669 w 1097"/>
              <a:gd name="T75" fmla="*/ 568 h 904"/>
              <a:gd name="T76" fmla="*/ 622 w 1097"/>
              <a:gd name="T77" fmla="*/ 559 h 904"/>
              <a:gd name="T78" fmla="*/ 577 w 1097"/>
              <a:gd name="T79" fmla="*/ 552 h 904"/>
              <a:gd name="T80" fmla="*/ 568 w 1097"/>
              <a:gd name="T81" fmla="*/ 573 h 904"/>
              <a:gd name="T82" fmla="*/ 582 w 1097"/>
              <a:gd name="T83" fmla="*/ 601 h 904"/>
              <a:gd name="T84" fmla="*/ 535 w 1097"/>
              <a:gd name="T85" fmla="*/ 606 h 904"/>
              <a:gd name="T86" fmla="*/ 464 w 1097"/>
              <a:gd name="T87" fmla="*/ 613 h 904"/>
              <a:gd name="T88" fmla="*/ 435 w 1097"/>
              <a:gd name="T89" fmla="*/ 592 h 904"/>
              <a:gd name="T90" fmla="*/ 431 w 1097"/>
              <a:gd name="T91" fmla="*/ 618 h 904"/>
              <a:gd name="T92" fmla="*/ 423 w 1097"/>
              <a:gd name="T93" fmla="*/ 661 h 904"/>
              <a:gd name="T94" fmla="*/ 336 w 1097"/>
              <a:gd name="T95" fmla="*/ 748 h 904"/>
              <a:gd name="T96" fmla="*/ 275 w 1097"/>
              <a:gd name="T97" fmla="*/ 802 h 904"/>
              <a:gd name="T98" fmla="*/ 239 w 1097"/>
              <a:gd name="T99" fmla="*/ 843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97" h="904">
                <a:moveTo>
                  <a:pt x="239" y="843"/>
                </a:moveTo>
                <a:lnTo>
                  <a:pt x="241" y="831"/>
                </a:lnTo>
                <a:lnTo>
                  <a:pt x="187" y="852"/>
                </a:lnTo>
                <a:lnTo>
                  <a:pt x="194" y="840"/>
                </a:lnTo>
                <a:lnTo>
                  <a:pt x="187" y="840"/>
                </a:lnTo>
                <a:lnTo>
                  <a:pt x="178" y="862"/>
                </a:lnTo>
                <a:lnTo>
                  <a:pt x="187" y="866"/>
                </a:lnTo>
                <a:lnTo>
                  <a:pt x="156" y="866"/>
                </a:lnTo>
                <a:lnTo>
                  <a:pt x="137" y="885"/>
                </a:lnTo>
                <a:lnTo>
                  <a:pt x="90" y="904"/>
                </a:lnTo>
                <a:lnTo>
                  <a:pt x="100" y="881"/>
                </a:lnTo>
                <a:lnTo>
                  <a:pt x="137" y="871"/>
                </a:lnTo>
                <a:lnTo>
                  <a:pt x="204" y="821"/>
                </a:lnTo>
                <a:lnTo>
                  <a:pt x="211" y="831"/>
                </a:lnTo>
                <a:lnTo>
                  <a:pt x="220" y="826"/>
                </a:lnTo>
                <a:lnTo>
                  <a:pt x="215" y="821"/>
                </a:lnTo>
                <a:lnTo>
                  <a:pt x="272" y="779"/>
                </a:lnTo>
                <a:lnTo>
                  <a:pt x="267" y="767"/>
                </a:lnTo>
                <a:lnTo>
                  <a:pt x="298" y="734"/>
                </a:lnTo>
                <a:lnTo>
                  <a:pt x="303" y="701"/>
                </a:lnTo>
                <a:lnTo>
                  <a:pt x="308" y="701"/>
                </a:lnTo>
                <a:lnTo>
                  <a:pt x="303" y="696"/>
                </a:lnTo>
                <a:lnTo>
                  <a:pt x="319" y="656"/>
                </a:lnTo>
                <a:lnTo>
                  <a:pt x="275" y="670"/>
                </a:lnTo>
                <a:lnTo>
                  <a:pt x="277" y="656"/>
                </a:lnTo>
                <a:lnTo>
                  <a:pt x="267" y="665"/>
                </a:lnTo>
                <a:lnTo>
                  <a:pt x="267" y="684"/>
                </a:lnTo>
                <a:lnTo>
                  <a:pt x="258" y="689"/>
                </a:lnTo>
                <a:lnTo>
                  <a:pt x="246" y="670"/>
                </a:lnTo>
                <a:lnTo>
                  <a:pt x="234" y="670"/>
                </a:lnTo>
                <a:lnTo>
                  <a:pt x="223" y="661"/>
                </a:lnTo>
                <a:lnTo>
                  <a:pt x="168" y="679"/>
                </a:lnTo>
                <a:lnTo>
                  <a:pt x="178" y="675"/>
                </a:lnTo>
                <a:lnTo>
                  <a:pt x="178" y="656"/>
                </a:lnTo>
                <a:lnTo>
                  <a:pt x="173" y="646"/>
                </a:lnTo>
                <a:lnTo>
                  <a:pt x="180" y="630"/>
                </a:lnTo>
                <a:lnTo>
                  <a:pt x="161" y="587"/>
                </a:lnTo>
                <a:lnTo>
                  <a:pt x="159" y="606"/>
                </a:lnTo>
                <a:lnTo>
                  <a:pt x="109" y="613"/>
                </a:lnTo>
                <a:lnTo>
                  <a:pt x="107" y="601"/>
                </a:lnTo>
                <a:lnTo>
                  <a:pt x="76" y="573"/>
                </a:lnTo>
                <a:lnTo>
                  <a:pt x="90" y="559"/>
                </a:lnTo>
                <a:lnTo>
                  <a:pt x="71" y="545"/>
                </a:lnTo>
                <a:lnTo>
                  <a:pt x="71" y="533"/>
                </a:lnTo>
                <a:lnTo>
                  <a:pt x="64" y="533"/>
                </a:lnTo>
                <a:lnTo>
                  <a:pt x="66" y="519"/>
                </a:lnTo>
                <a:lnTo>
                  <a:pt x="55" y="523"/>
                </a:lnTo>
                <a:lnTo>
                  <a:pt x="66" y="514"/>
                </a:lnTo>
                <a:lnTo>
                  <a:pt x="62" y="509"/>
                </a:lnTo>
                <a:lnTo>
                  <a:pt x="74" y="504"/>
                </a:lnTo>
                <a:lnTo>
                  <a:pt x="69" y="495"/>
                </a:lnTo>
                <a:lnTo>
                  <a:pt x="69" y="488"/>
                </a:lnTo>
                <a:lnTo>
                  <a:pt x="92" y="464"/>
                </a:lnTo>
                <a:lnTo>
                  <a:pt x="95" y="440"/>
                </a:lnTo>
                <a:lnTo>
                  <a:pt x="107" y="440"/>
                </a:lnTo>
                <a:lnTo>
                  <a:pt x="100" y="436"/>
                </a:lnTo>
                <a:lnTo>
                  <a:pt x="208" y="400"/>
                </a:lnTo>
                <a:lnTo>
                  <a:pt x="204" y="377"/>
                </a:lnTo>
                <a:lnTo>
                  <a:pt x="187" y="372"/>
                </a:lnTo>
                <a:lnTo>
                  <a:pt x="211" y="353"/>
                </a:lnTo>
                <a:lnTo>
                  <a:pt x="204" y="343"/>
                </a:lnTo>
                <a:lnTo>
                  <a:pt x="159" y="362"/>
                </a:lnTo>
                <a:lnTo>
                  <a:pt x="152" y="372"/>
                </a:lnTo>
                <a:lnTo>
                  <a:pt x="144" y="362"/>
                </a:lnTo>
                <a:lnTo>
                  <a:pt x="45" y="353"/>
                </a:lnTo>
                <a:lnTo>
                  <a:pt x="29" y="332"/>
                </a:lnTo>
                <a:lnTo>
                  <a:pt x="36" y="317"/>
                </a:lnTo>
                <a:lnTo>
                  <a:pt x="0" y="303"/>
                </a:lnTo>
                <a:lnTo>
                  <a:pt x="71" y="275"/>
                </a:lnTo>
                <a:lnTo>
                  <a:pt x="64" y="270"/>
                </a:lnTo>
                <a:lnTo>
                  <a:pt x="121" y="249"/>
                </a:lnTo>
                <a:lnTo>
                  <a:pt x="121" y="275"/>
                </a:lnTo>
                <a:lnTo>
                  <a:pt x="204" y="268"/>
                </a:lnTo>
                <a:lnTo>
                  <a:pt x="178" y="261"/>
                </a:lnTo>
                <a:lnTo>
                  <a:pt x="178" y="254"/>
                </a:lnTo>
                <a:lnTo>
                  <a:pt x="159" y="239"/>
                </a:lnTo>
                <a:lnTo>
                  <a:pt x="163" y="230"/>
                </a:lnTo>
                <a:lnTo>
                  <a:pt x="121" y="220"/>
                </a:lnTo>
                <a:lnTo>
                  <a:pt x="114" y="194"/>
                </a:lnTo>
                <a:lnTo>
                  <a:pt x="29" y="152"/>
                </a:lnTo>
                <a:lnTo>
                  <a:pt x="45" y="147"/>
                </a:lnTo>
                <a:lnTo>
                  <a:pt x="50" y="126"/>
                </a:lnTo>
                <a:lnTo>
                  <a:pt x="137" y="97"/>
                </a:lnTo>
                <a:lnTo>
                  <a:pt x="178" y="45"/>
                </a:lnTo>
                <a:lnTo>
                  <a:pt x="355" y="0"/>
                </a:lnTo>
                <a:lnTo>
                  <a:pt x="343" y="15"/>
                </a:lnTo>
                <a:lnTo>
                  <a:pt x="388" y="10"/>
                </a:lnTo>
                <a:lnTo>
                  <a:pt x="390" y="19"/>
                </a:lnTo>
                <a:lnTo>
                  <a:pt x="452" y="24"/>
                </a:lnTo>
                <a:lnTo>
                  <a:pt x="445" y="29"/>
                </a:lnTo>
                <a:lnTo>
                  <a:pt x="778" y="83"/>
                </a:lnTo>
                <a:lnTo>
                  <a:pt x="781" y="587"/>
                </a:lnTo>
                <a:lnTo>
                  <a:pt x="837" y="587"/>
                </a:lnTo>
                <a:lnTo>
                  <a:pt x="833" y="601"/>
                </a:lnTo>
                <a:lnTo>
                  <a:pt x="875" y="646"/>
                </a:lnTo>
                <a:lnTo>
                  <a:pt x="877" y="665"/>
                </a:lnTo>
                <a:lnTo>
                  <a:pt x="908" y="642"/>
                </a:lnTo>
                <a:lnTo>
                  <a:pt x="908" y="632"/>
                </a:lnTo>
                <a:lnTo>
                  <a:pt x="948" y="630"/>
                </a:lnTo>
                <a:lnTo>
                  <a:pt x="1043" y="774"/>
                </a:lnTo>
                <a:lnTo>
                  <a:pt x="1043" y="788"/>
                </a:lnTo>
                <a:lnTo>
                  <a:pt x="1093" y="821"/>
                </a:lnTo>
                <a:lnTo>
                  <a:pt x="1097" y="857"/>
                </a:lnTo>
                <a:lnTo>
                  <a:pt x="1069" y="885"/>
                </a:lnTo>
                <a:lnTo>
                  <a:pt x="1064" y="862"/>
                </a:lnTo>
                <a:lnTo>
                  <a:pt x="1071" y="857"/>
                </a:lnTo>
                <a:lnTo>
                  <a:pt x="1071" y="836"/>
                </a:lnTo>
                <a:lnTo>
                  <a:pt x="1045" y="826"/>
                </a:lnTo>
                <a:lnTo>
                  <a:pt x="1038" y="847"/>
                </a:lnTo>
                <a:lnTo>
                  <a:pt x="1034" y="843"/>
                </a:lnTo>
                <a:lnTo>
                  <a:pt x="1038" y="821"/>
                </a:lnTo>
                <a:lnTo>
                  <a:pt x="1038" y="807"/>
                </a:lnTo>
                <a:lnTo>
                  <a:pt x="1034" y="826"/>
                </a:lnTo>
                <a:lnTo>
                  <a:pt x="1019" y="817"/>
                </a:lnTo>
                <a:lnTo>
                  <a:pt x="1008" y="802"/>
                </a:lnTo>
                <a:lnTo>
                  <a:pt x="1019" y="793"/>
                </a:lnTo>
                <a:lnTo>
                  <a:pt x="1034" y="779"/>
                </a:lnTo>
                <a:lnTo>
                  <a:pt x="984" y="788"/>
                </a:lnTo>
                <a:lnTo>
                  <a:pt x="982" y="817"/>
                </a:lnTo>
                <a:lnTo>
                  <a:pt x="977" y="821"/>
                </a:lnTo>
                <a:lnTo>
                  <a:pt x="974" y="798"/>
                </a:lnTo>
                <a:lnTo>
                  <a:pt x="979" y="793"/>
                </a:lnTo>
                <a:lnTo>
                  <a:pt x="970" y="774"/>
                </a:lnTo>
                <a:lnTo>
                  <a:pt x="986" y="774"/>
                </a:lnTo>
                <a:lnTo>
                  <a:pt x="982" y="767"/>
                </a:lnTo>
                <a:lnTo>
                  <a:pt x="1022" y="786"/>
                </a:lnTo>
                <a:lnTo>
                  <a:pt x="996" y="758"/>
                </a:lnTo>
                <a:lnTo>
                  <a:pt x="1000" y="753"/>
                </a:lnTo>
                <a:lnTo>
                  <a:pt x="996" y="748"/>
                </a:lnTo>
                <a:lnTo>
                  <a:pt x="996" y="734"/>
                </a:lnTo>
                <a:lnTo>
                  <a:pt x="944" y="646"/>
                </a:lnTo>
                <a:lnTo>
                  <a:pt x="934" y="646"/>
                </a:lnTo>
                <a:lnTo>
                  <a:pt x="939" y="651"/>
                </a:lnTo>
                <a:lnTo>
                  <a:pt x="951" y="696"/>
                </a:lnTo>
                <a:lnTo>
                  <a:pt x="944" y="696"/>
                </a:lnTo>
                <a:lnTo>
                  <a:pt x="939" y="684"/>
                </a:lnTo>
                <a:lnTo>
                  <a:pt x="927" y="694"/>
                </a:lnTo>
                <a:lnTo>
                  <a:pt x="922" y="670"/>
                </a:lnTo>
                <a:lnTo>
                  <a:pt x="906" y="665"/>
                </a:lnTo>
                <a:lnTo>
                  <a:pt x="920" y="684"/>
                </a:lnTo>
                <a:lnTo>
                  <a:pt x="922" y="694"/>
                </a:lnTo>
                <a:lnTo>
                  <a:pt x="875" y="679"/>
                </a:lnTo>
                <a:lnTo>
                  <a:pt x="868" y="670"/>
                </a:lnTo>
                <a:lnTo>
                  <a:pt x="814" y="630"/>
                </a:lnTo>
                <a:lnTo>
                  <a:pt x="825" y="618"/>
                </a:lnTo>
                <a:lnTo>
                  <a:pt x="818" y="611"/>
                </a:lnTo>
                <a:lnTo>
                  <a:pt x="766" y="611"/>
                </a:lnTo>
                <a:lnTo>
                  <a:pt x="773" y="606"/>
                </a:lnTo>
                <a:lnTo>
                  <a:pt x="674" y="613"/>
                </a:lnTo>
                <a:lnTo>
                  <a:pt x="691" y="601"/>
                </a:lnTo>
                <a:lnTo>
                  <a:pt x="665" y="587"/>
                </a:lnTo>
                <a:lnTo>
                  <a:pt x="669" y="568"/>
                </a:lnTo>
                <a:lnTo>
                  <a:pt x="617" y="592"/>
                </a:lnTo>
                <a:lnTo>
                  <a:pt x="639" y="573"/>
                </a:lnTo>
                <a:lnTo>
                  <a:pt x="615" y="564"/>
                </a:lnTo>
                <a:lnTo>
                  <a:pt x="622" y="559"/>
                </a:lnTo>
                <a:lnTo>
                  <a:pt x="613" y="559"/>
                </a:lnTo>
                <a:lnTo>
                  <a:pt x="613" y="552"/>
                </a:lnTo>
                <a:lnTo>
                  <a:pt x="572" y="559"/>
                </a:lnTo>
                <a:lnTo>
                  <a:pt x="577" y="552"/>
                </a:lnTo>
                <a:lnTo>
                  <a:pt x="570" y="545"/>
                </a:lnTo>
                <a:lnTo>
                  <a:pt x="565" y="564"/>
                </a:lnTo>
                <a:lnTo>
                  <a:pt x="572" y="564"/>
                </a:lnTo>
                <a:lnTo>
                  <a:pt x="568" y="573"/>
                </a:lnTo>
                <a:lnTo>
                  <a:pt x="577" y="582"/>
                </a:lnTo>
                <a:lnTo>
                  <a:pt x="575" y="587"/>
                </a:lnTo>
                <a:lnTo>
                  <a:pt x="570" y="587"/>
                </a:lnTo>
                <a:lnTo>
                  <a:pt x="582" y="601"/>
                </a:lnTo>
                <a:lnTo>
                  <a:pt x="568" y="611"/>
                </a:lnTo>
                <a:lnTo>
                  <a:pt x="568" y="597"/>
                </a:lnTo>
                <a:lnTo>
                  <a:pt x="563" y="606"/>
                </a:lnTo>
                <a:lnTo>
                  <a:pt x="535" y="606"/>
                </a:lnTo>
                <a:lnTo>
                  <a:pt x="528" y="618"/>
                </a:lnTo>
                <a:lnTo>
                  <a:pt x="461" y="642"/>
                </a:lnTo>
                <a:lnTo>
                  <a:pt x="490" y="613"/>
                </a:lnTo>
                <a:lnTo>
                  <a:pt x="464" y="613"/>
                </a:lnTo>
                <a:lnTo>
                  <a:pt x="480" y="592"/>
                </a:lnTo>
                <a:lnTo>
                  <a:pt x="478" y="564"/>
                </a:lnTo>
                <a:lnTo>
                  <a:pt x="525" y="552"/>
                </a:lnTo>
                <a:lnTo>
                  <a:pt x="435" y="592"/>
                </a:lnTo>
                <a:lnTo>
                  <a:pt x="442" y="601"/>
                </a:lnTo>
                <a:lnTo>
                  <a:pt x="438" y="611"/>
                </a:lnTo>
                <a:lnTo>
                  <a:pt x="431" y="611"/>
                </a:lnTo>
                <a:lnTo>
                  <a:pt x="431" y="618"/>
                </a:lnTo>
                <a:lnTo>
                  <a:pt x="412" y="630"/>
                </a:lnTo>
                <a:lnTo>
                  <a:pt x="400" y="642"/>
                </a:lnTo>
                <a:lnTo>
                  <a:pt x="397" y="651"/>
                </a:lnTo>
                <a:lnTo>
                  <a:pt x="423" y="661"/>
                </a:lnTo>
                <a:lnTo>
                  <a:pt x="421" y="670"/>
                </a:lnTo>
                <a:lnTo>
                  <a:pt x="357" y="720"/>
                </a:lnTo>
                <a:lnTo>
                  <a:pt x="334" y="748"/>
                </a:lnTo>
                <a:lnTo>
                  <a:pt x="336" y="748"/>
                </a:lnTo>
                <a:lnTo>
                  <a:pt x="334" y="767"/>
                </a:lnTo>
                <a:lnTo>
                  <a:pt x="296" y="786"/>
                </a:lnTo>
                <a:lnTo>
                  <a:pt x="293" y="793"/>
                </a:lnTo>
                <a:lnTo>
                  <a:pt x="275" y="802"/>
                </a:lnTo>
                <a:lnTo>
                  <a:pt x="286" y="807"/>
                </a:lnTo>
                <a:lnTo>
                  <a:pt x="246" y="831"/>
                </a:lnTo>
                <a:lnTo>
                  <a:pt x="246" y="843"/>
                </a:lnTo>
                <a:lnTo>
                  <a:pt x="239" y="84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4" name="Freeform 361"/>
          <p:cNvSpPr>
            <a:spLocks/>
          </p:cNvSpPr>
          <p:nvPr/>
        </p:nvSpPr>
        <p:spPr bwMode="auto">
          <a:xfrm>
            <a:off x="2774157" y="5138739"/>
            <a:ext cx="17860" cy="16669"/>
          </a:xfrm>
          <a:custGeom>
            <a:avLst/>
            <a:gdLst>
              <a:gd name="T0" fmla="*/ 10 w 15"/>
              <a:gd name="T1" fmla="*/ 14 h 14"/>
              <a:gd name="T2" fmla="*/ 5 w 15"/>
              <a:gd name="T3" fmla="*/ 10 h 14"/>
              <a:gd name="T4" fmla="*/ 0 w 15"/>
              <a:gd name="T5" fmla="*/ 14 h 14"/>
              <a:gd name="T6" fmla="*/ 3 w 15"/>
              <a:gd name="T7" fmla="*/ 0 h 14"/>
              <a:gd name="T8" fmla="*/ 15 w 15"/>
              <a:gd name="T9" fmla="*/ 0 h 14"/>
              <a:gd name="T10" fmla="*/ 15 w 15"/>
              <a:gd name="T11" fmla="*/ 10 h 14"/>
              <a:gd name="T12" fmla="*/ 10 w 15"/>
              <a:gd name="T13" fmla="*/ 5 h 14"/>
              <a:gd name="T14" fmla="*/ 10 w 15"/>
              <a:gd name="T15" fmla="*/ 10 h 14"/>
              <a:gd name="T16" fmla="*/ 10 w 15"/>
              <a:gd name="T1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" h="14">
                <a:moveTo>
                  <a:pt x="10" y="14"/>
                </a:moveTo>
                <a:lnTo>
                  <a:pt x="5" y="10"/>
                </a:lnTo>
                <a:lnTo>
                  <a:pt x="0" y="14"/>
                </a:lnTo>
                <a:lnTo>
                  <a:pt x="3" y="0"/>
                </a:lnTo>
                <a:lnTo>
                  <a:pt x="15" y="0"/>
                </a:lnTo>
                <a:lnTo>
                  <a:pt x="15" y="10"/>
                </a:lnTo>
                <a:lnTo>
                  <a:pt x="10" y="5"/>
                </a:lnTo>
                <a:lnTo>
                  <a:pt x="10" y="10"/>
                </a:lnTo>
                <a:lnTo>
                  <a:pt x="10" y="14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5" name="Freeform 364"/>
          <p:cNvSpPr>
            <a:spLocks/>
          </p:cNvSpPr>
          <p:nvPr/>
        </p:nvSpPr>
        <p:spPr bwMode="auto">
          <a:xfrm>
            <a:off x="2543177" y="4812507"/>
            <a:ext cx="65485" cy="41672"/>
          </a:xfrm>
          <a:custGeom>
            <a:avLst/>
            <a:gdLst>
              <a:gd name="T0" fmla="*/ 31 w 55"/>
              <a:gd name="T1" fmla="*/ 33 h 35"/>
              <a:gd name="T2" fmla="*/ 22 w 55"/>
              <a:gd name="T3" fmla="*/ 33 h 35"/>
              <a:gd name="T4" fmla="*/ 3 w 55"/>
              <a:gd name="T5" fmla="*/ 19 h 35"/>
              <a:gd name="T6" fmla="*/ 0 w 55"/>
              <a:gd name="T7" fmla="*/ 9 h 35"/>
              <a:gd name="T8" fmla="*/ 15 w 55"/>
              <a:gd name="T9" fmla="*/ 9 h 35"/>
              <a:gd name="T10" fmla="*/ 19 w 55"/>
              <a:gd name="T11" fmla="*/ 9 h 35"/>
              <a:gd name="T12" fmla="*/ 41 w 55"/>
              <a:gd name="T13" fmla="*/ 0 h 35"/>
              <a:gd name="T14" fmla="*/ 41 w 55"/>
              <a:gd name="T15" fmla="*/ 4 h 35"/>
              <a:gd name="T16" fmla="*/ 48 w 55"/>
              <a:gd name="T17" fmla="*/ 4 h 35"/>
              <a:gd name="T18" fmla="*/ 52 w 55"/>
              <a:gd name="T19" fmla="*/ 9 h 35"/>
              <a:gd name="T20" fmla="*/ 55 w 55"/>
              <a:gd name="T21" fmla="*/ 28 h 35"/>
              <a:gd name="T22" fmla="*/ 38 w 55"/>
              <a:gd name="T23" fmla="*/ 33 h 35"/>
              <a:gd name="T24" fmla="*/ 41 w 55"/>
              <a:gd name="T25" fmla="*/ 35 h 35"/>
              <a:gd name="T26" fmla="*/ 36 w 55"/>
              <a:gd name="T27" fmla="*/ 35 h 35"/>
              <a:gd name="T28" fmla="*/ 31 w 55"/>
              <a:gd name="T29" fmla="*/ 3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5" h="35">
                <a:moveTo>
                  <a:pt x="31" y="33"/>
                </a:moveTo>
                <a:lnTo>
                  <a:pt x="22" y="33"/>
                </a:lnTo>
                <a:lnTo>
                  <a:pt x="3" y="19"/>
                </a:lnTo>
                <a:lnTo>
                  <a:pt x="0" y="9"/>
                </a:lnTo>
                <a:lnTo>
                  <a:pt x="15" y="9"/>
                </a:lnTo>
                <a:lnTo>
                  <a:pt x="19" y="9"/>
                </a:lnTo>
                <a:lnTo>
                  <a:pt x="41" y="0"/>
                </a:lnTo>
                <a:lnTo>
                  <a:pt x="41" y="4"/>
                </a:lnTo>
                <a:lnTo>
                  <a:pt x="48" y="4"/>
                </a:lnTo>
                <a:lnTo>
                  <a:pt x="52" y="9"/>
                </a:lnTo>
                <a:lnTo>
                  <a:pt x="55" y="28"/>
                </a:lnTo>
                <a:lnTo>
                  <a:pt x="38" y="33"/>
                </a:lnTo>
                <a:lnTo>
                  <a:pt x="41" y="35"/>
                </a:lnTo>
                <a:lnTo>
                  <a:pt x="36" y="35"/>
                </a:lnTo>
                <a:lnTo>
                  <a:pt x="31" y="3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6" name="Freeform 367"/>
          <p:cNvSpPr>
            <a:spLocks/>
          </p:cNvSpPr>
          <p:nvPr/>
        </p:nvSpPr>
        <p:spPr bwMode="auto">
          <a:xfrm>
            <a:off x="3768329" y="5101829"/>
            <a:ext cx="30956" cy="53579"/>
          </a:xfrm>
          <a:custGeom>
            <a:avLst/>
            <a:gdLst>
              <a:gd name="T0" fmla="*/ 5 w 26"/>
              <a:gd name="T1" fmla="*/ 45 h 45"/>
              <a:gd name="T2" fmla="*/ 0 w 26"/>
              <a:gd name="T3" fmla="*/ 31 h 45"/>
              <a:gd name="T4" fmla="*/ 7 w 26"/>
              <a:gd name="T5" fmla="*/ 22 h 45"/>
              <a:gd name="T6" fmla="*/ 5 w 26"/>
              <a:gd name="T7" fmla="*/ 19 h 45"/>
              <a:gd name="T8" fmla="*/ 5 w 26"/>
              <a:gd name="T9" fmla="*/ 10 h 45"/>
              <a:gd name="T10" fmla="*/ 17 w 26"/>
              <a:gd name="T11" fmla="*/ 0 h 45"/>
              <a:gd name="T12" fmla="*/ 26 w 26"/>
              <a:gd name="T13" fmla="*/ 19 h 45"/>
              <a:gd name="T14" fmla="*/ 24 w 26"/>
              <a:gd name="T15" fmla="*/ 31 h 45"/>
              <a:gd name="T16" fmla="*/ 21 w 26"/>
              <a:gd name="T17" fmla="*/ 41 h 45"/>
              <a:gd name="T18" fmla="*/ 9 w 26"/>
              <a:gd name="T19" fmla="*/ 36 h 45"/>
              <a:gd name="T20" fmla="*/ 5 w 26"/>
              <a:gd name="T21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" h="45">
                <a:moveTo>
                  <a:pt x="5" y="45"/>
                </a:moveTo>
                <a:lnTo>
                  <a:pt x="0" y="31"/>
                </a:lnTo>
                <a:lnTo>
                  <a:pt x="7" y="22"/>
                </a:lnTo>
                <a:lnTo>
                  <a:pt x="5" y="19"/>
                </a:lnTo>
                <a:lnTo>
                  <a:pt x="5" y="10"/>
                </a:lnTo>
                <a:lnTo>
                  <a:pt x="17" y="0"/>
                </a:lnTo>
                <a:lnTo>
                  <a:pt x="26" y="19"/>
                </a:lnTo>
                <a:lnTo>
                  <a:pt x="24" y="31"/>
                </a:lnTo>
                <a:lnTo>
                  <a:pt x="21" y="41"/>
                </a:lnTo>
                <a:lnTo>
                  <a:pt x="9" y="36"/>
                </a:lnTo>
                <a:lnTo>
                  <a:pt x="5" y="4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7" name="Freeform 371"/>
          <p:cNvSpPr>
            <a:spLocks/>
          </p:cNvSpPr>
          <p:nvPr/>
        </p:nvSpPr>
        <p:spPr bwMode="auto">
          <a:xfrm>
            <a:off x="2400302" y="4600576"/>
            <a:ext cx="103585" cy="53579"/>
          </a:xfrm>
          <a:custGeom>
            <a:avLst/>
            <a:gdLst>
              <a:gd name="T0" fmla="*/ 87 w 87"/>
              <a:gd name="T1" fmla="*/ 26 h 45"/>
              <a:gd name="T2" fmla="*/ 83 w 87"/>
              <a:gd name="T3" fmla="*/ 36 h 45"/>
              <a:gd name="T4" fmla="*/ 75 w 87"/>
              <a:gd name="T5" fmla="*/ 36 h 45"/>
              <a:gd name="T6" fmla="*/ 61 w 87"/>
              <a:gd name="T7" fmla="*/ 40 h 45"/>
              <a:gd name="T8" fmla="*/ 61 w 87"/>
              <a:gd name="T9" fmla="*/ 45 h 45"/>
              <a:gd name="T10" fmla="*/ 61 w 87"/>
              <a:gd name="T11" fmla="*/ 45 h 45"/>
              <a:gd name="T12" fmla="*/ 49 w 87"/>
              <a:gd name="T13" fmla="*/ 36 h 45"/>
              <a:gd name="T14" fmla="*/ 42 w 87"/>
              <a:gd name="T15" fmla="*/ 31 h 45"/>
              <a:gd name="T16" fmla="*/ 42 w 87"/>
              <a:gd name="T17" fmla="*/ 26 h 45"/>
              <a:gd name="T18" fmla="*/ 33 w 87"/>
              <a:gd name="T19" fmla="*/ 24 h 45"/>
              <a:gd name="T20" fmla="*/ 26 w 87"/>
              <a:gd name="T21" fmla="*/ 17 h 45"/>
              <a:gd name="T22" fmla="*/ 9 w 87"/>
              <a:gd name="T23" fmla="*/ 26 h 45"/>
              <a:gd name="T24" fmla="*/ 0 w 87"/>
              <a:gd name="T25" fmla="*/ 17 h 45"/>
              <a:gd name="T26" fmla="*/ 2 w 87"/>
              <a:gd name="T27" fmla="*/ 0 h 45"/>
              <a:gd name="T28" fmla="*/ 7 w 87"/>
              <a:gd name="T29" fmla="*/ 0 h 45"/>
              <a:gd name="T30" fmla="*/ 7 w 87"/>
              <a:gd name="T31" fmla="*/ 5 h 45"/>
              <a:gd name="T32" fmla="*/ 23 w 87"/>
              <a:gd name="T33" fmla="*/ 7 h 45"/>
              <a:gd name="T34" fmla="*/ 42 w 87"/>
              <a:gd name="T35" fmla="*/ 5 h 45"/>
              <a:gd name="T36" fmla="*/ 47 w 87"/>
              <a:gd name="T37" fmla="*/ 7 h 45"/>
              <a:gd name="T38" fmla="*/ 49 w 87"/>
              <a:gd name="T39" fmla="*/ 17 h 45"/>
              <a:gd name="T40" fmla="*/ 71 w 87"/>
              <a:gd name="T41" fmla="*/ 26 h 45"/>
              <a:gd name="T42" fmla="*/ 87 w 87"/>
              <a:gd name="T43" fmla="*/ 26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7" h="45">
                <a:moveTo>
                  <a:pt x="87" y="26"/>
                </a:moveTo>
                <a:lnTo>
                  <a:pt x="83" y="36"/>
                </a:lnTo>
                <a:lnTo>
                  <a:pt x="75" y="36"/>
                </a:lnTo>
                <a:lnTo>
                  <a:pt x="61" y="40"/>
                </a:lnTo>
                <a:lnTo>
                  <a:pt x="61" y="45"/>
                </a:lnTo>
                <a:lnTo>
                  <a:pt x="61" y="45"/>
                </a:lnTo>
                <a:lnTo>
                  <a:pt x="49" y="36"/>
                </a:lnTo>
                <a:lnTo>
                  <a:pt x="42" y="31"/>
                </a:lnTo>
                <a:lnTo>
                  <a:pt x="42" y="26"/>
                </a:lnTo>
                <a:lnTo>
                  <a:pt x="33" y="24"/>
                </a:lnTo>
                <a:lnTo>
                  <a:pt x="26" y="17"/>
                </a:lnTo>
                <a:lnTo>
                  <a:pt x="9" y="26"/>
                </a:lnTo>
                <a:lnTo>
                  <a:pt x="0" y="17"/>
                </a:lnTo>
                <a:lnTo>
                  <a:pt x="2" y="0"/>
                </a:lnTo>
                <a:lnTo>
                  <a:pt x="7" y="0"/>
                </a:lnTo>
                <a:lnTo>
                  <a:pt x="7" y="5"/>
                </a:lnTo>
                <a:lnTo>
                  <a:pt x="23" y="7"/>
                </a:lnTo>
                <a:lnTo>
                  <a:pt x="42" y="5"/>
                </a:lnTo>
                <a:lnTo>
                  <a:pt x="47" y="7"/>
                </a:lnTo>
                <a:lnTo>
                  <a:pt x="49" y="17"/>
                </a:lnTo>
                <a:lnTo>
                  <a:pt x="71" y="26"/>
                </a:lnTo>
                <a:lnTo>
                  <a:pt x="87" y="26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8" name="Freeform 376"/>
          <p:cNvSpPr>
            <a:spLocks/>
          </p:cNvSpPr>
          <p:nvPr/>
        </p:nvSpPr>
        <p:spPr bwMode="auto">
          <a:xfrm>
            <a:off x="3605215" y="4953000"/>
            <a:ext cx="70247" cy="132160"/>
          </a:xfrm>
          <a:custGeom>
            <a:avLst/>
            <a:gdLst>
              <a:gd name="T0" fmla="*/ 47 w 59"/>
              <a:gd name="T1" fmla="*/ 47 h 111"/>
              <a:gd name="T2" fmla="*/ 52 w 59"/>
              <a:gd name="T3" fmla="*/ 47 h 111"/>
              <a:gd name="T4" fmla="*/ 52 w 59"/>
              <a:gd name="T5" fmla="*/ 57 h 111"/>
              <a:gd name="T6" fmla="*/ 59 w 59"/>
              <a:gd name="T7" fmla="*/ 78 h 111"/>
              <a:gd name="T8" fmla="*/ 59 w 59"/>
              <a:gd name="T9" fmla="*/ 106 h 111"/>
              <a:gd name="T10" fmla="*/ 59 w 59"/>
              <a:gd name="T11" fmla="*/ 111 h 111"/>
              <a:gd name="T12" fmla="*/ 40 w 59"/>
              <a:gd name="T13" fmla="*/ 83 h 111"/>
              <a:gd name="T14" fmla="*/ 40 w 59"/>
              <a:gd name="T15" fmla="*/ 78 h 111"/>
              <a:gd name="T16" fmla="*/ 38 w 59"/>
              <a:gd name="T17" fmla="*/ 78 h 111"/>
              <a:gd name="T18" fmla="*/ 35 w 59"/>
              <a:gd name="T19" fmla="*/ 78 h 111"/>
              <a:gd name="T20" fmla="*/ 38 w 59"/>
              <a:gd name="T21" fmla="*/ 66 h 111"/>
              <a:gd name="T22" fmla="*/ 33 w 59"/>
              <a:gd name="T23" fmla="*/ 66 h 111"/>
              <a:gd name="T24" fmla="*/ 33 w 59"/>
              <a:gd name="T25" fmla="*/ 62 h 111"/>
              <a:gd name="T26" fmla="*/ 26 w 59"/>
              <a:gd name="T27" fmla="*/ 52 h 111"/>
              <a:gd name="T28" fmla="*/ 26 w 59"/>
              <a:gd name="T29" fmla="*/ 57 h 111"/>
              <a:gd name="T30" fmla="*/ 31 w 59"/>
              <a:gd name="T31" fmla="*/ 62 h 111"/>
              <a:gd name="T32" fmla="*/ 28 w 59"/>
              <a:gd name="T33" fmla="*/ 71 h 111"/>
              <a:gd name="T34" fmla="*/ 21 w 59"/>
              <a:gd name="T35" fmla="*/ 71 h 111"/>
              <a:gd name="T36" fmla="*/ 23 w 59"/>
              <a:gd name="T37" fmla="*/ 62 h 111"/>
              <a:gd name="T38" fmla="*/ 21 w 59"/>
              <a:gd name="T39" fmla="*/ 57 h 111"/>
              <a:gd name="T40" fmla="*/ 21 w 59"/>
              <a:gd name="T41" fmla="*/ 52 h 111"/>
              <a:gd name="T42" fmla="*/ 23 w 59"/>
              <a:gd name="T43" fmla="*/ 52 h 111"/>
              <a:gd name="T44" fmla="*/ 16 w 59"/>
              <a:gd name="T45" fmla="*/ 43 h 111"/>
              <a:gd name="T46" fmla="*/ 7 w 59"/>
              <a:gd name="T47" fmla="*/ 24 h 111"/>
              <a:gd name="T48" fmla="*/ 0 w 59"/>
              <a:gd name="T49" fmla="*/ 19 h 111"/>
              <a:gd name="T50" fmla="*/ 2 w 59"/>
              <a:gd name="T51" fmla="*/ 12 h 111"/>
              <a:gd name="T52" fmla="*/ 7 w 59"/>
              <a:gd name="T53" fmla="*/ 12 h 111"/>
              <a:gd name="T54" fmla="*/ 7 w 59"/>
              <a:gd name="T55" fmla="*/ 5 h 111"/>
              <a:gd name="T56" fmla="*/ 16 w 59"/>
              <a:gd name="T57" fmla="*/ 5 h 111"/>
              <a:gd name="T58" fmla="*/ 21 w 59"/>
              <a:gd name="T59" fmla="*/ 0 h 111"/>
              <a:gd name="T60" fmla="*/ 45 w 59"/>
              <a:gd name="T61" fmla="*/ 14 h 111"/>
              <a:gd name="T62" fmla="*/ 45 w 59"/>
              <a:gd name="T63" fmla="*/ 24 h 111"/>
              <a:gd name="T64" fmla="*/ 45 w 59"/>
              <a:gd name="T65" fmla="*/ 28 h 111"/>
              <a:gd name="T66" fmla="*/ 52 w 59"/>
              <a:gd name="T67" fmla="*/ 43 h 111"/>
              <a:gd name="T68" fmla="*/ 47 w 59"/>
              <a:gd name="T69" fmla="*/ 47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" h="111">
                <a:moveTo>
                  <a:pt x="47" y="47"/>
                </a:moveTo>
                <a:lnTo>
                  <a:pt x="52" y="47"/>
                </a:lnTo>
                <a:lnTo>
                  <a:pt x="52" y="57"/>
                </a:lnTo>
                <a:lnTo>
                  <a:pt x="59" y="78"/>
                </a:lnTo>
                <a:lnTo>
                  <a:pt x="59" y="106"/>
                </a:lnTo>
                <a:lnTo>
                  <a:pt x="59" y="111"/>
                </a:lnTo>
                <a:lnTo>
                  <a:pt x="40" y="83"/>
                </a:lnTo>
                <a:lnTo>
                  <a:pt x="40" y="78"/>
                </a:lnTo>
                <a:lnTo>
                  <a:pt x="38" y="78"/>
                </a:lnTo>
                <a:lnTo>
                  <a:pt x="35" y="78"/>
                </a:lnTo>
                <a:lnTo>
                  <a:pt x="38" y="66"/>
                </a:lnTo>
                <a:lnTo>
                  <a:pt x="33" y="66"/>
                </a:lnTo>
                <a:lnTo>
                  <a:pt x="33" y="62"/>
                </a:lnTo>
                <a:lnTo>
                  <a:pt x="26" y="52"/>
                </a:lnTo>
                <a:lnTo>
                  <a:pt x="26" y="57"/>
                </a:lnTo>
                <a:lnTo>
                  <a:pt x="31" y="62"/>
                </a:lnTo>
                <a:lnTo>
                  <a:pt x="28" y="71"/>
                </a:lnTo>
                <a:lnTo>
                  <a:pt x="21" y="71"/>
                </a:lnTo>
                <a:lnTo>
                  <a:pt x="23" y="62"/>
                </a:lnTo>
                <a:lnTo>
                  <a:pt x="21" y="57"/>
                </a:lnTo>
                <a:lnTo>
                  <a:pt x="21" y="52"/>
                </a:lnTo>
                <a:lnTo>
                  <a:pt x="23" y="52"/>
                </a:lnTo>
                <a:lnTo>
                  <a:pt x="16" y="43"/>
                </a:lnTo>
                <a:lnTo>
                  <a:pt x="7" y="24"/>
                </a:lnTo>
                <a:lnTo>
                  <a:pt x="0" y="19"/>
                </a:lnTo>
                <a:lnTo>
                  <a:pt x="2" y="12"/>
                </a:lnTo>
                <a:lnTo>
                  <a:pt x="7" y="12"/>
                </a:lnTo>
                <a:lnTo>
                  <a:pt x="7" y="5"/>
                </a:lnTo>
                <a:lnTo>
                  <a:pt x="16" y="5"/>
                </a:lnTo>
                <a:lnTo>
                  <a:pt x="21" y="0"/>
                </a:lnTo>
                <a:lnTo>
                  <a:pt x="45" y="14"/>
                </a:lnTo>
                <a:lnTo>
                  <a:pt x="45" y="24"/>
                </a:lnTo>
                <a:lnTo>
                  <a:pt x="45" y="28"/>
                </a:lnTo>
                <a:lnTo>
                  <a:pt x="52" y="43"/>
                </a:lnTo>
                <a:lnTo>
                  <a:pt x="47" y="47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9" name="Freeform 377"/>
          <p:cNvSpPr>
            <a:spLocks/>
          </p:cNvSpPr>
          <p:nvPr/>
        </p:nvSpPr>
        <p:spPr bwMode="auto">
          <a:xfrm>
            <a:off x="3667126" y="4944667"/>
            <a:ext cx="33338" cy="92869"/>
          </a:xfrm>
          <a:custGeom>
            <a:avLst/>
            <a:gdLst>
              <a:gd name="T0" fmla="*/ 28 w 28"/>
              <a:gd name="T1" fmla="*/ 45 h 78"/>
              <a:gd name="T2" fmla="*/ 28 w 28"/>
              <a:gd name="T3" fmla="*/ 59 h 78"/>
              <a:gd name="T4" fmla="*/ 12 w 28"/>
              <a:gd name="T5" fmla="*/ 73 h 78"/>
              <a:gd name="T6" fmla="*/ 7 w 28"/>
              <a:gd name="T7" fmla="*/ 78 h 78"/>
              <a:gd name="T8" fmla="*/ 7 w 28"/>
              <a:gd name="T9" fmla="*/ 50 h 78"/>
              <a:gd name="T10" fmla="*/ 5 w 28"/>
              <a:gd name="T11" fmla="*/ 35 h 78"/>
              <a:gd name="T12" fmla="*/ 0 w 28"/>
              <a:gd name="T13" fmla="*/ 0 h 78"/>
              <a:gd name="T14" fmla="*/ 7 w 28"/>
              <a:gd name="T15" fmla="*/ 12 h 78"/>
              <a:gd name="T16" fmla="*/ 7 w 28"/>
              <a:gd name="T17" fmla="*/ 12 h 78"/>
              <a:gd name="T18" fmla="*/ 21 w 28"/>
              <a:gd name="T19" fmla="*/ 12 h 78"/>
              <a:gd name="T20" fmla="*/ 28 w 28"/>
              <a:gd name="T21" fmla="*/ 45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" h="78">
                <a:moveTo>
                  <a:pt x="28" y="45"/>
                </a:moveTo>
                <a:lnTo>
                  <a:pt x="28" y="59"/>
                </a:lnTo>
                <a:lnTo>
                  <a:pt x="12" y="73"/>
                </a:lnTo>
                <a:lnTo>
                  <a:pt x="7" y="78"/>
                </a:lnTo>
                <a:lnTo>
                  <a:pt x="7" y="50"/>
                </a:lnTo>
                <a:lnTo>
                  <a:pt x="5" y="35"/>
                </a:lnTo>
                <a:lnTo>
                  <a:pt x="0" y="0"/>
                </a:lnTo>
                <a:lnTo>
                  <a:pt x="7" y="12"/>
                </a:lnTo>
                <a:lnTo>
                  <a:pt x="7" y="12"/>
                </a:lnTo>
                <a:lnTo>
                  <a:pt x="21" y="12"/>
                </a:lnTo>
                <a:lnTo>
                  <a:pt x="28" y="45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0" name="Freeform 378"/>
          <p:cNvSpPr>
            <a:spLocks/>
          </p:cNvSpPr>
          <p:nvPr/>
        </p:nvSpPr>
        <p:spPr bwMode="auto">
          <a:xfrm>
            <a:off x="3213497" y="4806555"/>
            <a:ext cx="14288" cy="28575"/>
          </a:xfrm>
          <a:custGeom>
            <a:avLst/>
            <a:gdLst>
              <a:gd name="T0" fmla="*/ 5 w 12"/>
              <a:gd name="T1" fmla="*/ 24 h 24"/>
              <a:gd name="T2" fmla="*/ 0 w 12"/>
              <a:gd name="T3" fmla="*/ 19 h 24"/>
              <a:gd name="T4" fmla="*/ 5 w 12"/>
              <a:gd name="T5" fmla="*/ 5 h 24"/>
              <a:gd name="T6" fmla="*/ 12 w 12"/>
              <a:gd name="T7" fmla="*/ 0 h 24"/>
              <a:gd name="T8" fmla="*/ 5 w 12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24">
                <a:moveTo>
                  <a:pt x="5" y="24"/>
                </a:moveTo>
                <a:lnTo>
                  <a:pt x="0" y="19"/>
                </a:lnTo>
                <a:lnTo>
                  <a:pt x="5" y="5"/>
                </a:lnTo>
                <a:lnTo>
                  <a:pt x="12" y="0"/>
                </a:lnTo>
                <a:lnTo>
                  <a:pt x="5" y="24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1" name="Freeform 379"/>
          <p:cNvSpPr>
            <a:spLocks/>
          </p:cNvSpPr>
          <p:nvPr/>
        </p:nvSpPr>
        <p:spPr bwMode="auto">
          <a:xfrm>
            <a:off x="3213498" y="4817269"/>
            <a:ext cx="34529" cy="36910"/>
          </a:xfrm>
          <a:custGeom>
            <a:avLst/>
            <a:gdLst>
              <a:gd name="T0" fmla="*/ 14 w 29"/>
              <a:gd name="T1" fmla="*/ 31 h 31"/>
              <a:gd name="T2" fmla="*/ 0 w 29"/>
              <a:gd name="T3" fmla="*/ 31 h 31"/>
              <a:gd name="T4" fmla="*/ 19 w 29"/>
              <a:gd name="T5" fmla="*/ 10 h 31"/>
              <a:gd name="T6" fmla="*/ 24 w 29"/>
              <a:gd name="T7" fmla="*/ 5 h 31"/>
              <a:gd name="T8" fmla="*/ 26 w 29"/>
              <a:gd name="T9" fmla="*/ 0 h 31"/>
              <a:gd name="T10" fmla="*/ 29 w 29"/>
              <a:gd name="T11" fmla="*/ 5 h 31"/>
              <a:gd name="T12" fmla="*/ 24 w 29"/>
              <a:gd name="T13" fmla="*/ 15 h 31"/>
              <a:gd name="T14" fmla="*/ 14 w 29"/>
              <a:gd name="T15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" h="31">
                <a:moveTo>
                  <a:pt x="14" y="31"/>
                </a:moveTo>
                <a:lnTo>
                  <a:pt x="0" y="31"/>
                </a:lnTo>
                <a:lnTo>
                  <a:pt x="19" y="10"/>
                </a:lnTo>
                <a:lnTo>
                  <a:pt x="24" y="5"/>
                </a:lnTo>
                <a:lnTo>
                  <a:pt x="26" y="0"/>
                </a:lnTo>
                <a:lnTo>
                  <a:pt x="29" y="5"/>
                </a:lnTo>
                <a:lnTo>
                  <a:pt x="24" y="15"/>
                </a:lnTo>
                <a:lnTo>
                  <a:pt x="14" y="31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2" name="Rectangle 390"/>
          <p:cNvSpPr>
            <a:spLocks noChangeArrowheads="1"/>
          </p:cNvSpPr>
          <p:nvPr/>
        </p:nvSpPr>
        <p:spPr bwMode="auto">
          <a:xfrm>
            <a:off x="2177655" y="3831432"/>
            <a:ext cx="1191" cy="1191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3" name="Freeform 391"/>
          <p:cNvSpPr>
            <a:spLocks/>
          </p:cNvSpPr>
          <p:nvPr/>
        </p:nvSpPr>
        <p:spPr bwMode="auto">
          <a:xfrm>
            <a:off x="2245520" y="3924300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4" name="Freeform 393"/>
          <p:cNvSpPr>
            <a:spLocks/>
          </p:cNvSpPr>
          <p:nvPr/>
        </p:nvSpPr>
        <p:spPr bwMode="auto">
          <a:xfrm>
            <a:off x="2185990" y="3783806"/>
            <a:ext cx="2381" cy="0"/>
          </a:xfrm>
          <a:custGeom>
            <a:avLst/>
            <a:gdLst>
              <a:gd name="T0" fmla="*/ 2 w 2"/>
              <a:gd name="T1" fmla="*/ 0 w 2"/>
              <a:gd name="T2" fmla="*/ 2 w 2"/>
              <a:gd name="T3" fmla="*/ 2 w 2"/>
              <a:gd name="T4" fmla="*/ 2 w 2"/>
              <a:gd name="T5" fmla="*/ 2 w 2"/>
              <a:gd name="T6" fmla="*/ 2 w 2"/>
              <a:gd name="T7" fmla="*/ 2 w 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982380" y="5121441"/>
            <a:ext cx="663505" cy="1415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986950" y="5381567"/>
            <a:ext cx="663505" cy="1415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6977451" y="5631708"/>
            <a:ext cx="663505" cy="14151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6965656" y="5884929"/>
            <a:ext cx="663505" cy="14151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46775" y="5053699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2.3% – 3.7%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746775" y="5323970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3.8% – 4.2%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732445" y="5568465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4.3% – 4.7%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751323" y="5833600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4.8% – 7.1%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20280" y="5787627"/>
            <a:ext cx="64627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Current e-cigarette users: Persons who reported using </a:t>
            </a:r>
            <a:endParaRPr lang="en-US" sz="2000" dirty="0" smtClean="0"/>
          </a:p>
          <a:p>
            <a:r>
              <a:rPr lang="en-US" sz="2000" dirty="0" smtClean="0"/>
              <a:t>e-cigarettes </a:t>
            </a:r>
            <a:r>
              <a:rPr lang="en-US" sz="2000" dirty="0"/>
              <a:t>or some other electronic “vaping” product  “some days” or “every day”</a:t>
            </a:r>
          </a:p>
        </p:txBody>
      </p:sp>
    </p:spTree>
    <p:extLst>
      <p:ext uri="{BB962C8B-B14F-4D97-AF65-F5344CB8AC3E}">
        <p14:creationId xmlns:p14="http://schemas.microsoft.com/office/powerpoint/2010/main" val="180362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18E25B5-1EFD-49B5-9EEB-0FB17A65C57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D07D4089-40B5-457D-927F-16367A53BB79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6" name="Title 7">
            <a:extLst>
              <a:ext uri="{FF2B5EF4-FFF2-40B4-BE49-F238E27FC236}">
                <a16:creationId xmlns:a16="http://schemas.microsoft.com/office/drawing/2014/main" id="{1A9FFE7B-E4D5-43F5-BE1B-7621DB12C492}"/>
              </a:ext>
            </a:extLst>
          </p:cNvPr>
          <p:cNvSpPr txBox="1">
            <a:spLocks/>
          </p:cNvSpPr>
          <p:nvPr/>
        </p:nvSpPr>
        <p:spPr>
          <a:xfrm>
            <a:off x="701675" y="152400"/>
            <a:ext cx="10652125" cy="80774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Youth E-cigarette Use: Infographic from CDC’s MMWR </a:t>
            </a:r>
            <a:endParaRPr lang="en-US" dirty="0"/>
          </a:p>
        </p:txBody>
      </p:sp>
      <p:pic>
        <p:nvPicPr>
          <p:cNvPr id="7" name="Content Placeholder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070064"/>
            <a:ext cx="9525000" cy="483395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06515" y="6013940"/>
            <a:ext cx="6392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>
                <a:solidFill>
                  <a:prstClr val="black"/>
                </a:solidFill>
              </a:rPr>
              <a:t>Source:</a:t>
            </a:r>
            <a:r>
              <a:rPr lang="en-US" sz="1200" dirty="0">
                <a:solidFill>
                  <a:prstClr val="black"/>
                </a:solidFill>
              </a:rPr>
              <a:t> Cullen KA, Ambrose BK, </a:t>
            </a:r>
            <a:r>
              <a:rPr lang="en-US" sz="1200" dirty="0" err="1">
                <a:solidFill>
                  <a:prstClr val="black"/>
                </a:solidFill>
              </a:rPr>
              <a:t>Gentzke</a:t>
            </a:r>
            <a:r>
              <a:rPr lang="en-US" sz="1200" dirty="0">
                <a:solidFill>
                  <a:prstClr val="black"/>
                </a:solidFill>
              </a:rPr>
              <a:t> AS, </a:t>
            </a:r>
            <a:r>
              <a:rPr lang="en-US" sz="1200" dirty="0" err="1">
                <a:solidFill>
                  <a:prstClr val="black"/>
                </a:solidFill>
              </a:rPr>
              <a:t>Apelberg</a:t>
            </a:r>
            <a:r>
              <a:rPr lang="en-US" sz="1200" dirty="0">
                <a:solidFill>
                  <a:prstClr val="black"/>
                </a:solidFill>
              </a:rPr>
              <a:t> BJ, Jamal A, King BA. </a:t>
            </a:r>
            <a:r>
              <a:rPr lang="en-US" sz="1200" i="1" dirty="0">
                <a:solidFill>
                  <a:prstClr val="black"/>
                </a:solidFill>
              </a:rPr>
              <a:t>Notes from the Field:</a:t>
            </a:r>
            <a:r>
              <a:rPr lang="en-US" sz="1200" dirty="0">
                <a:solidFill>
                  <a:prstClr val="black"/>
                </a:solidFill>
              </a:rPr>
              <a:t> Use of Electronic Cigarettes and Any Tobacco Product Among Middle and High School Students — United States, 2011–2018. MMWR </a:t>
            </a:r>
            <a:r>
              <a:rPr lang="en-US" sz="1200" dirty="0" err="1">
                <a:solidFill>
                  <a:prstClr val="black"/>
                </a:solidFill>
              </a:rPr>
              <a:t>Morb</a:t>
            </a:r>
            <a:r>
              <a:rPr lang="en-US" sz="1200" dirty="0">
                <a:solidFill>
                  <a:prstClr val="black"/>
                </a:solidFill>
              </a:rPr>
              <a:t> Mortal </a:t>
            </a:r>
            <a:r>
              <a:rPr lang="en-US" sz="1200" dirty="0" err="1">
                <a:solidFill>
                  <a:prstClr val="black"/>
                </a:solidFill>
              </a:rPr>
              <a:t>Wkly</a:t>
            </a:r>
            <a:r>
              <a:rPr lang="en-US" sz="1200" dirty="0">
                <a:solidFill>
                  <a:prstClr val="black"/>
                </a:solidFill>
              </a:rPr>
              <a:t> Rep 2018;67:1276–1277.</a:t>
            </a:r>
          </a:p>
        </p:txBody>
      </p:sp>
    </p:spTree>
    <p:extLst>
      <p:ext uri="{BB962C8B-B14F-4D97-AF65-F5344CB8AC3E}">
        <p14:creationId xmlns:p14="http://schemas.microsoft.com/office/powerpoint/2010/main" val="275649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2E0FD02B-13D1-415F-8BBB-EB16947BADC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D07D4089-40B5-457D-927F-16367A53BB79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2DAA72BF-7105-4AD1-8AF3-2971C963FC9B}"/>
              </a:ext>
            </a:extLst>
          </p:cNvPr>
          <p:cNvSpPr txBox="1">
            <a:spLocks/>
          </p:cNvSpPr>
          <p:nvPr/>
        </p:nvSpPr>
        <p:spPr>
          <a:xfrm>
            <a:off x="701675" y="0"/>
            <a:ext cx="10652125" cy="96014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342900" fontAlgn="auto">
              <a:lnSpc>
                <a:spcPct val="85000"/>
              </a:lnSpc>
              <a:spcAft>
                <a:spcPts val="0"/>
              </a:spcAft>
              <a:defRPr/>
            </a:pPr>
            <a:r>
              <a:rPr lang="en-US" sz="2400" smtClean="0"/>
              <a:t>Current Use of E-cigarettes and Any Tobacco Product Among Middle and High School Students— NYTS, US, 2011–2018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159329" y="6351719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/>
              <a:t>Source:</a:t>
            </a:r>
            <a:r>
              <a:rPr lang="en-US" sz="1200" dirty="0"/>
              <a:t> Cullen KA, Ambrose BK, </a:t>
            </a:r>
            <a:r>
              <a:rPr lang="en-US" sz="1200" dirty="0" err="1"/>
              <a:t>Gentzke</a:t>
            </a:r>
            <a:r>
              <a:rPr lang="en-US" sz="1200" dirty="0"/>
              <a:t> AS, </a:t>
            </a:r>
            <a:r>
              <a:rPr lang="en-US" sz="1200" dirty="0" err="1"/>
              <a:t>Apelberg</a:t>
            </a:r>
            <a:r>
              <a:rPr lang="en-US" sz="1200" dirty="0"/>
              <a:t> BJ, Jamal A, King BA. </a:t>
            </a:r>
            <a:r>
              <a:rPr lang="en-US" sz="1200" i="1" dirty="0"/>
              <a:t>Notes from the Field:</a:t>
            </a:r>
            <a:r>
              <a:rPr lang="en-US" sz="1200" dirty="0"/>
              <a:t> Use of Electronic Cigarettes and Any Tobacco Product Among Middle and High School Students — United States, 2011–2018. MMWR </a:t>
            </a:r>
            <a:r>
              <a:rPr lang="en-US" sz="1200" dirty="0" err="1"/>
              <a:t>Morb</a:t>
            </a:r>
            <a:r>
              <a:rPr lang="en-US" sz="1200" dirty="0"/>
              <a:t> Mortal </a:t>
            </a:r>
            <a:r>
              <a:rPr lang="en-US" sz="1200" dirty="0" err="1"/>
              <a:t>Wkly</a:t>
            </a:r>
            <a:r>
              <a:rPr lang="en-US" sz="1200" dirty="0"/>
              <a:t> Rep 2018;67:1276–1277.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171" t="2104" r="4742"/>
          <a:stretch/>
        </p:blipFill>
        <p:spPr>
          <a:xfrm>
            <a:off x="1143000" y="947079"/>
            <a:ext cx="9448800" cy="540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1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77A6BD43-D469-4DC0-BD37-2184BF310EC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D07D4089-40B5-457D-927F-16367A53BB79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24976499-4CDF-4649-8915-21E92E7175A6}"/>
              </a:ext>
            </a:extLst>
          </p:cNvPr>
          <p:cNvSpPr txBox="1">
            <a:spLocks/>
          </p:cNvSpPr>
          <p:nvPr/>
        </p:nvSpPr>
        <p:spPr>
          <a:xfrm>
            <a:off x="762000" y="174723"/>
            <a:ext cx="10652125" cy="9601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Adverse Health Effects of Nicotine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14400" y="1241581"/>
            <a:ext cx="10363199" cy="457200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800" dirty="0" smtClean="0"/>
              <a:t>Nicotine exposure during adolescence can result in addiction.</a:t>
            </a:r>
          </a:p>
          <a:p>
            <a:pPr fontAlgn="auto">
              <a:spcAft>
                <a:spcPts val="0"/>
              </a:spcAft>
            </a:pPr>
            <a:r>
              <a:rPr lang="en-US" sz="2800" dirty="0" smtClean="0"/>
              <a:t>Nicotine can harm the developing adolescent brain.</a:t>
            </a:r>
          </a:p>
          <a:p>
            <a:pPr fontAlgn="auto">
              <a:spcAft>
                <a:spcPts val="0"/>
              </a:spcAft>
            </a:pPr>
            <a:r>
              <a:rPr lang="en-US" sz="2800" dirty="0" smtClean="0"/>
              <a:t>Nicotine delivered by e-cigarettes during pregnancy can result in multiple adverse consequences, including sudden infant death syndrome, and could result in altered corpus callosum, deficits in auditory processing, and obesity.</a:t>
            </a:r>
          </a:p>
          <a:p>
            <a:pPr fontAlgn="auto">
              <a:spcAft>
                <a:spcPts val="0"/>
              </a:spcAft>
            </a:pPr>
            <a:r>
              <a:rPr lang="en-US" sz="2800" dirty="0" smtClean="0"/>
              <a:t>Ingestion of e-cigarette liquids containing nicotine can cause acute toxicity and possibly death if the contents of refill cartridges or bottles containing nicotine are consumed.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2209800" y="5638800"/>
            <a:ext cx="64711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/>
              <a:t>Source:</a:t>
            </a:r>
            <a:r>
              <a:rPr lang="en-US" sz="1200" dirty="0"/>
              <a:t> U.S. Department of Health and Human Services. E-Cigarette Use Among Youth and Young Adults. A Report of the Surgeon General. Atlanta, GA: U.S. Department of Health and Human Services, Centers for Disease Control and Prevention, National Center for Chronic Disease Prevention and Health Promotion, Office on Smoking and Health, 2016. </a:t>
            </a:r>
          </a:p>
        </p:txBody>
      </p:sp>
    </p:spTree>
    <p:extLst>
      <p:ext uri="{BB962C8B-B14F-4D97-AF65-F5344CB8AC3E}">
        <p14:creationId xmlns:p14="http://schemas.microsoft.com/office/powerpoint/2010/main" val="255150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07D4089-40B5-457D-927F-16367A53BB79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4C213AF-42AF-49CB-9A8F-1FF3C4727B7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D07D4089-40B5-457D-927F-16367A53BB79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219C997-40BC-4CB0-BC1B-AF821AD94E5D}"/>
              </a:ext>
            </a:extLst>
          </p:cNvPr>
          <p:cNvSpPr txBox="1">
            <a:spLocks/>
          </p:cNvSpPr>
          <p:nvPr/>
        </p:nvSpPr>
        <p:spPr>
          <a:xfrm>
            <a:off x="769937" y="218023"/>
            <a:ext cx="10652125" cy="9601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E-cigarette Adverse Health Effects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28600" y="1178170"/>
            <a:ext cx="11658600" cy="46641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E-cigarettes </a:t>
            </a:r>
            <a:r>
              <a:rPr lang="en-US" dirty="0"/>
              <a:t>expose users to several chemicals, </a:t>
            </a:r>
            <a:r>
              <a:rPr lang="en-US" dirty="0" smtClean="0"/>
              <a:t>in addition to  nicotine: heavy metals (chromium</a:t>
            </a:r>
            <a:r>
              <a:rPr lang="en-US" dirty="0"/>
              <a:t>, lead, manganese, nickel and </a:t>
            </a:r>
            <a:r>
              <a:rPr lang="en-US" dirty="0" smtClean="0"/>
              <a:t>zinc), arsenic, volatile </a:t>
            </a:r>
            <a:r>
              <a:rPr lang="en-US" dirty="0"/>
              <a:t>organic </a:t>
            </a:r>
            <a:r>
              <a:rPr lang="en-US" dirty="0" smtClean="0"/>
              <a:t>compounds (propylene glycol or glycerol), all known </a:t>
            </a:r>
            <a:r>
              <a:rPr lang="en-US" dirty="0"/>
              <a:t>to have adverse health effects.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health effects and potentially harmful </a:t>
            </a:r>
            <a:r>
              <a:rPr lang="en-US" dirty="0" smtClean="0"/>
              <a:t>effects of doses </a:t>
            </a:r>
            <a:r>
              <a:rPr lang="en-US" dirty="0"/>
              <a:t>of heated and aerosolized constituents of e-cigarette liquids, including solvents, </a:t>
            </a:r>
            <a:r>
              <a:rPr lang="en-US" dirty="0" err="1"/>
              <a:t>flavorants</a:t>
            </a:r>
            <a:r>
              <a:rPr lang="en-US" dirty="0"/>
              <a:t>, and toxicants, are not completely understood.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E-cigarettes can also be used to deliver other drugs, including marijuana. In 2016, one-third of U.S. middle and high school students who ever used e-cigarettes had used marijuana in e-cigarettes.</a:t>
            </a:r>
          </a:p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90800" y="5585827"/>
            <a:ext cx="63982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/>
              <a:t>Sources (Bullets 1-2):</a:t>
            </a:r>
            <a:r>
              <a:rPr lang="en-US" sz="1200" dirty="0"/>
              <a:t> U.S. Department of Health and Human Services. E-Cigarette Use Among Youth and Young Adults. A Report of the Surgeon General. Atlanta, GA: U.S. Department of Health and Human Services, Centers for Disease Control and Prevention, National Center for Chronic Disease Prevention and Health Promotion, Office on Smoking and Health, 2016. </a:t>
            </a:r>
          </a:p>
          <a:p>
            <a:pPr lvl="0">
              <a:defRPr/>
            </a:pPr>
            <a:r>
              <a:rPr lang="en-US" sz="1200" b="1" dirty="0"/>
              <a:t>Bullet 3: </a:t>
            </a:r>
            <a:r>
              <a:rPr lang="en-US" sz="1200" dirty="0" err="1"/>
              <a:t>Trivers</a:t>
            </a:r>
            <a:r>
              <a:rPr lang="en-US" sz="1200" dirty="0"/>
              <a:t> KF, Phillips E, </a:t>
            </a:r>
            <a:r>
              <a:rPr lang="en-US" sz="1200" dirty="0" err="1"/>
              <a:t>Gentzke</a:t>
            </a:r>
            <a:r>
              <a:rPr lang="en-US" sz="1200" dirty="0"/>
              <a:t> AS, Tynan MA, Neff LJ. Prevalence of Cannabis Use in Electronic Cigarettes Among US Youth. JAMA pediatrics. 2018;172(11):1097-1099.</a:t>
            </a:r>
          </a:p>
        </p:txBody>
      </p:sp>
    </p:spTree>
    <p:extLst>
      <p:ext uri="{BB962C8B-B14F-4D97-AF65-F5344CB8AC3E}">
        <p14:creationId xmlns:p14="http://schemas.microsoft.com/office/powerpoint/2010/main" val="329960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FBB35991-5176-4E11-B768-226F716337F3}" type="slidenum">
              <a:rPr lang="en-US" smtClean="0"/>
              <a:t>53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813375"/>
            <a:ext cx="118872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Marijuana: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Continue </a:t>
            </a:r>
            <a:r>
              <a:rPr lang="en-US" sz="2400" dirty="0"/>
              <a:t>NSDUH and DAWN data collection related to marijuana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Provide </a:t>
            </a:r>
            <a:r>
              <a:rPr lang="en-US" sz="2400" dirty="0" smtClean="0"/>
              <a:t>education/training </a:t>
            </a:r>
            <a:r>
              <a:rPr lang="en-US" sz="2400" dirty="0"/>
              <a:t>materials oriented to providers and to the </a:t>
            </a:r>
            <a:r>
              <a:rPr lang="en-US" sz="2400" dirty="0" smtClean="0"/>
              <a:t>public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/>
              <a:t>related to marijuana risks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Specific materials aimed at special </a:t>
            </a:r>
            <a:r>
              <a:rPr lang="en-US" sz="2400" dirty="0" smtClean="0"/>
              <a:t>populations e.g.: </a:t>
            </a:r>
            <a:r>
              <a:rPr lang="en-US" sz="2400" dirty="0"/>
              <a:t>pregnant women, youth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Assist in identification of hazardous use and use disorders with SBIRT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Fund prevention, treatment and recovery services in </a:t>
            </a:r>
            <a:r>
              <a:rPr lang="en-US" sz="2400" dirty="0" smtClean="0"/>
              <a:t>states/communities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err="1" smtClean="0"/>
              <a:t>Kratom</a:t>
            </a:r>
            <a:endParaRPr lang="en-US" sz="28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Education for healthcare providers and the public on </a:t>
            </a:r>
            <a:r>
              <a:rPr lang="en-US" sz="2400" dirty="0" err="1" smtClean="0"/>
              <a:t>kratom</a:t>
            </a:r>
            <a:r>
              <a:rPr lang="en-US" sz="2400" dirty="0" smtClean="0"/>
              <a:t> properties/adverse effects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PSAs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E-cigarettes/vaping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Add NSDUH questions to better understand epidemiology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Education for healthcare professionals and public, PSAs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i="1" dirty="0" smtClean="0"/>
              <a:t>Continue to speak out on known risks and accumulating evidence for adverse effects of marijuana, </a:t>
            </a:r>
            <a:r>
              <a:rPr lang="en-US" sz="2800" b="1" i="1" dirty="0" err="1" smtClean="0"/>
              <a:t>kratom</a:t>
            </a:r>
            <a:r>
              <a:rPr lang="en-US" sz="2800" b="1" i="1" dirty="0" smtClean="0"/>
              <a:t>, and e-cigarettes/nicotine</a:t>
            </a:r>
            <a:endParaRPr lang="en-US" sz="2800" b="1" i="1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2286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SAMHSA Actions in coming year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96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36571" y="1991940"/>
            <a:ext cx="39043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Thank </a:t>
            </a:r>
            <a:r>
              <a:rPr lang="en-US" sz="6000" b="1"/>
              <a:t>you</a:t>
            </a:r>
            <a:r>
              <a:rPr lang="en-US" sz="6000" b="1" smtClean="0"/>
              <a:t>!</a:t>
            </a:r>
          </a:p>
          <a:p>
            <a:endParaRPr lang="en-US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018970" y="4615896"/>
            <a:ext cx="7097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Elinore.McCance-Katz@samhsa.hhs.gov</a:t>
            </a:r>
          </a:p>
        </p:txBody>
      </p:sp>
    </p:spTree>
    <p:extLst>
      <p:ext uri="{BB962C8B-B14F-4D97-AF65-F5344CB8AC3E}">
        <p14:creationId xmlns:p14="http://schemas.microsoft.com/office/powerpoint/2010/main" val="354429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FBB35991-5176-4E11-B768-226F716337F3}" type="slidenum">
              <a:rPr lang="en-US" smtClean="0"/>
              <a:t>55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143000"/>
            <a:ext cx="1121050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Kratom</a:t>
            </a:r>
            <a:r>
              <a:rPr lang="en-US" b="1" dirty="0" smtClean="0"/>
              <a:t>:</a:t>
            </a:r>
          </a:p>
          <a:p>
            <a:r>
              <a:rPr lang="en-US" dirty="0" err="1"/>
              <a:t>Cinosi</a:t>
            </a:r>
            <a:r>
              <a:rPr lang="en-US" dirty="0"/>
              <a:t> E.; </a:t>
            </a:r>
            <a:r>
              <a:rPr lang="en-US" dirty="0" err="1"/>
              <a:t>Martinotti</a:t>
            </a:r>
            <a:r>
              <a:rPr lang="en-US" dirty="0"/>
              <a:t>; et al. Following “the Roots” of </a:t>
            </a:r>
            <a:r>
              <a:rPr lang="en-US" dirty="0" err="1"/>
              <a:t>Kratom</a:t>
            </a:r>
            <a:r>
              <a:rPr lang="en-US" dirty="0"/>
              <a:t> (</a:t>
            </a:r>
            <a:r>
              <a:rPr lang="en-US" dirty="0" err="1"/>
              <a:t>Mitragyna</a:t>
            </a:r>
            <a:r>
              <a:rPr lang="en-US" dirty="0"/>
              <a:t> </a:t>
            </a:r>
            <a:r>
              <a:rPr lang="en-US" dirty="0" err="1"/>
              <a:t>speciosa</a:t>
            </a:r>
            <a:r>
              <a:rPr lang="en-US" dirty="0" smtClean="0"/>
              <a:t>): </a:t>
            </a:r>
            <a:r>
              <a:rPr lang="en-US" dirty="0"/>
              <a:t>The Evolution of an Enhancer </a:t>
            </a:r>
            <a:r>
              <a:rPr lang="en-US" dirty="0" smtClean="0"/>
              <a:t>from</a:t>
            </a:r>
          </a:p>
          <a:p>
            <a:r>
              <a:rPr lang="en-US" dirty="0" smtClean="0"/>
              <a:t> </a:t>
            </a:r>
            <a:r>
              <a:rPr lang="en-US" dirty="0"/>
              <a:t>a Traditional Use to Increase Work and Productivity in Southeast Asia to a Recreational Psychoactive Drug in Western </a:t>
            </a:r>
            <a:endParaRPr lang="en-US" dirty="0" smtClean="0"/>
          </a:p>
          <a:p>
            <a:r>
              <a:rPr lang="en-US" dirty="0" smtClean="0"/>
              <a:t>Countries</a:t>
            </a:r>
            <a:r>
              <a:rPr lang="en-US" dirty="0"/>
              <a:t>; Biomed Res Int. 2015; 2015: 968786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>
                <a:hlinkClick r:id="rId2"/>
              </a:rPr>
              <a:t>https://www.fda.gov/NewsEvents/PublicHealthFocus/ucm584952.htm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76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FBB35991-5176-4E11-B768-226F716337F3}" type="slidenum">
              <a:rPr lang="en-US" smtClean="0"/>
              <a:t>56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990600"/>
            <a:ext cx="12472260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The Surgeon General's Warning on Marijuana </a:t>
            </a:r>
          </a:p>
          <a:p>
            <a:r>
              <a:rPr lang="en-US" sz="1400" dirty="0"/>
              <a:t>The Surgeon General of the Public Health Service has issued the following warning on marijuana: </a:t>
            </a:r>
          </a:p>
          <a:p>
            <a:r>
              <a:rPr lang="en-US" sz="1400" dirty="0"/>
              <a:t>Marijuana use is a major public health problem in the United States. In the past 20 years, its' use has increased 30-fold; </a:t>
            </a:r>
            <a:r>
              <a:rPr lang="en-US" sz="1400" dirty="0" smtClean="0"/>
              <a:t>it </a:t>
            </a:r>
            <a:r>
              <a:rPr lang="en-US" sz="1400" dirty="0"/>
              <a:t>estimated that </a:t>
            </a:r>
            <a:r>
              <a:rPr lang="en-US" sz="1400" dirty="0" smtClean="0"/>
              <a:t>more </a:t>
            </a:r>
            <a:r>
              <a:rPr lang="en-US" sz="1400" dirty="0"/>
              <a:t>than a quarter of </a:t>
            </a:r>
            <a:r>
              <a:rPr lang="en-US" sz="1400" dirty="0" smtClean="0"/>
              <a:t>the</a:t>
            </a:r>
          </a:p>
          <a:p>
            <a:r>
              <a:rPr lang="en-US" sz="1400" dirty="0" smtClean="0"/>
              <a:t> </a:t>
            </a:r>
            <a:r>
              <a:rPr lang="en-US" sz="1400" dirty="0"/>
              <a:t>American population has used it. The age at which persons first use marijuana has decreased gradually to the junior high school years. Until recently, nearly 11% of </a:t>
            </a:r>
            <a:endParaRPr lang="en-US" sz="1400" dirty="0" smtClean="0"/>
          </a:p>
          <a:p>
            <a:r>
              <a:rPr lang="en-US" sz="1400" dirty="0" smtClean="0"/>
              <a:t>high </a:t>
            </a:r>
            <a:r>
              <a:rPr lang="en-US" sz="1400" dirty="0"/>
              <a:t>school seniors used it, and although that figure has declined to 7%, its daily use still exceeds that of alcohol; more high school seniors use marijuana than </a:t>
            </a:r>
            <a:r>
              <a:rPr lang="en-US" sz="1400" dirty="0" smtClean="0"/>
              <a:t>smoke</a:t>
            </a:r>
          </a:p>
          <a:p>
            <a:r>
              <a:rPr lang="en-US" sz="1400" dirty="0" smtClean="0"/>
              <a:t> </a:t>
            </a:r>
            <a:r>
              <a:rPr lang="en-US" sz="1400" dirty="0"/>
              <a:t>cigarettes. In a recent study, 32% of those surveyed had used marijuana during the previous 30 days, while 25% had smoked tobacco. </a:t>
            </a:r>
          </a:p>
          <a:p>
            <a:r>
              <a:rPr lang="en-US" sz="1400" dirty="0"/>
              <a:t>On March 24, 1982, the Department of Health and Human Services submitted to Congress a report reviewing the consequences of marijuana use. Marijuana and </a:t>
            </a:r>
            <a:endParaRPr lang="en-US" sz="1400" dirty="0" smtClean="0"/>
          </a:p>
          <a:p>
            <a:r>
              <a:rPr lang="en-US" sz="1400" dirty="0" smtClean="0"/>
              <a:t>Health</a:t>
            </a:r>
            <a:r>
              <a:rPr lang="en-US" sz="1400" dirty="0"/>
              <a:t>, 1982, ninth in a series, is primarily based on two recently conducted, comprehensive, scientific reviews by the Institute of Medicine of the National </a:t>
            </a:r>
            <a:r>
              <a:rPr lang="en-US" sz="1400" dirty="0" smtClean="0"/>
              <a:t>Academy</a:t>
            </a:r>
          </a:p>
          <a:p>
            <a:r>
              <a:rPr lang="en-US" sz="1400" dirty="0" smtClean="0"/>
              <a:t> </a:t>
            </a:r>
            <a:r>
              <a:rPr lang="en-US" sz="1400" dirty="0"/>
              <a:t>of Sciences, the Canadian Addiction Research Foundation, and the World Health Organization (WHO). </a:t>
            </a:r>
            <a:endParaRPr lang="en-US" sz="1400" dirty="0" smtClean="0"/>
          </a:p>
          <a:p>
            <a:r>
              <a:rPr lang="en-US" sz="1400" dirty="0" smtClean="0"/>
              <a:t>Both </a:t>
            </a:r>
            <a:r>
              <a:rPr lang="en-US" sz="1400" dirty="0"/>
              <a:t>independent reviews corroborate the Public Health Service's findings of health hazards associated with marijuana use: Acute intoxication with marijuana </a:t>
            </a:r>
            <a:endParaRPr lang="en-US" sz="1400" dirty="0" smtClean="0"/>
          </a:p>
          <a:p>
            <a:r>
              <a:rPr lang="en-US" sz="1400" dirty="0" smtClean="0"/>
              <a:t>interferes </a:t>
            </a:r>
            <a:r>
              <a:rPr lang="en-US" sz="1400" dirty="0"/>
              <a:t>with many aspects of mental functioning and has serious, acute effects on perception and skilled performance, such as driving and other complex </a:t>
            </a:r>
            <a:r>
              <a:rPr lang="en-US" sz="1400" dirty="0" smtClean="0"/>
              <a:t>tasks</a:t>
            </a:r>
          </a:p>
          <a:p>
            <a:r>
              <a:rPr lang="en-US" sz="1400" dirty="0" smtClean="0"/>
              <a:t> </a:t>
            </a:r>
            <a:r>
              <a:rPr lang="en-US" sz="1400" dirty="0"/>
              <a:t>involving judgement or fine motor skills. </a:t>
            </a:r>
          </a:p>
          <a:p>
            <a:r>
              <a:rPr lang="en-US" sz="1400" dirty="0"/>
              <a:t>Among the known or suspected chronic effects of marijuana are: </a:t>
            </a:r>
          </a:p>
          <a:p>
            <a:r>
              <a:rPr lang="en-US" sz="1400" dirty="0"/>
              <a:t>short-term memory impairment and slowness of learning. </a:t>
            </a:r>
          </a:p>
          <a:p>
            <a:r>
              <a:rPr lang="en-US" sz="1400" dirty="0"/>
              <a:t>impaired lung function similar to that found in cigarette smokers. Indications are that more serious effects, such as cancer and other lung disease, follow extended use. </a:t>
            </a:r>
          </a:p>
          <a:p>
            <a:r>
              <a:rPr lang="en-US" sz="1400" dirty="0"/>
              <a:t>decreased sperm count and sperm motility. </a:t>
            </a:r>
          </a:p>
          <a:p>
            <a:r>
              <a:rPr lang="en-US" sz="1400" dirty="0"/>
              <a:t>interference with ovulation and pre-natal development. </a:t>
            </a:r>
          </a:p>
          <a:p>
            <a:r>
              <a:rPr lang="en-US" sz="1400" dirty="0"/>
              <a:t>impaired immune response. </a:t>
            </a:r>
          </a:p>
          <a:p>
            <a:r>
              <a:rPr lang="en-US" sz="1400" dirty="0"/>
              <a:t>possible adverse effects on heart function. </a:t>
            </a:r>
          </a:p>
          <a:p>
            <a:r>
              <a:rPr lang="en-US" sz="1400" dirty="0"/>
              <a:t>by-products of marijuana remaining in body fat for several weeks, with unknown consequences. The storage of these by-products increases the </a:t>
            </a:r>
            <a:r>
              <a:rPr lang="en-US" sz="1400" dirty="0" err="1"/>
              <a:t>possiblilties</a:t>
            </a:r>
            <a:r>
              <a:rPr lang="en-US" sz="1400" dirty="0"/>
              <a:t> for </a:t>
            </a:r>
            <a:endParaRPr lang="en-US" sz="1400" dirty="0" smtClean="0"/>
          </a:p>
          <a:p>
            <a:r>
              <a:rPr lang="en-US" sz="1400" dirty="0" smtClean="0"/>
              <a:t>chronic</a:t>
            </a:r>
            <a:r>
              <a:rPr lang="en-US" sz="1400" dirty="0"/>
              <a:t>, as well as residual, effects on performance, even after the acute reaction to the drug has worn off. Of special concern are the long-term developmental </a:t>
            </a:r>
            <a:endParaRPr lang="en-US" sz="1400" dirty="0" smtClean="0"/>
          </a:p>
          <a:p>
            <a:r>
              <a:rPr lang="en-US" sz="1400" dirty="0" smtClean="0"/>
              <a:t>effects </a:t>
            </a:r>
            <a:r>
              <a:rPr lang="en-US" sz="1400" dirty="0"/>
              <a:t>in </a:t>
            </a:r>
            <a:r>
              <a:rPr lang="en-US" sz="1400" dirty="0" smtClean="0"/>
              <a:t>children </a:t>
            </a:r>
            <a:r>
              <a:rPr lang="en-US" sz="1400" dirty="0"/>
              <a:t>and adolescents, who are particularly vulnerable to the drug's behavioral and psychological effects. The "</a:t>
            </a:r>
            <a:r>
              <a:rPr lang="en-US" sz="1400" dirty="0" err="1"/>
              <a:t>amotivational</a:t>
            </a:r>
            <a:r>
              <a:rPr lang="en-US" sz="1400" dirty="0"/>
              <a:t> syndrome," characterized </a:t>
            </a:r>
            <a:endParaRPr lang="en-US" sz="1400" dirty="0" smtClean="0"/>
          </a:p>
          <a:p>
            <a:r>
              <a:rPr lang="en-US" sz="1400" dirty="0" smtClean="0"/>
              <a:t>by </a:t>
            </a:r>
            <a:r>
              <a:rPr lang="en-US" sz="1400" dirty="0"/>
              <a:t>a pattern of energy loss, diminished school performance, harmed parental relationships, and other </a:t>
            </a:r>
            <a:r>
              <a:rPr lang="en-US" sz="1400" dirty="0" err="1"/>
              <a:t>behavorial</a:t>
            </a:r>
            <a:r>
              <a:rPr lang="en-US" sz="1400" dirty="0"/>
              <a:t> disruptions, has been associated with prolonged </a:t>
            </a:r>
            <a:endParaRPr lang="en-US" sz="1400" dirty="0" smtClean="0"/>
          </a:p>
          <a:p>
            <a:r>
              <a:rPr lang="en-US" sz="1400" dirty="0" smtClean="0"/>
              <a:t>marijuana </a:t>
            </a:r>
            <a:r>
              <a:rPr lang="en-US" sz="1400" dirty="0"/>
              <a:t>use by young persons. Although more research is required, recent national surveys report that 40% of heavy users experience some or all of those symptoms. </a:t>
            </a:r>
          </a:p>
          <a:p>
            <a:r>
              <a:rPr lang="en-US" sz="1400" dirty="0"/>
              <a:t>The Public Health Service concludes that marijuana has a broad range of psychological and biological effects, many of which are dangerous </a:t>
            </a:r>
            <a:r>
              <a:rPr lang="en-US" sz="1400"/>
              <a:t>and </a:t>
            </a:r>
            <a:endParaRPr lang="en-US" sz="1400" smtClean="0"/>
          </a:p>
          <a:p>
            <a:r>
              <a:rPr lang="en-US" sz="1400" smtClean="0"/>
              <a:t>harmful </a:t>
            </a:r>
            <a:r>
              <a:rPr lang="en-US" sz="1400" dirty="0"/>
              <a:t>to health, and it supports the major conclusion of the National Academy of Sciences' Institute of Medicine.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2395609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tables.potx" id="{0086CCEA-7856-466F-99E8-BD9CF7715F84}" vid="{5D2FEAC1-1C80-483E-8BAB-723ACFEA49F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CBDA92905B564E9A58B55CAD14CF11" ma:contentTypeVersion="2" ma:contentTypeDescription="Create a new document." ma:contentTypeScope="" ma:versionID="5faedbee5f1679366bd2873cb29cb81d">
  <xsd:schema xmlns:xsd="http://www.w3.org/2001/XMLSchema" xmlns:xs="http://www.w3.org/2001/XMLSchema" xmlns:p="http://schemas.microsoft.com/office/2006/metadata/properties" xmlns:ns2="2060e245-81ef-4d8d-8b60-eaf1f9faf5e0" targetNamespace="http://schemas.microsoft.com/office/2006/metadata/properties" ma:root="true" ma:fieldsID="45270627fc3ffa1ce8ffcac4f0de5de0" ns2:_="">
    <xsd:import namespace="2060e245-81ef-4d8d-8b60-eaf1f9faf5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60e245-81ef-4d8d-8b60-eaf1f9faf5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1CDB76-6232-4181-B58F-F19957CAFB7A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2060e245-81ef-4d8d-8b60-eaf1f9faf5e0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35140F6-B5D4-41BC-9128-E737B07F16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D4B42F-EBAB-45D0-8F5E-F6ECA5E20B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60e245-81ef-4d8d-8b60-eaf1f9faf5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14305</TotalTime>
  <Words>5768</Words>
  <Application>Microsoft Office PowerPoint</Application>
  <PresentationFormat>Widescreen</PresentationFormat>
  <Paragraphs>1109</Paragraphs>
  <Slides>56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9" baseType="lpstr">
      <vt:lpstr>ＭＳ Ｐゴシック</vt:lpstr>
      <vt:lpstr>ＭＳ Ｐゴシック</vt:lpstr>
      <vt:lpstr>Arial</vt:lpstr>
      <vt:lpstr>Arial Narrow</vt:lpstr>
      <vt:lpstr>Calibri</vt:lpstr>
      <vt:lpstr>Corbel</vt:lpstr>
      <vt:lpstr>Osaka</vt:lpstr>
      <vt:lpstr>Segoe UI</vt:lpstr>
      <vt:lpstr>Segoe UI Semibold</vt:lpstr>
      <vt:lpstr>Times New Roman</vt:lpstr>
      <vt:lpstr>Tw Cen MT</vt:lpstr>
      <vt:lpstr>Wingdings 2</vt:lpstr>
      <vt:lpstr>Custom Design</vt:lpstr>
      <vt:lpstr>Urgent and Emerging Issues in Prevention: Marijuana, Kratom, E-cigarettes</vt:lpstr>
      <vt:lpstr>Preventionists-Key to the Health and Welfare of Americans</vt:lpstr>
      <vt:lpstr>Substances of Increasing Importance: Marijuana, Kratom and E-cigarettes (Nicotine)</vt:lpstr>
      <vt:lpstr>Marijuana: The Issue</vt:lpstr>
      <vt:lpstr>Marijuana: The Issue</vt:lpstr>
      <vt:lpstr>Risks and Adverse Outcomes</vt:lpstr>
      <vt:lpstr>What Happens as State Laws Liberalize?</vt:lpstr>
      <vt:lpstr>What Happens as State Laws Liberalize?</vt:lpstr>
      <vt:lpstr>What Happens as State Laws Liberalize?</vt:lpstr>
      <vt:lpstr>Illicit Drug Use Impacts Millions: Marijuana Most Widely Used Drug </vt:lpstr>
      <vt:lpstr>PowerPoint Presentation</vt:lpstr>
      <vt:lpstr>Young Adult Perceptions of Great Risk of Harm From Substance Use</vt:lpstr>
      <vt:lpstr>Perceptions of Great Risk of Harm From Substance Use Among Adults Aged 26 or Older </vt:lpstr>
      <vt:lpstr>Past Year Initiates, Age Group &amp; Substance</vt:lpstr>
      <vt:lpstr>PowerPoint Presentation</vt:lpstr>
      <vt:lpstr>PowerPoint Presentation</vt:lpstr>
      <vt:lpstr>Marijuana Use among Young Adults: Significant Increases in Women</vt:lpstr>
      <vt:lpstr>Substance Use in Past Month Among Pregnant Women</vt:lpstr>
      <vt:lpstr>Daily or Almost Daily Marijuana Use among Women by Pregnancy Status</vt:lpstr>
      <vt:lpstr>Why is this Data Important?</vt:lpstr>
      <vt:lpstr>Co-Occurring Disorders: Youth Opioid Misuse, Heavy Alcohol Use, and Major Depressive Episode (MDE) by Marijuana Use Status</vt:lpstr>
      <vt:lpstr>Co-Occurring Disorders: Young Adult Opioid Misuse, Heavy Alcohol Use, and Major Depressive Episode by Marijuana Use Status</vt:lpstr>
      <vt:lpstr>Co-Occurring Disorders: Adult Opioid Misuse, Heavy Alcohol Use, and Major Depressive Episode by Marijuana Use Status</vt:lpstr>
      <vt:lpstr>PowerPoint Presentation</vt:lpstr>
      <vt:lpstr>Marijuana Use: Link to Prescription Pain Medication (Opioid) Abuse</vt:lpstr>
      <vt:lpstr>PowerPoint Presentation</vt:lpstr>
      <vt:lpstr>Drug Risks Associated with Marijuana Use Among U.S. Adults 18 and Older</vt:lpstr>
      <vt:lpstr>Mental Health and Social Risks of Marijuana Use Among U.S. Adults 18 and Older</vt:lpstr>
      <vt:lpstr>PowerPoint Presentation</vt:lpstr>
      <vt:lpstr>PowerPoint Presentation</vt:lpstr>
      <vt:lpstr>Is There Medical Use for Marijuana?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Cigarette Smoking Continues to Decline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Jessup, E. Andrew</dc:creator>
  <cp:lastModifiedBy>McCance-Katz, Elinore (SAMHSA/OAS)</cp:lastModifiedBy>
  <cp:revision>587</cp:revision>
  <cp:lastPrinted>2018-08-27T18:01:35Z</cp:lastPrinted>
  <dcterms:created xsi:type="dcterms:W3CDTF">2018-05-31T01:09:26Z</dcterms:created>
  <dcterms:modified xsi:type="dcterms:W3CDTF">2019-01-30T20:58:02Z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0x01010098CBDA92905B564E9A58B55CAD14CF11</vt:lpwstr>
  </property>
</Properties>
</file>