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3"/>
  </p:notesMasterIdLst>
  <p:handoutMasterIdLst>
    <p:handoutMasterId r:id="rId24"/>
  </p:handoutMasterIdLst>
  <p:sldIdLst>
    <p:sldId id="284" r:id="rId2"/>
    <p:sldId id="289" r:id="rId3"/>
    <p:sldId id="257" r:id="rId4"/>
    <p:sldId id="266" r:id="rId5"/>
    <p:sldId id="259" r:id="rId6"/>
    <p:sldId id="258" r:id="rId7"/>
    <p:sldId id="260" r:id="rId8"/>
    <p:sldId id="261" r:id="rId9"/>
    <p:sldId id="263" r:id="rId10"/>
    <p:sldId id="264" r:id="rId11"/>
    <p:sldId id="262" r:id="rId12"/>
    <p:sldId id="281" r:id="rId13"/>
    <p:sldId id="285" r:id="rId14"/>
    <p:sldId id="267" r:id="rId15"/>
    <p:sldId id="277" r:id="rId16"/>
    <p:sldId id="276" r:id="rId17"/>
    <p:sldId id="278" r:id="rId18"/>
    <p:sldId id="279" r:id="rId19"/>
    <p:sldId id="288" r:id="rId20"/>
    <p:sldId id="286" r:id="rId21"/>
    <p:sldId id="28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E258C7C-1E47-6AEC-AC2A-5A46114B14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A46651-D203-8C5D-67DE-3817679978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39BE0-5A3F-48CE-878F-1DC98638E7A1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AB197A-828D-FAC5-0DEC-DFC3D039706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399EA2-6C6B-7984-3486-7CA29CE923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B9C21-47B4-4EF5-8005-EA3B94F1D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546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A9D80-B972-4C77-B574-C62B24B09B81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09874-C375-42D3-AEA7-36B1C4DA6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02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0DD26-2EDF-0684-1477-172E2BF19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C1FC19-C278-EE9E-CC91-4018A10A4F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C83F9-94DB-8293-3C90-37478630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C226A-CFCD-44E7-8079-BD81DD29DD4D}" type="datetime1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5698E-3E7C-3266-CFD3-E1166665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9CA45-61A5-0C2A-29A9-0B72C4A4A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94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7290E-3727-4AAF-9806-392C368BD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4FF1-7257-E845-6C46-B4958C6A8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DEEB5-E55A-7F10-EB90-178F6AF1A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96CF-C4ED-403E-9009-AD0B0831C4A4}" type="datetime1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47B9D-949E-13A4-F97C-23515109A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66A99-FF40-B83A-81B7-B30E38E73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39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DB550-8245-981A-8B09-E0FBC15CC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6F168-B98B-016B-EB33-A7564FC75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CD62F-E58E-B44D-394B-B7DD023EB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3D2CD-4611-4438-92BC-061559F0C207}" type="datetime1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59BC3-A997-49FD-A03D-D15736DA8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B3F96-D09F-3D92-7BDE-824C3D6B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2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7A59-DC36-3726-94C9-EC42FD2EE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37AB2-BA77-6BDE-0724-B1B220EC2D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CF7899-DC1B-D7C5-CFFD-1C971C237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9FFB2-5748-31BA-CEEC-FFBBB6031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F7591-5F00-4BBF-9496-F4CBA91BE0DC}" type="datetime1">
              <a:rPr lang="en-US" smtClean="0"/>
              <a:t>8/7/2023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12EF3-DF0D-8B2A-C776-073A10427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60E8F-3023-B4CB-8372-E092C1681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4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3A3F7-B9DC-F973-25D4-5AFB05118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45272-CF1B-3553-AE19-408A108DC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1D464-3D50-C339-6A01-291CB92E07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6252C4-B74F-5729-0656-620BD92DB4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05979C-68B1-917D-84AD-681DA297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609116-9BDD-603F-19C9-81CA4FEB4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D3D6-0C24-4BB0-9A32-DB14DAB5433B}" type="datetime1">
              <a:rPr lang="en-US" smtClean="0"/>
              <a:t>8/7/2023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C59B04-95EE-6CCF-23C4-C940D53F7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856413-2CF7-D7A9-EEB7-FC4728A77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92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7C6E5-29E3-DDF0-5520-2BFE2F0B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8CD9E-CF48-B83F-66CA-2453C9774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A74AC-E438-44CB-855C-F846E6067FFA}" type="datetime1">
              <a:rPr lang="en-US" smtClean="0"/>
              <a:t>8/7/2023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24B5E0-95B1-738B-CF5D-6AB58DF83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7833B-F5F1-465C-AC48-C1D574C84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77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E7283D-848A-E208-2A33-633803B9E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BE7-B71F-4981-A56E-07CB6F9DC52D}" type="datetime1">
              <a:rPr lang="en-US" smtClean="0"/>
              <a:t>8/7/2023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A7D60C-6C0D-88F1-767D-D5D1E044E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FCF18-8A03-158E-14CD-9CAFF17C5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0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A7CDF-DF2B-1ED3-384E-B2CDE870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E7BBD-9EDA-B415-63EF-34E0E484C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84492-B9E2-5C72-5C69-C39D1257D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28F3-707F-ED45-23C3-D4D0BBEAF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22C7-90C4-482C-9512-8C771A409695}" type="datetime1">
              <a:rPr lang="en-US" smtClean="0"/>
              <a:t>8/7/2023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37EAF-7925-218D-80E4-0FAFA4B9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B3F1-2432-B6F6-20BC-C49E208C3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09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AC743-BF84-FC90-DB91-8F11625FD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A5A439-F81D-1CC9-13BF-D4D696A22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A5048-F14B-A8D0-9DA3-9BAB3775C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5AF84-3AF9-6397-7839-EC4A5367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31805-8E2E-4EEA-880D-07027DD4F8C3}" type="datetime1">
              <a:rPr lang="en-US" smtClean="0"/>
              <a:t>8/7/2023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0BFC7-E174-74D2-4D75-0A6198831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BB70E-CA94-9990-E1A5-DEA05EF7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DF760-E990-C3C5-60E5-56F2E520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CAAAD-E07D-74E7-4555-FE01F072B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1868D-569B-C32D-B153-2F35FD7EB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1D6D-4896-4557-8D02-93A882080B8D}" type="datetime1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21A03-E9D7-EAAF-4794-4DCC06119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A3E47-ACE1-4916-62C6-69E6EAD6F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62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B8B14B-5134-5132-31DA-64DF92961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A3B5F-DE62-F75E-5B73-405710F7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F93C0-7E64-6C78-C0CD-2DD592822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340E-AD43-4285-A153-C39CC20CA3ED}" type="datetime1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84A45-21B8-3A2C-BB67-011A37B9F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63022-8B47-8A67-6E58-1A08E4C46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6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57CA35-FE00-F10F-FE98-3DDDA1AE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87F75-25F3-2D8C-188C-3DE0241CE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93754-187F-6CC5-8D1E-7F8FE4190E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C4E58-01D6-4EBA-8ADE-BF7BFF06EB1C}" type="datetime1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29D78-B727-BEDC-D184-9C1807C91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D93B2-9A01-D039-5364-511967C03B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0BBBD-55AB-4CE2-AD67-71981F472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8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pmjs.com/package/icn3d" TargetMode="External"/><Relationship Id="rId3" Type="http://schemas.openxmlformats.org/officeDocument/2006/relationships/hyperlink" Target="https://structure.ncbi.nlm.nih.gov/icn3d" TargetMode="External"/><Relationship Id="rId7" Type="http://schemas.openxmlformats.org/officeDocument/2006/relationships/hyperlink" Target="https://github.com/ncbi/icn3d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ncbi/icn3d/tree/master/icn3dnode" TargetMode="External"/><Relationship Id="rId5" Type="http://schemas.openxmlformats.org/officeDocument/2006/relationships/hyperlink" Target="https://github.com/ncbi/icn3d/tree/master/icn3dpython" TargetMode="External"/><Relationship Id="rId4" Type="http://schemas.openxmlformats.org/officeDocument/2006/relationships/hyperlink" Target="https://pypi.org/project/icn3dpy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ncbi.nlm.nih.gov/Structure/icn3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?mmdbid=1tup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riAVySQmpyNhrh9n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3U8FtWpwd5uTh2yk8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MLFJgVm4PxkVDSeq7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r6o73i9xWpf4NrgH6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structure.ncbi.nlm.nih.gov/icn3d/share.html?EJcPLfJecycB1tED6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ctaW9KonmXpz8vU58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UEPV4FBFGkvS1Zwx5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5E1iqjZN16vy3eXz6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structure.ncbi.nlm.nih.gov/icn3d/share.html?5E1iqjZN16vy3eXz6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ncbi/icn3d/tree/master/icn3dpython/icn3d_url" TargetMode="External"/><Relationship Id="rId4" Type="http://schemas.openxmlformats.org/officeDocument/2006/relationships/hyperlink" Target="https://github.com/ncbi/icn3d/tree/master/icn3dnod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v64emnefDmzhSBzq6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uykGUb6Zgw6YAP896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structure.ncbi.nlm.nih.gov/icn3d/share.html?XCxR6fSTmXHxR3o1A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cbi.nlm.nih.gov/Structure/vastplus/vastplus.cgi?uid=6m0j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cbi.nlm.nih.gov/Structure/vast/vastsrv.cgi?pdbid=1HHO&amp;chain=A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cbi.nlm.nih.gov/Structure/vast/vastsrv.cgi?pdbid=1HHO&amp;chain=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tructure.ncbi.nlm.nih.gov/icn3d/share.html?TYKqGncu2Utyr3X19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A011984-D2D8-4E8F-9D6A-0A3745FA62B4}"/>
              </a:ext>
            </a:extLst>
          </p:cNvPr>
          <p:cNvSpPr txBox="1">
            <a:spLocks/>
          </p:cNvSpPr>
          <p:nvPr/>
        </p:nvSpPr>
        <p:spPr>
          <a:xfrm>
            <a:off x="1941689" y="112991"/>
            <a:ext cx="8539326" cy="2065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Tutorial of iCn3D Structure Viewer </a:t>
            </a:r>
          </a:p>
          <a:p>
            <a:pPr marL="0" indent="0" algn="ctr">
              <a:buNone/>
            </a:pP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Jiyao Wang, Staff Scientist, NIH/NLM/NCBI, 8/7/2023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4C7BF1-7FBC-4C31-8526-21139098CCFC}"/>
              </a:ext>
            </a:extLst>
          </p:cNvPr>
          <p:cNvSpPr txBox="1"/>
          <p:nvPr/>
        </p:nvSpPr>
        <p:spPr>
          <a:xfrm>
            <a:off x="2492066" y="2178756"/>
            <a:ext cx="873829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Platforms:</a:t>
            </a:r>
          </a:p>
          <a:p>
            <a:pPr lvl="1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Web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3"/>
              </a:rPr>
              <a:t>https://structure.ncbi.nlm.nih.gov/icn3d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Jupyter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Notebook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4"/>
              </a:rPr>
              <a:t>https://pypi.org/project/icn3dpy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Python Scripts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https://github.com/ncbi/icn3d/tree/master/icn3dpython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Node.js Scripts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6"/>
              </a:rPr>
              <a:t>https://github.com/ncbi/icn3d/tree/master/icn3dnode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VR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 VR Headset (e.g., Meta Quest 2)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AR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Android Phone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3D Printing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Web: iCn3D Menu “File &gt; 3D Printing”</a:t>
            </a: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Source Code:</a:t>
            </a:r>
          </a:p>
          <a:p>
            <a:pPr lvl="1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GitHub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7"/>
              </a:rPr>
              <a:t>https://github.com/ncbi/icn3d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npm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8"/>
              </a:rPr>
              <a:t>https://www.npmjs.com/package/icn3d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4F950D-7B32-47D6-9DA8-6E1CC92DB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72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801C7-99A0-E67D-1663-ADD0B71C3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7637" y="357769"/>
            <a:ext cx="5138943" cy="536966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Simplify Menus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0A9D6-EB9C-A55B-46AF-2BB6CF1CC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1579" y="1219547"/>
            <a:ext cx="10333278" cy="1621976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Use the simplified iCn3D menus via the menu “File &gt; Customize Menus &gt; Simple Menus”. The simple menu will be sticky and be remembered by the browser.</a:t>
            </a:r>
          </a:p>
          <a:p>
            <a:pPr marL="457200" indent="-457200">
              <a:buAutoNum type="arabicPeriod"/>
            </a:pPr>
            <a:endParaRPr lang="en-US" sz="1800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To revert back to all menus, click the menu “File &gt; Customize Menus &gt; All Menus”. Or customize the menus via the menu “File &gt; Customize Menus &gt; Preferences”.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E747F8C-40FA-97AE-495F-9C55C196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08E2E7-F2CB-53B7-B667-CEA92814BE52}"/>
              </a:ext>
            </a:extLst>
          </p:cNvPr>
          <p:cNvSpPr txBox="1"/>
          <p:nvPr/>
        </p:nvSpPr>
        <p:spPr>
          <a:xfrm>
            <a:off x="1311579" y="3771027"/>
            <a:ext cx="1062181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Other UIs: </a:t>
            </a:r>
          </a:p>
          <a:p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Icons could be used by clicking the “Toolbar” link next to the “Help” menu.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All features are applied to the selected atoms. </a:t>
            </a:r>
            <a:r>
              <a:rPr lang="en-US" dirty="0"/>
              <a:t>The toggle “All Atoms / Selection” </a:t>
            </a:r>
          </a:p>
          <a:p>
            <a:pPr lvl="1"/>
            <a:r>
              <a:rPr lang="en-US" dirty="0"/>
              <a:t>next to the “Help” menu is used to switch between all atoms and selected atoms.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“Search” button next to the “Help” menu is used to search residues with one-letter </a:t>
            </a:r>
          </a:p>
          <a:p>
            <a:pPr lvl="1"/>
            <a:r>
              <a:rPr lang="en-US" dirty="0"/>
              <a:t>residue names.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FA5C1E-8FC6-5DC3-C2BC-E0E2F3FDA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355" y="3725965"/>
            <a:ext cx="5124450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14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95F1D-6A7D-49C7-B3DB-1E4902934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192" y="332679"/>
            <a:ext cx="9215390" cy="910206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Load 3D Structures</a:t>
            </a:r>
            <a:br>
              <a:rPr lang="en-US" sz="2800" dirty="0"/>
            </a:br>
            <a:r>
              <a:rPr lang="en-US" sz="2000" dirty="0">
                <a:solidFill>
                  <a:schemeClr val="tx2">
                    <a:lumMod val="75000"/>
                  </a:schemeClr>
                </a:solidFill>
                <a:hlinkClick r:id="rId2"/>
              </a:rPr>
              <a:t>https://www.ncbi.nlm.nih.gov/Structure/icn3d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20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3E9AFA-D781-1EF4-9E72-C78EC04B2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3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7D8D3A-B64B-4696-AB89-97830F384CE7}"/>
              </a:ext>
            </a:extLst>
          </p:cNvPr>
          <p:cNvSpPr txBox="1"/>
          <p:nvPr/>
        </p:nvSpPr>
        <p:spPr>
          <a:xfrm>
            <a:off x="1320256" y="1324503"/>
            <a:ext cx="5476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Option 1. By default, input PDB or </a:t>
            </a:r>
            <a:r>
              <a:rPr lang="en-US" dirty="0" err="1"/>
              <a:t>AlphaFold</a:t>
            </a:r>
            <a:r>
              <a:rPr lang="en-US" dirty="0"/>
              <a:t> IDs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6BDD60-64F7-4AC5-97FA-D268BCEF4FDA}"/>
              </a:ext>
            </a:extLst>
          </p:cNvPr>
          <p:cNvSpPr txBox="1"/>
          <p:nvPr/>
        </p:nvSpPr>
        <p:spPr>
          <a:xfrm>
            <a:off x="1320256" y="3388192"/>
            <a:ext cx="4419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Option 2. Input PDB Files:</a:t>
            </a:r>
            <a:endParaRPr lang="en-US" sz="1600" dirty="0"/>
          </a:p>
          <a:p>
            <a:r>
              <a:rPr lang="en-US" sz="1600" dirty="0"/>
              <a:t>	</a:t>
            </a:r>
            <a:r>
              <a:rPr lang="en-US" dirty="0"/>
              <a:t>menu: File &gt; Open File &gt; PDB Files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C18479-AF40-613D-694C-2E4B49978164}"/>
              </a:ext>
            </a:extLst>
          </p:cNvPr>
          <p:cNvSpPr txBox="1"/>
          <p:nvPr/>
        </p:nvSpPr>
        <p:spPr>
          <a:xfrm>
            <a:off x="1311579" y="4149899"/>
            <a:ext cx="5846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Option 3. Search with protein name or gene name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9C43EC-269D-21D3-F3CC-8C9693E44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494" y="1732568"/>
            <a:ext cx="6315075" cy="1552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78CFBA-FDC6-0C3D-30A9-DADC1E439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494" y="4599874"/>
            <a:ext cx="4962525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31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5F106-5DD7-4858-96AB-5F335EE60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798" y="639854"/>
            <a:ext cx="5580404" cy="613847"/>
          </a:xfrm>
        </p:spPr>
        <p:txBody>
          <a:bodyPr>
            <a:normAutofit/>
          </a:bodyPr>
          <a:lstStyle/>
          <a:p>
            <a:r>
              <a:rPr lang="en-US" sz="2800" dirty="0"/>
              <a:t>Transform in iCn3D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D72504B9-2418-477A-95B1-77F5B37401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0323" y="2010281"/>
            <a:ext cx="3790950" cy="334327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27E18A-E0ED-2B0B-8E6B-E5E378E0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4</a:t>
            </a:fld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6FDB67-2C72-47F9-97F1-33CCBE595CFE}"/>
              </a:ext>
            </a:extLst>
          </p:cNvPr>
          <p:cNvSpPr txBox="1"/>
          <p:nvPr/>
        </p:nvSpPr>
        <p:spPr>
          <a:xfrm>
            <a:off x="5605527" y="1314575"/>
            <a:ext cx="544796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Rotate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Left mouse (Click &amp; Drag)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Key L: left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Key J: right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Key I: up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Key M: down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Shift + Key L: left 90°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Shift + Key J: right 90°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Shift + Key I: up 90°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Shift + Key M: down 90°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Zoom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Middle mouse (Pinch &amp; Spread)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Key Z: zoom in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Key X: zoom out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Translate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Verdana" panose="020B0604030504040204" pitchFamily="34" charset="0"/>
              </a:rPr>
              <a:t>Right mouse (Two Finger Click &amp; Drag)</a:t>
            </a:r>
          </a:p>
          <a:p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58B296C-8C6E-426A-98B0-358BB7007D5A}"/>
              </a:ext>
            </a:extLst>
          </p:cNvPr>
          <p:cNvSpPr txBox="1"/>
          <p:nvPr/>
        </p:nvSpPr>
        <p:spPr>
          <a:xfrm>
            <a:off x="2194130" y="6110136"/>
            <a:ext cx="780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3"/>
              </a:rPr>
              <a:t>https://structure.ncbi.nlm.nih.gov/icn3d/?mmdbid=1tup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03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3B6B6F1-D7A5-42AA-94DE-3C974D33A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473" y="1236341"/>
            <a:ext cx="9041620" cy="47276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BCCEAE-D674-47B2-A180-93992B22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571" y="271365"/>
            <a:ext cx="7015309" cy="588499"/>
          </a:xfrm>
        </p:spPr>
        <p:txBody>
          <a:bodyPr>
            <a:noAutofit/>
          </a:bodyPr>
          <a:lstStyle/>
          <a:p>
            <a:r>
              <a:rPr lang="en-US" sz="2800" dirty="0"/>
              <a:t>Synchronized 3D, 2D, &amp; 1D 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1E1FB-A083-4E4D-873F-01A881C49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9505" y="922798"/>
            <a:ext cx="4393808" cy="33364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By default, </a:t>
            </a:r>
            <a:r>
              <a:rPr lang="en-US" b="1" dirty="0"/>
              <a:t>all atoms </a:t>
            </a:r>
            <a:r>
              <a:rPr lang="en-US" dirty="0"/>
              <a:t>are selected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F263B-0D94-54F7-FD3B-3B4CE054E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5</a:t>
            </a:fld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23AADD-DFA2-4AA9-9981-20AB5A981746}"/>
              </a:ext>
            </a:extLst>
          </p:cNvPr>
          <p:cNvCxnSpPr>
            <a:cxnSpLocks/>
          </p:cNvCxnSpPr>
          <p:nvPr/>
        </p:nvCxnSpPr>
        <p:spPr>
          <a:xfrm>
            <a:off x="5314116" y="1694599"/>
            <a:ext cx="2198032" cy="479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7A1F0A-43C9-4591-9B46-B40BBDCFD95B}"/>
              </a:ext>
            </a:extLst>
          </p:cNvPr>
          <p:cNvCxnSpPr>
            <a:cxnSpLocks/>
          </p:cNvCxnSpPr>
          <p:nvPr/>
        </p:nvCxnSpPr>
        <p:spPr>
          <a:xfrm>
            <a:off x="5072749" y="2046060"/>
            <a:ext cx="498057" cy="15541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91B81A5-0566-4D85-A394-D246A7D0C9FE}"/>
              </a:ext>
            </a:extLst>
          </p:cNvPr>
          <p:cNvCxnSpPr>
            <a:cxnSpLocks/>
          </p:cNvCxnSpPr>
          <p:nvPr/>
        </p:nvCxnSpPr>
        <p:spPr>
          <a:xfrm flipV="1">
            <a:off x="5072749" y="1898043"/>
            <a:ext cx="498057" cy="5454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DE324EF9-47A3-466C-9A5A-2776C928F9CB}"/>
              </a:ext>
            </a:extLst>
          </p:cNvPr>
          <p:cNvSpPr/>
          <p:nvPr/>
        </p:nvSpPr>
        <p:spPr>
          <a:xfrm>
            <a:off x="6250900" y="1256439"/>
            <a:ext cx="689317" cy="4274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28A41A-0FDC-48DD-A00F-42C338BF3837}"/>
              </a:ext>
            </a:extLst>
          </p:cNvPr>
          <p:cNvSpPr txBox="1"/>
          <p:nvPr/>
        </p:nvSpPr>
        <p:spPr>
          <a:xfrm>
            <a:off x="1418488" y="6112002"/>
            <a:ext cx="9664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3"/>
              </a:rPr>
              <a:t>https://structure.ncbi.nlm.nih.gov/icn3d/share.html?riAVySQmpyNhrh9n9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4884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0108D2-84CB-4C2F-B12D-00D707117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20" y="1184642"/>
            <a:ext cx="11221841" cy="4650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08D27F-93AF-4C5E-BB22-E13183936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26" y="335569"/>
            <a:ext cx="5855509" cy="571721"/>
          </a:xfrm>
        </p:spPr>
        <p:txBody>
          <a:bodyPr>
            <a:noAutofit/>
          </a:bodyPr>
          <a:lstStyle/>
          <a:p>
            <a:r>
              <a:rPr lang="en-US" sz="2800" dirty="0"/>
              <a:t>Select a subset in 3D, 2D and 1D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647A3-989A-4597-9251-B3F5750FC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8988" y="167784"/>
            <a:ext cx="4038369" cy="90729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After selection, all actions will be on the </a:t>
            </a:r>
            <a:r>
              <a:rPr lang="en-US" b="1" dirty="0">
                <a:solidFill>
                  <a:srgbClr val="FF0000"/>
                </a:solidFill>
              </a:rPr>
              <a:t>selection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(see the toggle)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82DE63-9FFC-9615-ADEB-E1B4E8755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6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A98555-4E97-456A-A9A8-6D15E02B7E2E}"/>
              </a:ext>
            </a:extLst>
          </p:cNvPr>
          <p:cNvSpPr/>
          <p:nvPr/>
        </p:nvSpPr>
        <p:spPr>
          <a:xfrm>
            <a:off x="1587253" y="3443628"/>
            <a:ext cx="2599007" cy="3235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8A9793B-F0B0-4FC1-AA39-E83ED73A91D0}"/>
              </a:ext>
            </a:extLst>
          </p:cNvPr>
          <p:cNvSpPr/>
          <p:nvPr/>
        </p:nvSpPr>
        <p:spPr>
          <a:xfrm>
            <a:off x="5547360" y="2159697"/>
            <a:ext cx="548640" cy="1266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FAFAF89-0F1F-47F1-9659-D38373A277CB}"/>
              </a:ext>
            </a:extLst>
          </p:cNvPr>
          <p:cNvSpPr/>
          <p:nvPr/>
        </p:nvSpPr>
        <p:spPr>
          <a:xfrm>
            <a:off x="5607600" y="5155300"/>
            <a:ext cx="548640" cy="1266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E251E92-A6AF-4A87-856C-86F76A88491D}"/>
              </a:ext>
            </a:extLst>
          </p:cNvPr>
          <p:cNvSpPr/>
          <p:nvPr/>
        </p:nvSpPr>
        <p:spPr>
          <a:xfrm>
            <a:off x="8376137" y="4669761"/>
            <a:ext cx="2599007" cy="3235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5692CC2-6326-4F72-BE21-D78A84327821}"/>
              </a:ext>
            </a:extLst>
          </p:cNvPr>
          <p:cNvSpPr/>
          <p:nvPr/>
        </p:nvSpPr>
        <p:spPr>
          <a:xfrm>
            <a:off x="7515663" y="1242621"/>
            <a:ext cx="747933" cy="1711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DF4275B-8696-4E6E-8F34-19CB38446670}"/>
              </a:ext>
            </a:extLst>
          </p:cNvPr>
          <p:cNvCxnSpPr>
            <a:cxnSpLocks/>
          </p:cNvCxnSpPr>
          <p:nvPr/>
        </p:nvCxnSpPr>
        <p:spPr>
          <a:xfrm flipH="1">
            <a:off x="8263596" y="1002383"/>
            <a:ext cx="866336" cy="240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BD07A40-2DC4-412E-BB27-7036ED67737A}"/>
              </a:ext>
            </a:extLst>
          </p:cNvPr>
          <p:cNvSpPr txBox="1"/>
          <p:nvPr/>
        </p:nvSpPr>
        <p:spPr>
          <a:xfrm>
            <a:off x="1587253" y="6153099"/>
            <a:ext cx="9690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3"/>
              </a:rPr>
              <a:t>https://structure.ncbi.nlm.nih.gov/icn3d/share.html?3U8FtWpwd5uTh2yk8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482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F60CF7-95B9-4AA1-98F4-04760C190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7091"/>
            <a:ext cx="12192000" cy="50838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57E407-9B2F-42E6-9ED6-FCF77B87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207" y="124513"/>
            <a:ext cx="3253264" cy="599486"/>
          </a:xfrm>
        </p:spPr>
        <p:txBody>
          <a:bodyPr>
            <a:normAutofit/>
          </a:bodyPr>
          <a:lstStyle/>
          <a:p>
            <a:r>
              <a:rPr lang="en-US" sz="2800" dirty="0"/>
              <a:t>View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50227-FE73-4646-98DB-B1A8ECCBA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6860" y="367618"/>
            <a:ext cx="4625927" cy="35638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click the </a:t>
            </a:r>
            <a:r>
              <a:rPr lang="en-US" b="1" dirty="0"/>
              <a:t>toggle</a:t>
            </a:r>
            <a:r>
              <a:rPr lang="en-US" dirty="0"/>
              <a:t>  to see full structure.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DEA55-7669-CBE3-8AC1-F87FE16C8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7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7AB1680-97F5-48C2-BE82-54D74353F900}"/>
              </a:ext>
            </a:extLst>
          </p:cNvPr>
          <p:cNvSpPr/>
          <p:nvPr/>
        </p:nvSpPr>
        <p:spPr>
          <a:xfrm>
            <a:off x="2034207" y="1118480"/>
            <a:ext cx="916527" cy="3563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2D5EDD3-CB26-43E7-9034-918D86BEEA17}"/>
              </a:ext>
            </a:extLst>
          </p:cNvPr>
          <p:cNvCxnSpPr>
            <a:cxnSpLocks/>
          </p:cNvCxnSpPr>
          <p:nvPr/>
        </p:nvCxnSpPr>
        <p:spPr>
          <a:xfrm flipH="1">
            <a:off x="7582486" y="671098"/>
            <a:ext cx="1237957" cy="2540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498E12CB-02AD-482C-8171-33DF1B4036E1}"/>
              </a:ext>
            </a:extLst>
          </p:cNvPr>
          <p:cNvSpPr/>
          <p:nvPr/>
        </p:nvSpPr>
        <p:spPr>
          <a:xfrm>
            <a:off x="6927734" y="925191"/>
            <a:ext cx="916527" cy="3563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014B57-EC26-4EA8-9894-11597B3B64A8}"/>
              </a:ext>
            </a:extLst>
          </p:cNvPr>
          <p:cNvSpPr txBox="1"/>
          <p:nvPr/>
        </p:nvSpPr>
        <p:spPr>
          <a:xfrm>
            <a:off x="1091671" y="6202297"/>
            <a:ext cx="9746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3"/>
              </a:rPr>
              <a:t>https://structure.ncbi.nlm.nih.gov/icn3d/share.html?MLFJgVm4PxkVDSeq7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5196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A0329-A215-42DE-BE37-3DBBBE4FD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898" y="170032"/>
            <a:ext cx="4994031" cy="887183"/>
          </a:xfrm>
        </p:spPr>
        <p:txBody>
          <a:bodyPr>
            <a:noAutofit/>
          </a:bodyPr>
          <a:lstStyle/>
          <a:p>
            <a:r>
              <a:rPr lang="en-US" sz="2800" dirty="0"/>
              <a:t>Change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C2B4C-5D45-4DD5-B7F1-9D686C987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914" y="262950"/>
            <a:ext cx="2815726" cy="695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Style is applied only on the selection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7C268-622A-9CAB-63D8-9D98EBFCA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63AEF0-128D-4834-9BF7-29399E7DD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59" y="958589"/>
            <a:ext cx="6623173" cy="53600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2AB44D-4157-4987-948E-65F1F599AAC1}"/>
              </a:ext>
            </a:extLst>
          </p:cNvPr>
          <p:cNvSpPr txBox="1"/>
          <p:nvPr/>
        </p:nvSpPr>
        <p:spPr>
          <a:xfrm>
            <a:off x="1563898" y="6318636"/>
            <a:ext cx="9381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3"/>
              </a:rPr>
              <a:t>https://structure.ncbi.nlm.nih.gov/icn3d/share.html?r6o73i9xWpf4NrgH6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9529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E3485-A02C-40AA-BDFB-4D25E59DA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556" y="2360"/>
            <a:ext cx="3695333" cy="1021810"/>
          </a:xfrm>
        </p:spPr>
        <p:txBody>
          <a:bodyPr>
            <a:normAutofit/>
          </a:bodyPr>
          <a:lstStyle/>
          <a:p>
            <a:r>
              <a:rPr lang="en-US" sz="2800" dirty="0"/>
              <a:t>Change Color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318DEC-89EF-90BD-9E32-F858E40F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9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F489F8C-2D33-4196-96C1-DC29982A3631}"/>
              </a:ext>
            </a:extLst>
          </p:cNvPr>
          <p:cNvSpPr txBox="1">
            <a:spLocks/>
          </p:cNvSpPr>
          <p:nvPr/>
        </p:nvSpPr>
        <p:spPr>
          <a:xfrm>
            <a:off x="5328436" y="328532"/>
            <a:ext cx="3083012" cy="695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Color is applied only on the selection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9785D-F33C-4E3C-AFEB-59592F7CD7E6}"/>
              </a:ext>
            </a:extLst>
          </p:cNvPr>
          <p:cNvSpPr txBox="1"/>
          <p:nvPr/>
        </p:nvSpPr>
        <p:spPr>
          <a:xfrm>
            <a:off x="1607010" y="6160136"/>
            <a:ext cx="9376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2"/>
              </a:rPr>
              <a:t>https://structure.ncbi.nlm.nih.gov/icn3d/share.html?EJcPLfJecycB1tED6</a:t>
            </a:r>
            <a:r>
              <a:rPr lang="en-US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A9549E-2EA5-4A9D-A800-3ADA10BBD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0831"/>
            <a:ext cx="12192000" cy="505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412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D3660E6-0BD9-443F-8CA7-C80F58F3A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468" y="1596049"/>
            <a:ext cx="5341256" cy="44741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B4918-3919-42BC-8E9D-AAB7FB4D3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0542" y="283029"/>
            <a:ext cx="8773770" cy="726388"/>
          </a:xfrm>
        </p:spPr>
        <p:txBody>
          <a:bodyPr/>
          <a:lstStyle/>
          <a:p>
            <a:r>
              <a:rPr lang="en-US" sz="2800" dirty="0"/>
              <a:t>Save your work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3B112-F841-4E0D-96C1-6CBA1B255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0743" y="1467656"/>
            <a:ext cx="5341257" cy="510731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Save “iCn3D PNG Image” to keep both the image file and the HTML file containing the Share Link.</a:t>
            </a:r>
          </a:p>
          <a:p>
            <a:r>
              <a:rPr lang="en-US" dirty="0"/>
              <a:t>You can create your own gallery by concatenating the source code of the HTML files. Here is one example of gallery.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PNG image can also be loaded into iCn3D.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D693D-4D9F-1487-51B2-B531246C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10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3DF15ED-939F-4771-98E5-41474E3DAEDD}"/>
              </a:ext>
            </a:extLst>
          </p:cNvPr>
          <p:cNvSpPr/>
          <p:nvPr/>
        </p:nvSpPr>
        <p:spPr>
          <a:xfrm>
            <a:off x="2219884" y="3672968"/>
            <a:ext cx="1789408" cy="4183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hlinkClick r:id="rId3"/>
            <a:extLst>
              <a:ext uri="{FF2B5EF4-FFF2-40B4-BE49-F238E27FC236}">
                <a16:creationId xmlns:a16="http://schemas.microsoft.com/office/drawing/2014/main" id="{59D83814-DDFE-48C1-9FC1-724872CD9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3419" y="3338376"/>
            <a:ext cx="2464581" cy="25012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113C46-3CEB-498F-BFEF-021B7BC0BF0B}"/>
              </a:ext>
            </a:extLst>
          </p:cNvPr>
          <p:cNvSpPr txBox="1"/>
          <p:nvPr/>
        </p:nvSpPr>
        <p:spPr>
          <a:xfrm>
            <a:off x="4850542" y="824751"/>
            <a:ext cx="3324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Option 1: iCn3D PNG Image</a:t>
            </a:r>
          </a:p>
        </p:txBody>
      </p:sp>
    </p:spTree>
    <p:extLst>
      <p:ext uri="{BB962C8B-B14F-4D97-AF65-F5344CB8AC3E}">
        <p14:creationId xmlns:p14="http://schemas.microsoft.com/office/powerpoint/2010/main" val="3647162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982DEA-5811-D595-9AA9-957643BDB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704" y="1527206"/>
            <a:ext cx="6592974" cy="5058854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5CCBA7-B765-4A7A-BCEA-845CBF645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7129" y="4187818"/>
            <a:ext cx="3672181" cy="149740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Use the </a:t>
            </a:r>
            <a:r>
              <a:rPr lang="en-US" dirty="0">
                <a:hlinkClick r:id="rId3"/>
              </a:rPr>
              <a:t>short “Share Link” URL </a:t>
            </a:r>
            <a:r>
              <a:rPr lang="en-US" dirty="0"/>
              <a:t>to share the custom view with colleagues. </a:t>
            </a:r>
          </a:p>
          <a:p>
            <a:r>
              <a:rPr lang="en-US" dirty="0"/>
              <a:t>Commands used in </a:t>
            </a:r>
            <a:r>
              <a:rPr lang="en-US" dirty="0" err="1"/>
              <a:t>Jupyter</a:t>
            </a:r>
            <a:r>
              <a:rPr lang="en-US" dirty="0"/>
              <a:t> Notebook are also listed.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AF0E45-C5D6-C01B-D336-D88AE01A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11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AF9825A-DFA6-48C7-8352-E96790F86E07}"/>
              </a:ext>
            </a:extLst>
          </p:cNvPr>
          <p:cNvSpPr/>
          <p:nvPr/>
        </p:nvSpPr>
        <p:spPr>
          <a:xfrm>
            <a:off x="1176704" y="3672745"/>
            <a:ext cx="827942" cy="231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2DEAA56-0D50-4651-9498-C55A8B2C101F}"/>
              </a:ext>
            </a:extLst>
          </p:cNvPr>
          <p:cNvSpPr/>
          <p:nvPr/>
        </p:nvSpPr>
        <p:spPr>
          <a:xfrm>
            <a:off x="2336227" y="4142653"/>
            <a:ext cx="4641646" cy="3236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AB35135-5F21-448A-84E4-CB53B4C89382}"/>
              </a:ext>
            </a:extLst>
          </p:cNvPr>
          <p:cNvSpPr txBox="1">
            <a:spLocks/>
          </p:cNvSpPr>
          <p:nvPr/>
        </p:nvSpPr>
        <p:spPr>
          <a:xfrm>
            <a:off x="4850542" y="283029"/>
            <a:ext cx="8773770" cy="726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/>
              <a:t>Save your work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16D924-B754-4DBB-8470-720CB695FC05}"/>
              </a:ext>
            </a:extLst>
          </p:cNvPr>
          <p:cNvSpPr txBox="1"/>
          <p:nvPr/>
        </p:nvSpPr>
        <p:spPr>
          <a:xfrm>
            <a:off x="4850541" y="800818"/>
            <a:ext cx="2387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Option 2: Share Link</a:t>
            </a:r>
          </a:p>
        </p:txBody>
      </p:sp>
    </p:spTree>
    <p:extLst>
      <p:ext uri="{BB962C8B-B14F-4D97-AF65-F5344CB8AC3E}">
        <p14:creationId xmlns:p14="http://schemas.microsoft.com/office/powerpoint/2010/main" val="3997991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7D2783E-0B76-4A19-A11B-BB7B71C35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303" y="355648"/>
            <a:ext cx="8967934" cy="515578"/>
          </a:xfrm>
        </p:spPr>
        <p:txBody>
          <a:bodyPr>
            <a:noAutofit/>
          </a:bodyPr>
          <a:lstStyle/>
          <a:p>
            <a:r>
              <a:rPr lang="en-US" sz="2800" dirty="0"/>
              <a:t>Show Annotations: SNPs, Domains, Sites, PTMs, etc.</a:t>
            </a:r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EAC54B-A562-D70B-81BD-FDA2723A6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B87853-9534-44AB-9300-60A2CD0AA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3419"/>
            <a:ext cx="12192000" cy="50769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CB7362-BAA3-41F0-9F97-9CCC4947987D}"/>
              </a:ext>
            </a:extLst>
          </p:cNvPr>
          <p:cNvSpPr txBox="1"/>
          <p:nvPr/>
        </p:nvSpPr>
        <p:spPr>
          <a:xfrm>
            <a:off x="1377245" y="6317686"/>
            <a:ext cx="9361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3"/>
              </a:rPr>
              <a:t>https://structure.ncbi.nlm.nih.gov/icn3d/share.html?5E1iqjZN16vy3eXz6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1067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7D2783E-0B76-4A19-A11B-BB7B71C35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1617" y="247927"/>
            <a:ext cx="8619541" cy="515578"/>
          </a:xfrm>
        </p:spPr>
        <p:txBody>
          <a:bodyPr>
            <a:noAutofit/>
          </a:bodyPr>
          <a:lstStyle/>
          <a:p>
            <a:r>
              <a:rPr lang="en-US" sz="2800" dirty="0"/>
              <a:t>Retrieve Annotations with Scripts</a:t>
            </a:r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FC7D41-5198-7285-98B0-0C8523E47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CB7362-BAA3-41F0-9F97-9CCC4947987D}"/>
              </a:ext>
            </a:extLst>
          </p:cNvPr>
          <p:cNvSpPr txBox="1"/>
          <p:nvPr/>
        </p:nvSpPr>
        <p:spPr>
          <a:xfrm>
            <a:off x="1377245" y="6317686"/>
            <a:ext cx="9361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2"/>
              </a:rPr>
              <a:t>https://structure.ncbi.nlm.nih.gov/icn3d/share.html?5E1iqjZN16vy3eXz6</a:t>
            </a:r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41F0D1-EBA6-46B7-B25D-0A5BDCA34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32" y="1009650"/>
            <a:ext cx="5248275" cy="48387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B526E5B-2162-4AE1-9570-3EAC59411912}"/>
              </a:ext>
            </a:extLst>
          </p:cNvPr>
          <p:cNvSpPr/>
          <p:nvPr/>
        </p:nvSpPr>
        <p:spPr>
          <a:xfrm>
            <a:off x="5474456" y="1009650"/>
            <a:ext cx="269851" cy="2597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68654-EB91-4FF3-B5B2-B76A9A0F173C}"/>
              </a:ext>
            </a:extLst>
          </p:cNvPr>
          <p:cNvSpPr txBox="1"/>
          <p:nvPr/>
        </p:nvSpPr>
        <p:spPr>
          <a:xfrm>
            <a:off x="6058174" y="1582340"/>
            <a:ext cx="563779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Option 1. Node.js Scripts</a:t>
            </a:r>
            <a:r>
              <a:rPr lang="en-US" dirty="0"/>
              <a:t>: “annotations.js” at </a:t>
            </a:r>
            <a:r>
              <a:rPr lang="en-US" dirty="0">
                <a:hlinkClick r:id="rId4"/>
              </a:rPr>
              <a:t>https://github.com/ncbi/icn3d/tree/master/icn3dnode</a:t>
            </a:r>
            <a:endParaRPr lang="en-US" dirty="0"/>
          </a:p>
          <a:p>
            <a:endParaRPr lang="en-US" dirty="0"/>
          </a:p>
          <a:p>
            <a:r>
              <a:rPr lang="en-US" dirty="0"/>
              <a:t>Command to retrieve PTM annotation:</a:t>
            </a:r>
          </a:p>
          <a:p>
            <a:r>
              <a:rPr lang="en-US" i="1" dirty="0"/>
              <a:t>node annotations.js 9</a:t>
            </a:r>
          </a:p>
          <a:p>
            <a:endParaRPr lang="en-US" dirty="0"/>
          </a:p>
          <a:p>
            <a:r>
              <a:rPr lang="en-US" b="1" dirty="0"/>
              <a:t>Option 2. Python Scripts</a:t>
            </a:r>
            <a:r>
              <a:rPr lang="en-US" dirty="0"/>
              <a:t>: “batch_export_panel.py” at </a:t>
            </a:r>
            <a:r>
              <a:rPr lang="en-US" dirty="0">
                <a:hlinkClick r:id="rId5"/>
              </a:rPr>
              <a:t>https://github.com/ncbi/icn3d/tree/master/icn3dpython/icn3d_url</a:t>
            </a:r>
            <a:endParaRPr lang="en-US" dirty="0"/>
          </a:p>
          <a:p>
            <a:endParaRPr lang="en-US" dirty="0"/>
          </a:p>
          <a:p>
            <a:r>
              <a:rPr lang="en-US" dirty="0"/>
              <a:t>Command</a:t>
            </a:r>
            <a:r>
              <a:rPr lang="en-US" i="1" dirty="0"/>
              <a:t>: python3 batch_export_panel.py </a:t>
            </a:r>
          </a:p>
        </p:txBody>
      </p:sp>
    </p:spTree>
    <p:extLst>
      <p:ext uri="{BB962C8B-B14F-4D97-AF65-F5344CB8AC3E}">
        <p14:creationId xmlns:p14="http://schemas.microsoft.com/office/powerpoint/2010/main" val="1090218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CDFF80-D0F6-4EB8-B27D-C3BADF227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5155"/>
            <a:ext cx="12192000" cy="542575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7F50E88-7847-4B8A-A770-733343A92EE0}"/>
              </a:ext>
            </a:extLst>
          </p:cNvPr>
          <p:cNvSpPr txBox="1">
            <a:spLocks/>
          </p:cNvSpPr>
          <p:nvPr/>
        </p:nvSpPr>
        <p:spPr>
          <a:xfrm>
            <a:off x="3627267" y="128791"/>
            <a:ext cx="8006714" cy="5458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/>
              <a:t>Interaction Analysis </a:t>
            </a:r>
            <a:r>
              <a:rPr lang="en-US" sz="2000" dirty="0"/>
              <a:t>(menu: Analysis &gt; Interaction)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49BDDF3-F54D-42F5-8AF6-D722F53D7380}"/>
              </a:ext>
            </a:extLst>
          </p:cNvPr>
          <p:cNvSpPr/>
          <p:nvPr/>
        </p:nvSpPr>
        <p:spPr>
          <a:xfrm>
            <a:off x="4537450" y="4005776"/>
            <a:ext cx="1558550" cy="3693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3F1D55-E972-4D1E-955B-EE346AEB7BF1}"/>
              </a:ext>
            </a:extLst>
          </p:cNvPr>
          <p:cNvSpPr txBox="1"/>
          <p:nvPr/>
        </p:nvSpPr>
        <p:spPr>
          <a:xfrm>
            <a:off x="1688123" y="6401591"/>
            <a:ext cx="9605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3"/>
              </a:rPr>
              <a:t>https://structure.ncbi.nlm.nih.gov/icn3d/share.html?v64emnefDmzhSBzq6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915103-C2AB-483F-E9F7-9E6AC58B0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79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9BB599-FDEE-4EC2-947F-F99499079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4377"/>
            <a:ext cx="12192000" cy="54492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BCCEAE-D674-47B2-A180-93992B22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5811" y="130431"/>
            <a:ext cx="6944447" cy="482722"/>
          </a:xfrm>
        </p:spPr>
        <p:txBody>
          <a:bodyPr>
            <a:noAutofit/>
          </a:bodyPr>
          <a:lstStyle/>
          <a:p>
            <a:r>
              <a:rPr lang="en-US" sz="2800" dirty="0"/>
              <a:t>Mutation Analysis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2515409-BBF7-4132-8A6A-04E41A7AE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784" y="6232831"/>
            <a:ext cx="9150528" cy="4947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Share Link: </a:t>
            </a:r>
            <a:r>
              <a:rPr lang="en-US" dirty="0">
                <a:hlinkClick r:id="rId3"/>
              </a:rPr>
              <a:t>https://structure.ncbi.nlm.nih.gov/icn3d/share.html?uykGUb6Zgw6YAP896</a:t>
            </a:r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C36495-C3EB-D389-DC68-1204C7D48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15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8591D0D-48D7-4D16-B3CF-64B345A4C816}"/>
              </a:ext>
            </a:extLst>
          </p:cNvPr>
          <p:cNvSpPr/>
          <p:nvPr/>
        </p:nvSpPr>
        <p:spPr>
          <a:xfrm>
            <a:off x="2465296" y="1059834"/>
            <a:ext cx="348243" cy="2625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13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CCEAE-D674-47B2-A180-93992B22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252" y="338754"/>
            <a:ext cx="5640840" cy="630819"/>
          </a:xfrm>
        </p:spPr>
        <p:txBody>
          <a:bodyPr>
            <a:noAutofit/>
          </a:bodyPr>
          <a:lstStyle/>
          <a:p>
            <a:r>
              <a:rPr lang="en-US" sz="2800" dirty="0"/>
              <a:t>Electrostatic Potential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2515409-BBF7-4132-8A6A-04E41A7AE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402" y="5847818"/>
            <a:ext cx="8730592" cy="4947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Share Link: </a:t>
            </a:r>
            <a:r>
              <a:rPr lang="en-US" dirty="0">
                <a:hlinkClick r:id="rId2"/>
              </a:rPr>
              <a:t>structure.ncbi.nlm.nih.gov/icn3d/share.html?XCxR6fSTmXHxR3o1A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DF5615-FA9A-4A9A-CA8A-B395C9B28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C69EDCEA-EF15-407F-B986-5B940D864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623" y="1343025"/>
            <a:ext cx="8058150" cy="41719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BE8FBD6-E363-46E6-974C-6A8DE900CD7A}"/>
              </a:ext>
            </a:extLst>
          </p:cNvPr>
          <p:cNvSpPr/>
          <p:nvPr/>
        </p:nvSpPr>
        <p:spPr>
          <a:xfrm>
            <a:off x="6644640" y="3601570"/>
            <a:ext cx="1486486" cy="8297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3671BC-835D-4B5F-9581-0C544F838F5C}"/>
              </a:ext>
            </a:extLst>
          </p:cNvPr>
          <p:cNvCxnSpPr>
            <a:cxnSpLocks/>
          </p:cNvCxnSpPr>
          <p:nvPr/>
        </p:nvCxnSpPr>
        <p:spPr>
          <a:xfrm>
            <a:off x="2440285" y="2814525"/>
            <a:ext cx="5592367" cy="6104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4FEC9E-6586-4CE1-BC65-EBD19D14C8A5}"/>
              </a:ext>
            </a:extLst>
          </p:cNvPr>
          <p:cNvCxnSpPr>
            <a:cxnSpLocks/>
          </p:cNvCxnSpPr>
          <p:nvPr/>
        </p:nvCxnSpPr>
        <p:spPr>
          <a:xfrm>
            <a:off x="4387104" y="2744185"/>
            <a:ext cx="439113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187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99E2F2-6D1B-4EC0-88A9-77A799C8C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71" y="1152907"/>
            <a:ext cx="5124450" cy="43434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380190E-40CC-44B7-BB69-ABC77CD91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876" y="234928"/>
            <a:ext cx="12210757" cy="552854"/>
          </a:xfrm>
        </p:spPr>
        <p:txBody>
          <a:bodyPr>
            <a:noAutofit/>
          </a:bodyPr>
          <a:lstStyle/>
          <a:p>
            <a:r>
              <a:rPr lang="en-US" sz="2800" dirty="0"/>
              <a:t>Find Similar Structures Using VAST+</a:t>
            </a:r>
            <a:endParaRPr lang="en-US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90C815-1D16-F3CD-1319-4BEC942E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645297-E7B6-42C0-95DB-CD1AFE91D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504" y="1107581"/>
            <a:ext cx="7439025" cy="490537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F56F48-2477-49F7-89B5-0DE95116D8E5}"/>
              </a:ext>
            </a:extLst>
          </p:cNvPr>
          <p:cNvSpPr/>
          <p:nvPr/>
        </p:nvSpPr>
        <p:spPr>
          <a:xfrm>
            <a:off x="9889588" y="1106694"/>
            <a:ext cx="773723" cy="3873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2463C6-650D-4432-93E0-62968228A103}"/>
              </a:ext>
            </a:extLst>
          </p:cNvPr>
          <p:cNvSpPr txBox="1"/>
          <p:nvPr/>
        </p:nvSpPr>
        <p:spPr>
          <a:xfrm>
            <a:off x="1659987" y="6253976"/>
            <a:ext cx="940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URL: </a:t>
            </a:r>
            <a:r>
              <a:rPr lang="en-US" sz="1800" dirty="0">
                <a:hlinkClick r:id="rId4"/>
              </a:rPr>
              <a:t>https://www.ncbi.nlm.nih.gov/Structure/vastplus/vastplus.cgi?uid=6m0j</a:t>
            </a:r>
            <a:r>
              <a:rPr lang="en-US" sz="1800" dirty="0"/>
              <a:t> 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71B5485-D13C-42DB-94B4-624A7F66B6F6}"/>
              </a:ext>
            </a:extLst>
          </p:cNvPr>
          <p:cNvSpPr/>
          <p:nvPr/>
        </p:nvSpPr>
        <p:spPr>
          <a:xfrm>
            <a:off x="7272996" y="5430156"/>
            <a:ext cx="773723" cy="3873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004BAEB-C7A6-4CFD-A1AA-A3951829BC8E}"/>
              </a:ext>
            </a:extLst>
          </p:cNvPr>
          <p:cNvSpPr/>
          <p:nvPr/>
        </p:nvSpPr>
        <p:spPr>
          <a:xfrm>
            <a:off x="256471" y="5095434"/>
            <a:ext cx="773723" cy="3873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22D8644-0342-4203-8C15-70383F678066}"/>
              </a:ext>
            </a:extLst>
          </p:cNvPr>
          <p:cNvCxnSpPr>
            <a:cxnSpLocks/>
          </p:cNvCxnSpPr>
          <p:nvPr/>
        </p:nvCxnSpPr>
        <p:spPr>
          <a:xfrm flipV="1">
            <a:off x="1030194" y="3007290"/>
            <a:ext cx="3428310" cy="2281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E00A623-D03C-433F-97C2-CD22674268CD}"/>
              </a:ext>
            </a:extLst>
          </p:cNvPr>
          <p:cNvCxnSpPr>
            <a:cxnSpLocks/>
          </p:cNvCxnSpPr>
          <p:nvPr/>
        </p:nvCxnSpPr>
        <p:spPr>
          <a:xfrm flipH="1">
            <a:off x="1659987" y="1781415"/>
            <a:ext cx="597418" cy="23263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302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8670F0-E9F3-416A-8474-67F72C0D8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55" y="871537"/>
            <a:ext cx="6305550" cy="4752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A9F7B5-7B1C-439E-B31F-38F26A51B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871537"/>
            <a:ext cx="6714866" cy="523475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441726B-E386-4CA3-B24B-6FD73F6D2840}"/>
              </a:ext>
            </a:extLst>
          </p:cNvPr>
          <p:cNvSpPr/>
          <p:nvPr/>
        </p:nvSpPr>
        <p:spPr>
          <a:xfrm>
            <a:off x="1624999" y="4264857"/>
            <a:ext cx="544503" cy="3454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ECD47E8-B6F7-4BEA-A9D3-58E26A7B5F07}"/>
              </a:ext>
            </a:extLst>
          </p:cNvPr>
          <p:cNvSpPr txBox="1">
            <a:spLocks/>
          </p:cNvSpPr>
          <p:nvPr/>
        </p:nvSpPr>
        <p:spPr>
          <a:xfrm>
            <a:off x="1583830" y="250271"/>
            <a:ext cx="12210757" cy="5528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/>
              <a:t>Find Similar Chains Using VAST: (1) with PDB ID as Input</a:t>
            </a:r>
            <a:endParaRPr lang="en-US" sz="18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22F7E75-4AB5-4834-BBCC-DB63ABCCCF7B}"/>
              </a:ext>
            </a:extLst>
          </p:cNvPr>
          <p:cNvSpPr/>
          <p:nvPr/>
        </p:nvSpPr>
        <p:spPr>
          <a:xfrm>
            <a:off x="5551497" y="2268791"/>
            <a:ext cx="1608958" cy="3477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57C9D0B-2976-48D3-9A44-1EBFF33E1548}"/>
              </a:ext>
            </a:extLst>
          </p:cNvPr>
          <p:cNvCxnSpPr>
            <a:cxnSpLocks/>
          </p:cNvCxnSpPr>
          <p:nvPr/>
        </p:nvCxnSpPr>
        <p:spPr>
          <a:xfrm flipV="1">
            <a:off x="2169502" y="3608834"/>
            <a:ext cx="3681762" cy="8287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1873EEA-8851-4F7A-A1F6-F5708C126711}"/>
              </a:ext>
            </a:extLst>
          </p:cNvPr>
          <p:cNvCxnSpPr>
            <a:cxnSpLocks/>
          </p:cNvCxnSpPr>
          <p:nvPr/>
        </p:nvCxnSpPr>
        <p:spPr>
          <a:xfrm>
            <a:off x="1987517" y="1809551"/>
            <a:ext cx="0" cy="22231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98FECCE-A15C-4DD9-BCBA-6945741E3D46}"/>
              </a:ext>
            </a:extLst>
          </p:cNvPr>
          <p:cNvSpPr txBox="1"/>
          <p:nvPr/>
        </p:nvSpPr>
        <p:spPr>
          <a:xfrm>
            <a:off x="1583830" y="6307337"/>
            <a:ext cx="10347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4"/>
              </a:rPr>
              <a:t>https://www.ncbi.nlm.nih.gov/Structure/vast/vastsrv.cgi?pdbid=1HHO&amp;chain=A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DD9E89-1E63-70E2-6AFE-58D77BACB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040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FA76EE0-4DB9-453E-827A-29D985E32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192" y="872270"/>
            <a:ext cx="7943850" cy="4533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F53659-5547-4AF9-B79A-FB0434C99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74" y="872270"/>
            <a:ext cx="6162675" cy="486727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441726B-E386-4CA3-B24B-6FD73F6D2840}"/>
              </a:ext>
            </a:extLst>
          </p:cNvPr>
          <p:cNvSpPr/>
          <p:nvPr/>
        </p:nvSpPr>
        <p:spPr>
          <a:xfrm>
            <a:off x="1466460" y="4337866"/>
            <a:ext cx="544503" cy="3454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ECD47E8-B6F7-4BEA-A9D3-58E26A7B5F07}"/>
              </a:ext>
            </a:extLst>
          </p:cNvPr>
          <p:cNvSpPr txBox="1">
            <a:spLocks/>
          </p:cNvSpPr>
          <p:nvPr/>
        </p:nvSpPr>
        <p:spPr>
          <a:xfrm>
            <a:off x="652303" y="254569"/>
            <a:ext cx="12210757" cy="5528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/>
              <a:t>Find Similar Chains Using VAST: (2) with Loaded Structure as Input</a:t>
            </a:r>
            <a:endParaRPr lang="en-US" sz="18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22F7E75-4AB5-4834-BBCC-DB63ABCCCF7B}"/>
              </a:ext>
            </a:extLst>
          </p:cNvPr>
          <p:cNvSpPr/>
          <p:nvPr/>
        </p:nvSpPr>
        <p:spPr>
          <a:xfrm>
            <a:off x="6425848" y="4918207"/>
            <a:ext cx="2741597" cy="3477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57C9D0B-2976-48D3-9A44-1EBFF33E1548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2010963" y="4510593"/>
            <a:ext cx="4414885" cy="58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1873EEA-8851-4F7A-A1F6-F5708C126711}"/>
              </a:ext>
            </a:extLst>
          </p:cNvPr>
          <p:cNvCxnSpPr>
            <a:cxnSpLocks/>
          </p:cNvCxnSpPr>
          <p:nvPr/>
        </p:nvCxnSpPr>
        <p:spPr>
          <a:xfrm>
            <a:off x="1987517" y="1809551"/>
            <a:ext cx="0" cy="14963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98FECCE-A15C-4DD9-BCBA-6945741E3D46}"/>
              </a:ext>
            </a:extLst>
          </p:cNvPr>
          <p:cNvSpPr txBox="1"/>
          <p:nvPr/>
        </p:nvSpPr>
        <p:spPr>
          <a:xfrm>
            <a:off x="1583830" y="6307337"/>
            <a:ext cx="10347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4"/>
              </a:rPr>
              <a:t>https://www.ncbi.nlm.nih.gov/Structure/vast/vastsrv.cgi?pdbid=1HHO&amp;chain=A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F9D0D1-3B8C-9BC5-5E5C-49091BE8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38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6FA941-8D22-446C-8B44-4D631FB6B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68" y="893299"/>
            <a:ext cx="5106845" cy="44641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141BE4-62FE-4192-9EAF-730ABE33E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136" y="254778"/>
            <a:ext cx="8911687" cy="673690"/>
          </a:xfrm>
        </p:spPr>
        <p:txBody>
          <a:bodyPr>
            <a:normAutofit/>
          </a:bodyPr>
          <a:lstStyle/>
          <a:p>
            <a:r>
              <a:rPr lang="en-US" sz="2800" dirty="0"/>
              <a:t>Align Multiple Chains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B062D2-ABFA-123E-3C82-5693B1346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20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7E0351-545B-46FE-B511-A591257BCAFB}"/>
              </a:ext>
            </a:extLst>
          </p:cNvPr>
          <p:cNvSpPr txBox="1"/>
          <p:nvPr/>
        </p:nvSpPr>
        <p:spPr>
          <a:xfrm>
            <a:off x="1267594" y="6233890"/>
            <a:ext cx="9656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Share Link: </a:t>
            </a:r>
            <a:r>
              <a:rPr lang="en-US" dirty="0">
                <a:hlinkClick r:id="rId3"/>
              </a:rPr>
              <a:t>https://structure.ncbi.nlm.nih.gov/icn3d/share.html?TYKqGncu2Utyr3X19</a:t>
            </a:r>
            <a:r>
              <a:rPr lang="en-US" dirty="0"/>
              <a:t>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8FF9017-000B-4FD7-9FF8-133CC52BAF45}"/>
              </a:ext>
            </a:extLst>
          </p:cNvPr>
          <p:cNvCxnSpPr>
            <a:cxnSpLocks/>
          </p:cNvCxnSpPr>
          <p:nvPr/>
        </p:nvCxnSpPr>
        <p:spPr>
          <a:xfrm flipV="1">
            <a:off x="1565703" y="3215480"/>
            <a:ext cx="3592451" cy="13080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9DDBD346-9D8F-4E30-A5A2-E1363F0BC766}"/>
              </a:ext>
            </a:extLst>
          </p:cNvPr>
          <p:cNvSpPr/>
          <p:nvPr/>
        </p:nvSpPr>
        <p:spPr>
          <a:xfrm>
            <a:off x="117216" y="4467355"/>
            <a:ext cx="1608958" cy="3477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EFA5783-5281-4A1B-AC8B-A867E151D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975" y="827851"/>
            <a:ext cx="91916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53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CB6E2B-6C2F-4FC9-B521-F0437D9DF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886" y="724364"/>
            <a:ext cx="4261110" cy="29814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32C026-42C8-478B-AA4F-332FBEB7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4271" y="132376"/>
            <a:ext cx="5383458" cy="528797"/>
          </a:xfrm>
        </p:spPr>
        <p:txBody>
          <a:bodyPr>
            <a:normAutofit/>
          </a:bodyPr>
          <a:lstStyle/>
          <a:p>
            <a:r>
              <a:rPr lang="en-US" sz="2800" dirty="0"/>
              <a:t>Realign Multiple Structures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0FBCD-6203-E130-3632-2C60428D2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0BBBD-55AB-4CE2-AD67-71981F472E56}" type="slidenum">
              <a:rPr lang="en-US" smtClean="0"/>
              <a:t>21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5FF05E-08FE-4032-BDE4-ED1711E35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669" y="757938"/>
            <a:ext cx="3991565" cy="2863789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2D22ABD-6E6C-44FD-B258-71DA713C90B7}"/>
              </a:ext>
            </a:extLst>
          </p:cNvPr>
          <p:cNvCxnSpPr>
            <a:cxnSpLocks/>
          </p:cNvCxnSpPr>
          <p:nvPr/>
        </p:nvCxnSpPr>
        <p:spPr>
          <a:xfrm flipH="1">
            <a:off x="6218456" y="2590800"/>
            <a:ext cx="1671175" cy="11350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1BF9F31-797D-4ABE-AD79-2D48160E9E15}"/>
              </a:ext>
            </a:extLst>
          </p:cNvPr>
          <p:cNvCxnSpPr>
            <a:cxnSpLocks/>
          </p:cNvCxnSpPr>
          <p:nvPr/>
        </p:nvCxnSpPr>
        <p:spPr>
          <a:xfrm>
            <a:off x="5323220" y="1800156"/>
            <a:ext cx="302361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7E94A279-0806-43EC-8F32-6BC6DE9F0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639" y="3725894"/>
            <a:ext cx="8405762" cy="310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60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3601</TotalTime>
  <Words>1124</Words>
  <Application>Microsoft Office PowerPoint</Application>
  <PresentationFormat>Widescreen</PresentationFormat>
  <Paragraphs>123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Verdana</vt:lpstr>
      <vt:lpstr>Wingdings 3</vt:lpstr>
      <vt:lpstr>Office Theme</vt:lpstr>
      <vt:lpstr>PowerPoint Presentation</vt:lpstr>
      <vt:lpstr>Simplify Menus</vt:lpstr>
      <vt:lpstr>Load 3D Structures https://www.ncbi.nlm.nih.gov/Structure/icn3d </vt:lpstr>
      <vt:lpstr>Transform in iCn3D</vt:lpstr>
      <vt:lpstr>Synchronized 3D, 2D, &amp; 1D views</vt:lpstr>
      <vt:lpstr>Select a subset in 3D, 2D and 1D</vt:lpstr>
      <vt:lpstr>View Selection</vt:lpstr>
      <vt:lpstr>Change Style</vt:lpstr>
      <vt:lpstr>Change Color</vt:lpstr>
      <vt:lpstr>Save your work</vt:lpstr>
      <vt:lpstr>PowerPoint Presentation</vt:lpstr>
      <vt:lpstr>Show Annotations: SNPs, Domains, Sites, PTMs, etc.</vt:lpstr>
      <vt:lpstr>Retrieve Annotations with Scripts</vt:lpstr>
      <vt:lpstr>PowerPoint Presentation</vt:lpstr>
      <vt:lpstr>Mutation Analysis </vt:lpstr>
      <vt:lpstr>Electrostatic Potential</vt:lpstr>
      <vt:lpstr>Find Similar Structures Using VAST+</vt:lpstr>
      <vt:lpstr>PowerPoint Presentation</vt:lpstr>
      <vt:lpstr>PowerPoint Presentation</vt:lpstr>
      <vt:lpstr>Align Multiple Chains</vt:lpstr>
      <vt:lpstr>Realign Multiple Structures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Tutorial of iCn3D Structure Viewer - Part 1</dc:title>
  <dc:creator>Wang, Jiyao (NIH/NLM/NCBI) [E]</dc:creator>
  <cp:lastModifiedBy>Wang, Jiyao (NIH/NLM/NCBI) [E]</cp:lastModifiedBy>
  <cp:revision>56</cp:revision>
  <dcterms:created xsi:type="dcterms:W3CDTF">2020-07-06T13:28:00Z</dcterms:created>
  <dcterms:modified xsi:type="dcterms:W3CDTF">2023-08-07T18:48:17Z</dcterms:modified>
</cp:coreProperties>
</file>