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71"/>
  </p:notesMasterIdLst>
  <p:handoutMasterIdLst>
    <p:handoutMasterId r:id="rId72"/>
  </p:handoutMasterIdLst>
  <p:sldIdLst>
    <p:sldId id="417" r:id="rId5"/>
    <p:sldId id="415" r:id="rId6"/>
    <p:sldId id="410" r:id="rId7"/>
    <p:sldId id="412" r:id="rId8"/>
    <p:sldId id="411" r:id="rId9"/>
    <p:sldId id="256" r:id="rId10"/>
    <p:sldId id="302" r:id="rId11"/>
    <p:sldId id="260" r:id="rId12"/>
    <p:sldId id="363" r:id="rId13"/>
    <p:sldId id="342" r:id="rId14"/>
    <p:sldId id="361" r:id="rId15"/>
    <p:sldId id="336" r:id="rId16"/>
    <p:sldId id="281" r:id="rId17"/>
    <p:sldId id="362" r:id="rId18"/>
    <p:sldId id="367" r:id="rId19"/>
    <p:sldId id="325" r:id="rId20"/>
    <p:sldId id="368" r:id="rId21"/>
    <p:sldId id="326" r:id="rId22"/>
    <p:sldId id="265" r:id="rId23"/>
    <p:sldId id="369" r:id="rId24"/>
    <p:sldId id="318" r:id="rId25"/>
    <p:sldId id="344" r:id="rId26"/>
    <p:sldId id="340" r:id="rId27"/>
    <p:sldId id="370" r:id="rId28"/>
    <p:sldId id="365" r:id="rId29"/>
    <p:sldId id="366" r:id="rId30"/>
    <p:sldId id="371" r:id="rId31"/>
    <p:sldId id="372" r:id="rId32"/>
    <p:sldId id="373" r:id="rId33"/>
    <p:sldId id="374" r:id="rId34"/>
    <p:sldId id="375" r:id="rId35"/>
    <p:sldId id="376" r:id="rId36"/>
    <p:sldId id="377" r:id="rId37"/>
    <p:sldId id="378" r:id="rId38"/>
    <p:sldId id="379" r:id="rId39"/>
    <p:sldId id="380" r:id="rId40"/>
    <p:sldId id="381" r:id="rId41"/>
    <p:sldId id="382" r:id="rId42"/>
    <p:sldId id="383" r:id="rId43"/>
    <p:sldId id="384" r:id="rId44"/>
    <p:sldId id="385" r:id="rId45"/>
    <p:sldId id="386" r:id="rId46"/>
    <p:sldId id="387" r:id="rId47"/>
    <p:sldId id="388" r:id="rId48"/>
    <p:sldId id="389" r:id="rId49"/>
    <p:sldId id="390" r:id="rId50"/>
    <p:sldId id="391" r:id="rId51"/>
    <p:sldId id="392" r:id="rId52"/>
    <p:sldId id="393" r:id="rId53"/>
    <p:sldId id="394" r:id="rId54"/>
    <p:sldId id="395" r:id="rId55"/>
    <p:sldId id="396" r:id="rId56"/>
    <p:sldId id="397" r:id="rId57"/>
    <p:sldId id="398" r:id="rId58"/>
    <p:sldId id="399" r:id="rId59"/>
    <p:sldId id="400" r:id="rId60"/>
    <p:sldId id="401" r:id="rId61"/>
    <p:sldId id="402" r:id="rId62"/>
    <p:sldId id="403" r:id="rId63"/>
    <p:sldId id="404" r:id="rId64"/>
    <p:sldId id="405" r:id="rId65"/>
    <p:sldId id="406" r:id="rId66"/>
    <p:sldId id="407" r:id="rId67"/>
    <p:sldId id="408" r:id="rId68"/>
    <p:sldId id="409" r:id="rId69"/>
    <p:sldId id="416" r:id="rId7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fomous" initials="c" lastIdx="14" clrIdx="0"/>
  <p:cmAuthor id="1" name="cf" initials="cf"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82435" autoAdjust="0"/>
  </p:normalViewPr>
  <p:slideViewPr>
    <p:cSldViewPr>
      <p:cViewPr varScale="1">
        <p:scale>
          <a:sx n="94" d="100"/>
          <a:sy n="94" d="100"/>
        </p:scale>
        <p:origin x="-390" y="-96"/>
      </p:cViewPr>
      <p:guideLst>
        <p:guide orient="horz" pos="624"/>
        <p:guide pos="528"/>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12" d="100"/>
          <a:sy n="112" d="100"/>
        </p:scale>
        <p:origin x="-552" y="-78"/>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9C9A54C0-0C48-4956-B6C4-33A4CB22E35B}" type="datetimeFigureOut">
              <a:rPr lang="en-US" smtClean="0"/>
              <a:pPr/>
              <a:t>1/25/2012</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17333F23-4E82-4F0C-9366-0D1F26992B87}" type="slidenum">
              <a:rPr lang="en-US" smtClean="0"/>
              <a:pPr/>
              <a:t>‹#›</a:t>
            </a:fld>
            <a:endParaRPr lang="en-US"/>
          </a:p>
        </p:txBody>
      </p:sp>
    </p:spTree>
    <p:extLst>
      <p:ext uri="{BB962C8B-B14F-4D97-AF65-F5344CB8AC3E}">
        <p14:creationId xmlns:p14="http://schemas.microsoft.com/office/powerpoint/2010/main" val="3670819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A57F542E-C34E-4B2E-8946-E1A1A294D27E}" type="datetimeFigureOut">
              <a:rPr lang="en-US" smtClean="0"/>
              <a:pPr/>
              <a:t>1/25/2012</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0EA75C0F-7693-48EA-A038-7E9994538A26}" type="slidenum">
              <a:rPr lang="en-US" smtClean="0"/>
              <a:pPr/>
              <a:t>‹#›</a:t>
            </a:fld>
            <a:endParaRPr lang="en-US"/>
          </a:p>
        </p:txBody>
      </p:sp>
    </p:spTree>
    <p:extLst>
      <p:ext uri="{BB962C8B-B14F-4D97-AF65-F5344CB8AC3E}">
        <p14:creationId xmlns:p14="http://schemas.microsoft.com/office/powerpoint/2010/main" val="2787806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A75C0F-7693-48EA-A038-7E9994538A26}"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5179484" y="6513695"/>
            <a:ext cx="3962400" cy="343135"/>
          </a:xfrm>
          <a:prstGeom prst="rect">
            <a:avLst/>
          </a:prstGeom>
          <a:noFill/>
          <a:ln w="9525">
            <a:noFill/>
            <a:miter lim="800000"/>
            <a:headEnd/>
            <a:tailEnd/>
          </a:ln>
        </p:spPr>
        <p:txBody>
          <a:bodyPr lIns="93177" tIns="46589" rIns="93177" bIns="46589" anchor="b"/>
          <a:lstStyle/>
          <a:p>
            <a:pPr algn="r" defTabSz="931863" eaLnBrk="1" hangingPunct="1"/>
            <a:fld id="{47E0D1C8-0EBC-4C54-9480-D699434BD730}" type="slidenum">
              <a:rPr lang="en-US" sz="1200">
                <a:latin typeface="Arial" charset="0"/>
              </a:rPr>
              <a:pPr algn="r" defTabSz="931863" eaLnBrk="1" hangingPunct="1"/>
              <a:t>8</a:t>
            </a:fld>
            <a:endParaRPr lang="en-US" sz="1200">
              <a:latin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lIns="93177" tIns="46589" rIns="93177" bIns="46589"/>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5179484" y="6513695"/>
            <a:ext cx="3962400" cy="343135"/>
          </a:xfrm>
          <a:prstGeom prst="rect">
            <a:avLst/>
          </a:prstGeom>
          <a:noFill/>
          <a:ln w="9525">
            <a:noFill/>
            <a:miter lim="800000"/>
            <a:headEnd/>
            <a:tailEnd/>
          </a:ln>
        </p:spPr>
        <p:txBody>
          <a:bodyPr lIns="93177" tIns="46589" rIns="93177" bIns="46589" anchor="b"/>
          <a:lstStyle/>
          <a:p>
            <a:pPr algn="r" defTabSz="931863" eaLnBrk="1" hangingPunct="1"/>
            <a:fld id="{47E0D1C8-0EBC-4C54-9480-D699434BD730}" type="slidenum">
              <a:rPr lang="en-US" sz="1200">
                <a:latin typeface="Arial" charset="0"/>
              </a:rPr>
              <a:pPr algn="r" defTabSz="931863" eaLnBrk="1" hangingPunct="1"/>
              <a:t>9</a:t>
            </a:fld>
            <a:endParaRPr lang="en-US" sz="1200">
              <a:latin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lIns="93177" tIns="46589" rIns="93177" bIns="46589"/>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EA75C0F-7693-48EA-A038-7E9994538A26}" type="slidenum">
              <a:rPr lang="en-US" smtClean="0"/>
              <a:pPr/>
              <a:t>11</a:t>
            </a:fld>
            <a:endParaRPr lang="en-US"/>
          </a:p>
        </p:txBody>
      </p:sp>
    </p:spTree>
    <p:extLst>
      <p:ext uri="{BB962C8B-B14F-4D97-AF65-F5344CB8AC3E}">
        <p14:creationId xmlns:p14="http://schemas.microsoft.com/office/powerpoint/2010/main" val="125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A75C0F-7693-48EA-A038-7E9994538A26}"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EA75C0F-7693-48EA-A038-7E9994538A26}" type="slidenum">
              <a:rPr lang="en-US" smtClean="0"/>
              <a:pPr/>
              <a:t>16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EA75C0F-7693-48EA-A038-7E9994538A26}" type="slidenum">
              <a:rPr lang="en-US" smtClean="0"/>
              <a:pPr/>
              <a:t>17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0EA75C0F-7693-48EA-A038-7E9994538A26}" type="slidenum">
              <a:rPr lang="en-US" smtClean="0"/>
              <a:pPr/>
              <a:t>18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94FD351-E9A4-4C25-AA83-EE114D42A5E0}" type="slidenum">
              <a:rPr lang="en-US" smtClean="0"/>
              <a:pPr/>
              <a:t>19</a:t>
            </a:fld>
            <a:endParaRPr lang="en-US" smtClean="0"/>
          </a:p>
        </p:txBody>
      </p:sp>
      <p:sp>
        <p:nvSpPr>
          <p:cNvPr id="45059" name="Rectangle 7"/>
          <p:cNvSpPr txBox="1">
            <a:spLocks noGrp="1" noChangeArrowheads="1"/>
          </p:cNvSpPr>
          <p:nvPr/>
        </p:nvSpPr>
        <p:spPr bwMode="auto">
          <a:xfrm>
            <a:off x="5179484" y="6513695"/>
            <a:ext cx="3962400" cy="343135"/>
          </a:xfrm>
          <a:prstGeom prst="rect">
            <a:avLst/>
          </a:prstGeom>
          <a:noFill/>
          <a:ln w="9525">
            <a:noFill/>
            <a:miter lim="800000"/>
            <a:headEnd/>
            <a:tailEnd/>
          </a:ln>
        </p:spPr>
        <p:txBody>
          <a:bodyPr lIns="93177" tIns="46589" rIns="93177" bIns="46589" anchor="b"/>
          <a:lstStyle/>
          <a:p>
            <a:pPr algn="r" defTabSz="931863" eaLnBrk="1" hangingPunct="1"/>
            <a:fld id="{E2D180B5-B051-43B7-BC4D-D781A46C4DF6}" type="slidenum">
              <a:rPr lang="en-US" sz="1200">
                <a:latin typeface="Arial" charset="0"/>
              </a:rPr>
              <a:pPr algn="r" defTabSz="931863" eaLnBrk="1" hangingPunct="1"/>
              <a:t>19</a:t>
            </a:fld>
            <a:endParaRPr lang="en-US" sz="1200">
              <a:latin typeface="Arial" charset="0"/>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lIns="93177" tIns="46589" rIns="93177" bIns="46589"/>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94FD351-E9A4-4C25-AA83-EE114D42A5E0}" type="slidenum">
              <a:rPr lang="en-US" smtClean="0"/>
              <a:pPr/>
              <a:t>20</a:t>
            </a:fld>
            <a:endParaRPr lang="en-US" smtClean="0"/>
          </a:p>
        </p:txBody>
      </p:sp>
      <p:sp>
        <p:nvSpPr>
          <p:cNvPr id="45059" name="Rectangle 7"/>
          <p:cNvSpPr txBox="1">
            <a:spLocks noGrp="1" noChangeArrowheads="1"/>
          </p:cNvSpPr>
          <p:nvPr/>
        </p:nvSpPr>
        <p:spPr bwMode="auto">
          <a:xfrm>
            <a:off x="5179484" y="6513695"/>
            <a:ext cx="3962400" cy="343135"/>
          </a:xfrm>
          <a:prstGeom prst="rect">
            <a:avLst/>
          </a:prstGeom>
          <a:noFill/>
          <a:ln w="9525">
            <a:noFill/>
            <a:miter lim="800000"/>
            <a:headEnd/>
            <a:tailEnd/>
          </a:ln>
        </p:spPr>
        <p:txBody>
          <a:bodyPr lIns="93177" tIns="46589" rIns="93177" bIns="46589" anchor="b"/>
          <a:lstStyle/>
          <a:p>
            <a:pPr algn="r" defTabSz="931863" eaLnBrk="1" hangingPunct="1"/>
            <a:fld id="{E2D180B5-B051-43B7-BC4D-D781A46C4DF6}" type="slidenum">
              <a:rPr lang="en-US" sz="1200">
                <a:latin typeface="Arial" charset="0"/>
              </a:rPr>
              <a:pPr algn="r" defTabSz="931863" eaLnBrk="1" hangingPunct="1"/>
              <a:t>20</a:t>
            </a:fld>
            <a:endParaRPr lang="en-US" sz="1200">
              <a:latin typeface="Arial" charset="0"/>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lIns="93177" tIns="46589" rIns="93177" bIns="46589"/>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94FD351-E9A4-4C25-AA83-EE114D42A5E0}" type="slidenum">
              <a:rPr lang="en-US" smtClean="0"/>
              <a:pPr/>
              <a:t>22</a:t>
            </a:fld>
            <a:endParaRPr lang="en-US" smtClean="0"/>
          </a:p>
        </p:txBody>
      </p:sp>
      <p:sp>
        <p:nvSpPr>
          <p:cNvPr id="45059" name="Rectangle 7"/>
          <p:cNvSpPr txBox="1">
            <a:spLocks noGrp="1" noChangeArrowheads="1"/>
          </p:cNvSpPr>
          <p:nvPr/>
        </p:nvSpPr>
        <p:spPr bwMode="auto">
          <a:xfrm>
            <a:off x="5179484" y="6513695"/>
            <a:ext cx="3962400" cy="343135"/>
          </a:xfrm>
          <a:prstGeom prst="rect">
            <a:avLst/>
          </a:prstGeom>
          <a:noFill/>
          <a:ln w="9525">
            <a:noFill/>
            <a:miter lim="800000"/>
            <a:headEnd/>
            <a:tailEnd/>
          </a:ln>
        </p:spPr>
        <p:txBody>
          <a:bodyPr lIns="93177" tIns="46589" rIns="93177" bIns="46589" anchor="b"/>
          <a:lstStyle/>
          <a:p>
            <a:pPr algn="r" defTabSz="931863" eaLnBrk="1" hangingPunct="1"/>
            <a:fld id="{E2D180B5-B051-43B7-BC4D-D781A46C4DF6}" type="slidenum">
              <a:rPr lang="en-US" sz="1200">
                <a:latin typeface="Arial" charset="0"/>
              </a:rPr>
              <a:pPr algn="r" defTabSz="931863" eaLnBrk="1" hangingPunct="1"/>
              <a:t>22</a:t>
            </a:fld>
            <a:endParaRPr lang="en-US" sz="1200">
              <a:latin typeface="Arial" charset="0"/>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lIns="93177" tIns="46589" rIns="93177" bIns="46589"/>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94FD351-E9A4-4C25-AA83-EE114D42A5E0}" type="slidenum">
              <a:rPr lang="en-US" smtClean="0"/>
              <a:pPr/>
              <a:t>24</a:t>
            </a:fld>
            <a:endParaRPr lang="en-US" smtClean="0"/>
          </a:p>
        </p:txBody>
      </p:sp>
      <p:sp>
        <p:nvSpPr>
          <p:cNvPr id="45059" name="Rectangle 7"/>
          <p:cNvSpPr txBox="1">
            <a:spLocks noGrp="1" noChangeArrowheads="1"/>
          </p:cNvSpPr>
          <p:nvPr/>
        </p:nvSpPr>
        <p:spPr bwMode="auto">
          <a:xfrm>
            <a:off x="5179484" y="6513695"/>
            <a:ext cx="3962400" cy="343135"/>
          </a:xfrm>
          <a:prstGeom prst="rect">
            <a:avLst/>
          </a:prstGeom>
          <a:noFill/>
          <a:ln w="9525">
            <a:noFill/>
            <a:miter lim="800000"/>
            <a:headEnd/>
            <a:tailEnd/>
          </a:ln>
        </p:spPr>
        <p:txBody>
          <a:bodyPr lIns="93177" tIns="46589" rIns="93177" bIns="46589" anchor="b"/>
          <a:lstStyle/>
          <a:p>
            <a:pPr algn="r" defTabSz="931863" eaLnBrk="1" hangingPunct="1"/>
            <a:fld id="{E2D180B5-B051-43B7-BC4D-D781A46C4DF6}" type="slidenum">
              <a:rPr lang="en-US" sz="1200">
                <a:latin typeface="Arial" charset="0"/>
              </a:rPr>
              <a:pPr algn="r" defTabSz="931863" eaLnBrk="1" hangingPunct="1"/>
              <a:t>24</a:t>
            </a:fld>
            <a:endParaRPr lang="en-US" sz="1200">
              <a:latin typeface="Arial" charset="0"/>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lIns="93177" tIns="46589" rIns="93177" bIns="46589"/>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A75C0F-7693-48EA-A038-7E9994538A26}" type="slidenum">
              <a:rPr lang="en-US" smtClean="0"/>
              <a:pPr/>
              <a:t>25</a:t>
            </a:fld>
            <a:endParaRPr lang="en-US" dirty="0"/>
          </a:p>
        </p:txBody>
      </p:sp>
    </p:spTree>
    <p:extLst>
      <p:ext uri="{BB962C8B-B14F-4D97-AF65-F5344CB8AC3E}">
        <p14:creationId xmlns:p14="http://schemas.microsoft.com/office/powerpoint/2010/main" val="3805573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A75C0F-7693-48EA-A038-7E9994538A26}" type="slidenum">
              <a:rPr lang="en-US" smtClean="0"/>
              <a:pPr/>
              <a:t>26</a:t>
            </a:fld>
            <a:endParaRPr lang="en-US" dirty="0"/>
          </a:p>
        </p:txBody>
      </p:sp>
    </p:spTree>
    <p:extLst>
      <p:ext uri="{BB962C8B-B14F-4D97-AF65-F5344CB8AC3E}">
        <p14:creationId xmlns:p14="http://schemas.microsoft.com/office/powerpoint/2010/main" val="3805573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a:defRPr sz="2400">
                <a:solidFill>
                  <a:schemeClr val="tx1"/>
                </a:solidFill>
                <a:latin typeface="Times" pitchFamily="84" charset="0"/>
              </a:defRPr>
            </a:lvl1pPr>
            <a:lvl2pPr marL="742950" indent="-285750">
              <a:defRPr sz="2400">
                <a:solidFill>
                  <a:schemeClr val="tx1"/>
                </a:solidFill>
                <a:latin typeface="Times" pitchFamily="84" charset="0"/>
              </a:defRPr>
            </a:lvl2pPr>
            <a:lvl3pPr marL="1143000" indent="-228600">
              <a:defRPr sz="2400">
                <a:solidFill>
                  <a:schemeClr val="tx1"/>
                </a:solidFill>
                <a:latin typeface="Times" pitchFamily="84" charset="0"/>
              </a:defRPr>
            </a:lvl3pPr>
            <a:lvl4pPr marL="1600200" indent="-228600">
              <a:defRPr sz="2400">
                <a:solidFill>
                  <a:schemeClr val="tx1"/>
                </a:solidFill>
                <a:latin typeface="Times" pitchFamily="84" charset="0"/>
              </a:defRPr>
            </a:lvl4pPr>
            <a:lvl5pPr marL="2057400" indent="-228600">
              <a:defRPr sz="2400">
                <a:solidFill>
                  <a:schemeClr val="tx1"/>
                </a:solidFill>
                <a:latin typeface="Times" pitchFamily="84" charset="0"/>
              </a:defRPr>
            </a:lvl5pPr>
            <a:lvl6pPr marL="2514600" indent="-228600" eaLnBrk="0" fontAlgn="base" hangingPunct="0">
              <a:spcBef>
                <a:spcPct val="0"/>
              </a:spcBef>
              <a:spcAft>
                <a:spcPct val="0"/>
              </a:spcAft>
              <a:defRPr sz="2400">
                <a:solidFill>
                  <a:schemeClr val="tx1"/>
                </a:solidFill>
                <a:latin typeface="Times" pitchFamily="84" charset="0"/>
              </a:defRPr>
            </a:lvl6pPr>
            <a:lvl7pPr marL="2971800" indent="-228600" eaLnBrk="0" fontAlgn="base" hangingPunct="0">
              <a:spcBef>
                <a:spcPct val="0"/>
              </a:spcBef>
              <a:spcAft>
                <a:spcPct val="0"/>
              </a:spcAft>
              <a:defRPr sz="2400">
                <a:solidFill>
                  <a:schemeClr val="tx1"/>
                </a:solidFill>
                <a:latin typeface="Times" pitchFamily="84" charset="0"/>
              </a:defRPr>
            </a:lvl7pPr>
            <a:lvl8pPr marL="3429000" indent="-228600" eaLnBrk="0" fontAlgn="base" hangingPunct="0">
              <a:spcBef>
                <a:spcPct val="0"/>
              </a:spcBef>
              <a:spcAft>
                <a:spcPct val="0"/>
              </a:spcAft>
              <a:defRPr sz="2400">
                <a:solidFill>
                  <a:schemeClr val="tx1"/>
                </a:solidFill>
                <a:latin typeface="Times" pitchFamily="84" charset="0"/>
              </a:defRPr>
            </a:lvl8pPr>
            <a:lvl9pPr marL="3886200" indent="-228600" eaLnBrk="0" fontAlgn="base" hangingPunct="0">
              <a:spcBef>
                <a:spcPct val="0"/>
              </a:spcBef>
              <a:spcAft>
                <a:spcPct val="0"/>
              </a:spcAft>
              <a:defRPr sz="2400">
                <a:solidFill>
                  <a:schemeClr val="tx1"/>
                </a:solidFill>
                <a:latin typeface="Times" pitchFamily="84" charset="0"/>
              </a:defRPr>
            </a:lvl9pPr>
          </a:lstStyle>
          <a:p>
            <a:fld id="{6353ADC0-7248-4BFD-9117-CADB91FD2394}" type="slidenum">
              <a:rPr lang="en-US" sz="1200">
                <a:solidFill>
                  <a:prstClr val="black"/>
                </a:solidFill>
              </a:rPr>
              <a:pPr/>
              <a:t>27</a:t>
            </a:fld>
            <a:endParaRPr lang="en-US" sz="1200">
              <a:solidFill>
                <a:prstClr val="black"/>
              </a:solidFill>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a:defRPr sz="2400">
                <a:solidFill>
                  <a:schemeClr val="tx1"/>
                </a:solidFill>
                <a:latin typeface="Times" pitchFamily="84" charset="0"/>
              </a:defRPr>
            </a:lvl1pPr>
            <a:lvl2pPr marL="742950" indent="-285750">
              <a:defRPr sz="2400">
                <a:solidFill>
                  <a:schemeClr val="tx1"/>
                </a:solidFill>
                <a:latin typeface="Times" pitchFamily="84" charset="0"/>
              </a:defRPr>
            </a:lvl2pPr>
            <a:lvl3pPr marL="1143000" indent="-228600">
              <a:defRPr sz="2400">
                <a:solidFill>
                  <a:schemeClr val="tx1"/>
                </a:solidFill>
                <a:latin typeface="Times" pitchFamily="84" charset="0"/>
              </a:defRPr>
            </a:lvl3pPr>
            <a:lvl4pPr marL="1600200" indent="-228600">
              <a:defRPr sz="2400">
                <a:solidFill>
                  <a:schemeClr val="tx1"/>
                </a:solidFill>
                <a:latin typeface="Times" pitchFamily="84" charset="0"/>
              </a:defRPr>
            </a:lvl4pPr>
            <a:lvl5pPr marL="2057400" indent="-228600">
              <a:defRPr sz="2400">
                <a:solidFill>
                  <a:schemeClr val="tx1"/>
                </a:solidFill>
                <a:latin typeface="Times" pitchFamily="84" charset="0"/>
              </a:defRPr>
            </a:lvl5pPr>
            <a:lvl6pPr marL="2514600" indent="-228600" eaLnBrk="0" fontAlgn="base" hangingPunct="0">
              <a:spcBef>
                <a:spcPct val="0"/>
              </a:spcBef>
              <a:spcAft>
                <a:spcPct val="0"/>
              </a:spcAft>
              <a:defRPr sz="2400">
                <a:solidFill>
                  <a:schemeClr val="tx1"/>
                </a:solidFill>
                <a:latin typeface="Times" pitchFamily="84" charset="0"/>
              </a:defRPr>
            </a:lvl6pPr>
            <a:lvl7pPr marL="2971800" indent="-228600" eaLnBrk="0" fontAlgn="base" hangingPunct="0">
              <a:spcBef>
                <a:spcPct val="0"/>
              </a:spcBef>
              <a:spcAft>
                <a:spcPct val="0"/>
              </a:spcAft>
              <a:defRPr sz="2400">
                <a:solidFill>
                  <a:schemeClr val="tx1"/>
                </a:solidFill>
                <a:latin typeface="Times" pitchFamily="84" charset="0"/>
              </a:defRPr>
            </a:lvl7pPr>
            <a:lvl8pPr marL="3429000" indent="-228600" eaLnBrk="0" fontAlgn="base" hangingPunct="0">
              <a:spcBef>
                <a:spcPct val="0"/>
              </a:spcBef>
              <a:spcAft>
                <a:spcPct val="0"/>
              </a:spcAft>
              <a:defRPr sz="2400">
                <a:solidFill>
                  <a:schemeClr val="tx1"/>
                </a:solidFill>
                <a:latin typeface="Times" pitchFamily="84" charset="0"/>
              </a:defRPr>
            </a:lvl8pPr>
            <a:lvl9pPr marL="3886200" indent="-228600" eaLnBrk="0" fontAlgn="base" hangingPunct="0">
              <a:spcBef>
                <a:spcPct val="0"/>
              </a:spcBef>
              <a:spcAft>
                <a:spcPct val="0"/>
              </a:spcAft>
              <a:defRPr sz="2400">
                <a:solidFill>
                  <a:schemeClr val="tx1"/>
                </a:solidFill>
                <a:latin typeface="Times" pitchFamily="84" charset="0"/>
              </a:defRPr>
            </a:lvl9pPr>
          </a:lstStyle>
          <a:p>
            <a:fld id="{F9269885-622A-4CBD-9228-B01A389DD564}" type="slidenum">
              <a:rPr lang="en-US" sz="1200"/>
              <a:pPr/>
              <a:t>43</a:t>
            </a:fld>
            <a:endParaRPr 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2400">
                <a:solidFill>
                  <a:schemeClr val="tx1"/>
                </a:solidFill>
                <a:latin typeface="Times" pitchFamily="84" charset="0"/>
              </a:defRPr>
            </a:lvl1pPr>
            <a:lvl2pPr marL="742950" indent="-285750">
              <a:defRPr sz="2400">
                <a:solidFill>
                  <a:schemeClr val="tx1"/>
                </a:solidFill>
                <a:latin typeface="Times" pitchFamily="84" charset="0"/>
              </a:defRPr>
            </a:lvl2pPr>
            <a:lvl3pPr marL="1143000" indent="-228600">
              <a:defRPr sz="2400">
                <a:solidFill>
                  <a:schemeClr val="tx1"/>
                </a:solidFill>
                <a:latin typeface="Times" pitchFamily="84" charset="0"/>
              </a:defRPr>
            </a:lvl3pPr>
            <a:lvl4pPr marL="1600200" indent="-228600">
              <a:defRPr sz="2400">
                <a:solidFill>
                  <a:schemeClr val="tx1"/>
                </a:solidFill>
                <a:latin typeface="Times" pitchFamily="84" charset="0"/>
              </a:defRPr>
            </a:lvl4pPr>
            <a:lvl5pPr marL="2057400" indent="-228600">
              <a:defRPr sz="2400">
                <a:solidFill>
                  <a:schemeClr val="tx1"/>
                </a:solidFill>
                <a:latin typeface="Times" pitchFamily="84" charset="0"/>
              </a:defRPr>
            </a:lvl5pPr>
            <a:lvl6pPr marL="2514600" indent="-228600" eaLnBrk="0" fontAlgn="base" hangingPunct="0">
              <a:spcBef>
                <a:spcPct val="0"/>
              </a:spcBef>
              <a:spcAft>
                <a:spcPct val="0"/>
              </a:spcAft>
              <a:defRPr sz="2400">
                <a:solidFill>
                  <a:schemeClr val="tx1"/>
                </a:solidFill>
                <a:latin typeface="Times" pitchFamily="84" charset="0"/>
              </a:defRPr>
            </a:lvl6pPr>
            <a:lvl7pPr marL="2971800" indent="-228600" eaLnBrk="0" fontAlgn="base" hangingPunct="0">
              <a:spcBef>
                <a:spcPct val="0"/>
              </a:spcBef>
              <a:spcAft>
                <a:spcPct val="0"/>
              </a:spcAft>
              <a:defRPr sz="2400">
                <a:solidFill>
                  <a:schemeClr val="tx1"/>
                </a:solidFill>
                <a:latin typeface="Times" pitchFamily="84" charset="0"/>
              </a:defRPr>
            </a:lvl7pPr>
            <a:lvl8pPr marL="3429000" indent="-228600" eaLnBrk="0" fontAlgn="base" hangingPunct="0">
              <a:spcBef>
                <a:spcPct val="0"/>
              </a:spcBef>
              <a:spcAft>
                <a:spcPct val="0"/>
              </a:spcAft>
              <a:defRPr sz="2400">
                <a:solidFill>
                  <a:schemeClr val="tx1"/>
                </a:solidFill>
                <a:latin typeface="Times" pitchFamily="84" charset="0"/>
              </a:defRPr>
            </a:lvl8pPr>
            <a:lvl9pPr marL="3886200" indent="-228600" eaLnBrk="0" fontAlgn="base" hangingPunct="0">
              <a:spcBef>
                <a:spcPct val="0"/>
              </a:spcBef>
              <a:spcAft>
                <a:spcPct val="0"/>
              </a:spcAft>
              <a:defRPr sz="2400">
                <a:solidFill>
                  <a:schemeClr val="tx1"/>
                </a:solidFill>
                <a:latin typeface="Times" pitchFamily="84" charset="0"/>
              </a:defRPr>
            </a:lvl9pPr>
          </a:lstStyle>
          <a:p>
            <a:fld id="{EA8AB707-5891-4757-A148-35537F968F1F}" type="slidenum">
              <a:rPr lang="en-US" sz="1200"/>
              <a:pPr/>
              <a:t>64</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90" name="Picture 18" descr="Sllide1_Modif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ctrTitle"/>
          </p:nvPr>
        </p:nvSpPr>
        <p:spPr>
          <a:xfrm>
            <a:off x="2209800" y="1295400"/>
            <a:ext cx="6248400" cy="1600200"/>
          </a:xfrm>
        </p:spPr>
        <p:txBody>
          <a:bodyPr anchor="t"/>
          <a:lstStyle>
            <a:lvl1pPr>
              <a:lnSpc>
                <a:spcPts val="3700"/>
              </a:lnSpc>
              <a:defRPr sz="3800">
                <a:solidFill>
                  <a:schemeClr val="bg1"/>
                </a:solidFill>
              </a:defRPr>
            </a:lvl1pPr>
          </a:lstStyle>
          <a:p>
            <a:pPr lvl="0"/>
            <a:r>
              <a:rPr lang="en-US" noProof="0" smtClean="0"/>
              <a:t>Click to edit Master title style</a:t>
            </a:r>
          </a:p>
        </p:txBody>
      </p:sp>
      <p:sp>
        <p:nvSpPr>
          <p:cNvPr id="3076" name="Rectangle 4"/>
          <p:cNvSpPr>
            <a:spLocks noGrp="1" noChangeArrowheads="1"/>
          </p:cNvSpPr>
          <p:nvPr>
            <p:ph type="subTitle" idx="1"/>
          </p:nvPr>
        </p:nvSpPr>
        <p:spPr>
          <a:xfrm>
            <a:off x="2209800" y="2895600"/>
            <a:ext cx="6248400" cy="1143000"/>
          </a:xfrm>
        </p:spPr>
        <p:txBody>
          <a:bodyPr/>
          <a:lstStyle>
            <a:lvl1pPr marL="0" indent="0">
              <a:lnSpc>
                <a:spcPts val="2600"/>
              </a:lnSpc>
              <a:buFont typeface="Wingdings" pitchFamily="84" charset="2"/>
              <a:buNone/>
              <a:defRPr sz="2800"/>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9228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64014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8339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19709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2427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5728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13273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56503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0988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533400"/>
            <a:ext cx="21145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533400"/>
            <a:ext cx="61912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5178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4582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19200"/>
            <a:ext cx="4152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86300" y="1219200"/>
            <a:ext cx="4152900" cy="4572000"/>
          </a:xfrm>
        </p:spPr>
        <p:txBody>
          <a:bodyPr/>
          <a:lstStyle/>
          <a:p>
            <a:endParaRPr lang="en-US"/>
          </a:p>
        </p:txBody>
      </p:sp>
    </p:spTree>
    <p:extLst>
      <p:ext uri="{BB962C8B-B14F-4D97-AF65-F5344CB8AC3E}">
        <p14:creationId xmlns:p14="http://schemas.microsoft.com/office/powerpoint/2010/main" val="1254496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2" name="Picture 28" descr="NSGC_Corp_PPT_0308-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381000" y="533400"/>
            <a:ext cx="8458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219200"/>
            <a:ext cx="8458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ftr="0" dt="0"/>
  <p:txStyles>
    <p:titleStyle>
      <a:lvl1pPr algn="l" rtl="0" eaLnBrk="1" fontAlgn="base" hangingPunct="1">
        <a:lnSpc>
          <a:spcPct val="80000"/>
        </a:lnSpc>
        <a:spcBef>
          <a:spcPct val="0"/>
        </a:spcBef>
        <a:spcAft>
          <a:spcPct val="0"/>
        </a:spcAft>
        <a:defRPr sz="2400" b="1">
          <a:solidFill>
            <a:schemeClr val="tx1"/>
          </a:solidFill>
          <a:latin typeface="+mj-lt"/>
          <a:ea typeface="+mj-ea"/>
          <a:cs typeface="+mj-cs"/>
        </a:defRPr>
      </a:lvl1pPr>
      <a:lvl2pPr algn="l" rtl="0" eaLnBrk="1" fontAlgn="base" hangingPunct="1">
        <a:lnSpc>
          <a:spcPct val="80000"/>
        </a:lnSpc>
        <a:spcBef>
          <a:spcPct val="0"/>
        </a:spcBef>
        <a:spcAft>
          <a:spcPct val="0"/>
        </a:spcAft>
        <a:defRPr sz="2400" b="1">
          <a:solidFill>
            <a:schemeClr val="tx1"/>
          </a:solidFill>
          <a:latin typeface="Arial" charset="0"/>
        </a:defRPr>
      </a:lvl2pPr>
      <a:lvl3pPr algn="l" rtl="0" eaLnBrk="1" fontAlgn="base" hangingPunct="1">
        <a:lnSpc>
          <a:spcPct val="80000"/>
        </a:lnSpc>
        <a:spcBef>
          <a:spcPct val="0"/>
        </a:spcBef>
        <a:spcAft>
          <a:spcPct val="0"/>
        </a:spcAft>
        <a:defRPr sz="2400" b="1">
          <a:solidFill>
            <a:schemeClr val="tx1"/>
          </a:solidFill>
          <a:latin typeface="Arial" charset="0"/>
        </a:defRPr>
      </a:lvl3pPr>
      <a:lvl4pPr algn="l" rtl="0" eaLnBrk="1" fontAlgn="base" hangingPunct="1">
        <a:lnSpc>
          <a:spcPct val="80000"/>
        </a:lnSpc>
        <a:spcBef>
          <a:spcPct val="0"/>
        </a:spcBef>
        <a:spcAft>
          <a:spcPct val="0"/>
        </a:spcAft>
        <a:defRPr sz="2400" b="1">
          <a:solidFill>
            <a:schemeClr val="tx1"/>
          </a:solidFill>
          <a:latin typeface="Arial" charset="0"/>
        </a:defRPr>
      </a:lvl4pPr>
      <a:lvl5pPr algn="l" rtl="0" eaLnBrk="1" fontAlgn="base" hangingPunct="1">
        <a:lnSpc>
          <a:spcPct val="80000"/>
        </a:lnSpc>
        <a:spcBef>
          <a:spcPct val="0"/>
        </a:spcBef>
        <a:spcAft>
          <a:spcPct val="0"/>
        </a:spcAft>
        <a:defRPr sz="2400" b="1">
          <a:solidFill>
            <a:schemeClr val="tx1"/>
          </a:solidFill>
          <a:latin typeface="Arial" charset="0"/>
        </a:defRPr>
      </a:lvl5pPr>
      <a:lvl6pPr marL="457200" algn="l" rtl="0" eaLnBrk="1" fontAlgn="base" hangingPunct="1">
        <a:lnSpc>
          <a:spcPct val="80000"/>
        </a:lnSpc>
        <a:spcBef>
          <a:spcPct val="0"/>
        </a:spcBef>
        <a:spcAft>
          <a:spcPct val="0"/>
        </a:spcAft>
        <a:defRPr sz="2400" b="1">
          <a:solidFill>
            <a:schemeClr val="tx1"/>
          </a:solidFill>
          <a:latin typeface="Arial" charset="0"/>
        </a:defRPr>
      </a:lvl6pPr>
      <a:lvl7pPr marL="914400" algn="l" rtl="0" eaLnBrk="1" fontAlgn="base" hangingPunct="1">
        <a:lnSpc>
          <a:spcPct val="80000"/>
        </a:lnSpc>
        <a:spcBef>
          <a:spcPct val="0"/>
        </a:spcBef>
        <a:spcAft>
          <a:spcPct val="0"/>
        </a:spcAft>
        <a:defRPr sz="2400" b="1">
          <a:solidFill>
            <a:schemeClr val="tx1"/>
          </a:solidFill>
          <a:latin typeface="Arial" charset="0"/>
        </a:defRPr>
      </a:lvl7pPr>
      <a:lvl8pPr marL="1371600" algn="l" rtl="0" eaLnBrk="1" fontAlgn="base" hangingPunct="1">
        <a:lnSpc>
          <a:spcPct val="80000"/>
        </a:lnSpc>
        <a:spcBef>
          <a:spcPct val="0"/>
        </a:spcBef>
        <a:spcAft>
          <a:spcPct val="0"/>
        </a:spcAft>
        <a:defRPr sz="2400" b="1">
          <a:solidFill>
            <a:schemeClr val="tx1"/>
          </a:solidFill>
          <a:latin typeface="Arial" charset="0"/>
        </a:defRPr>
      </a:lvl8pPr>
      <a:lvl9pPr marL="1828800" algn="l" rtl="0" eaLnBrk="1" fontAlgn="base" hangingPunct="1">
        <a:lnSpc>
          <a:spcPct val="80000"/>
        </a:lnSpc>
        <a:spcBef>
          <a:spcPct val="0"/>
        </a:spcBef>
        <a:spcAft>
          <a:spcPct val="0"/>
        </a:spcAft>
        <a:defRPr sz="2400" b="1">
          <a:solidFill>
            <a:schemeClr val="tx1"/>
          </a:solidFill>
          <a:latin typeface="Arial" charset="0"/>
        </a:defRPr>
      </a:lvl9pPr>
    </p:titleStyle>
    <p:bodyStyle>
      <a:lvl1pPr marL="230188" indent="-230188" algn="l" rtl="0" eaLnBrk="1" fontAlgn="base" hangingPunct="1">
        <a:spcBef>
          <a:spcPct val="20000"/>
        </a:spcBef>
        <a:spcAft>
          <a:spcPct val="0"/>
        </a:spcAft>
        <a:buClr>
          <a:schemeClr val="accent1"/>
        </a:buClr>
        <a:buFont typeface="Wingdings" pitchFamily="84" charset="2"/>
        <a:buChar char="§"/>
        <a:defRPr sz="2000">
          <a:solidFill>
            <a:schemeClr val="tx1"/>
          </a:solidFill>
          <a:latin typeface="+mn-lt"/>
          <a:ea typeface="+mn-ea"/>
          <a:cs typeface="+mn-cs"/>
        </a:defRPr>
      </a:lvl1pPr>
      <a:lvl2pPr marL="571500" indent="-227013" algn="l" rtl="0" eaLnBrk="1" fontAlgn="base" hangingPunct="1">
        <a:spcBef>
          <a:spcPct val="20000"/>
        </a:spcBef>
        <a:spcAft>
          <a:spcPct val="0"/>
        </a:spcAft>
        <a:buClr>
          <a:schemeClr val="accent2"/>
        </a:buClr>
        <a:buSzPct val="100000"/>
        <a:buChar char="&gt;"/>
        <a:defRPr>
          <a:solidFill>
            <a:schemeClr val="tx1"/>
          </a:solidFill>
          <a:latin typeface="+mn-lt"/>
        </a:defRPr>
      </a:lvl2pPr>
      <a:lvl3pPr marL="969963" indent="-284163" algn="l" rtl="0" eaLnBrk="1" fontAlgn="base" hangingPunct="1">
        <a:spcBef>
          <a:spcPct val="20000"/>
        </a:spcBef>
        <a:spcAft>
          <a:spcPct val="0"/>
        </a:spcAft>
        <a:buClr>
          <a:schemeClr val="hlink"/>
        </a:buClr>
        <a:buChar char="—"/>
        <a:defRPr sz="1600">
          <a:solidFill>
            <a:schemeClr val="tx1"/>
          </a:solidFill>
          <a:latin typeface="+mn-lt"/>
        </a:defRPr>
      </a:lvl3pPr>
      <a:lvl4pPr marL="1311275" indent="-227013" algn="l" rtl="0" eaLnBrk="1" fontAlgn="base" hangingPunct="1">
        <a:spcBef>
          <a:spcPct val="20000"/>
        </a:spcBef>
        <a:spcAft>
          <a:spcPct val="0"/>
        </a:spcAft>
        <a:buClr>
          <a:schemeClr val="accent1"/>
        </a:buClr>
        <a:buSzPct val="80000"/>
        <a:buFont typeface="Wingdings" pitchFamily="84" charset="2"/>
        <a:buChar char="ü"/>
        <a:defRPr sz="1400">
          <a:solidFill>
            <a:schemeClr val="tx1"/>
          </a:solidFill>
          <a:latin typeface="+mn-lt"/>
        </a:defRPr>
      </a:lvl4pPr>
      <a:lvl5pPr marL="1649413" indent="-223838" algn="l" rtl="0" eaLnBrk="1" fontAlgn="base" hangingPunct="1">
        <a:spcBef>
          <a:spcPct val="20000"/>
        </a:spcBef>
        <a:spcAft>
          <a:spcPct val="0"/>
        </a:spcAft>
        <a:buClr>
          <a:schemeClr val="accent2"/>
        </a:buClr>
        <a:buSzPct val="80000"/>
        <a:buFont typeface="Arial" charset="0"/>
        <a:buChar char="—"/>
        <a:defRPr sz="1400">
          <a:solidFill>
            <a:schemeClr val="tx1"/>
          </a:solidFill>
          <a:latin typeface="+mn-lt"/>
        </a:defRPr>
      </a:lvl5pPr>
      <a:lvl6pPr marL="2106613" indent="-223838" algn="l" rtl="0" eaLnBrk="1" fontAlgn="base" hangingPunct="1">
        <a:spcBef>
          <a:spcPct val="20000"/>
        </a:spcBef>
        <a:spcAft>
          <a:spcPct val="0"/>
        </a:spcAft>
        <a:buClr>
          <a:schemeClr val="accent2"/>
        </a:buClr>
        <a:buSzPct val="80000"/>
        <a:buFont typeface="Arial" charset="0"/>
        <a:buChar char="—"/>
        <a:defRPr sz="1400">
          <a:solidFill>
            <a:schemeClr val="tx1"/>
          </a:solidFill>
          <a:latin typeface="+mn-lt"/>
        </a:defRPr>
      </a:lvl6pPr>
      <a:lvl7pPr marL="2563813" indent="-223838" algn="l" rtl="0" eaLnBrk="1" fontAlgn="base" hangingPunct="1">
        <a:spcBef>
          <a:spcPct val="20000"/>
        </a:spcBef>
        <a:spcAft>
          <a:spcPct val="0"/>
        </a:spcAft>
        <a:buClr>
          <a:schemeClr val="accent2"/>
        </a:buClr>
        <a:buSzPct val="80000"/>
        <a:buFont typeface="Arial" charset="0"/>
        <a:buChar char="—"/>
        <a:defRPr sz="1400">
          <a:solidFill>
            <a:schemeClr val="tx1"/>
          </a:solidFill>
          <a:latin typeface="+mn-lt"/>
        </a:defRPr>
      </a:lvl7pPr>
      <a:lvl8pPr marL="3021013" indent="-223838" algn="l" rtl="0" eaLnBrk="1" fontAlgn="base" hangingPunct="1">
        <a:spcBef>
          <a:spcPct val="20000"/>
        </a:spcBef>
        <a:spcAft>
          <a:spcPct val="0"/>
        </a:spcAft>
        <a:buClr>
          <a:schemeClr val="accent2"/>
        </a:buClr>
        <a:buSzPct val="80000"/>
        <a:buFont typeface="Arial" charset="0"/>
        <a:buChar char="—"/>
        <a:defRPr sz="1400">
          <a:solidFill>
            <a:schemeClr val="tx1"/>
          </a:solidFill>
          <a:latin typeface="+mn-lt"/>
        </a:defRPr>
      </a:lvl8pPr>
      <a:lvl9pPr marL="3478213" indent="-223838" algn="l" rtl="0" eaLnBrk="1" fontAlgn="base" hangingPunct="1">
        <a:spcBef>
          <a:spcPct val="20000"/>
        </a:spcBef>
        <a:spcAft>
          <a:spcPct val="0"/>
        </a:spcAft>
        <a:buClr>
          <a:schemeClr val="accent2"/>
        </a:buClr>
        <a:buSzPct val="80000"/>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melvin@nsgc.org"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ncbi.nlm.nih.gov/clinva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www.ncbi.nlm.nih.gov/gtr"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mailto:amelvin@nsgc.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295400"/>
            <a:ext cx="6248400" cy="1752600"/>
          </a:xfrm>
        </p:spPr>
        <p:txBody>
          <a:bodyPr/>
          <a:lstStyle/>
          <a:p>
            <a:r>
              <a:rPr lang="en-US" sz="4000" dirty="0">
                <a:effectLst>
                  <a:outerShdw blurRad="38100" dist="38100" dir="2700000" algn="tl">
                    <a:srgbClr val="000000">
                      <a:alpha val="43137"/>
                    </a:srgbClr>
                  </a:outerShdw>
                </a:effectLst>
              </a:rPr>
              <a:t>Navigating the New </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NIH Genetic Testing Registry</a:t>
            </a:r>
            <a:endParaRPr lang="en-US" dirty="0"/>
          </a:p>
        </p:txBody>
      </p:sp>
      <p:sp>
        <p:nvSpPr>
          <p:cNvPr id="3" name="Subtitle 2"/>
          <p:cNvSpPr>
            <a:spLocks noGrp="1"/>
          </p:cNvSpPr>
          <p:nvPr>
            <p:ph type="subTitle" idx="1"/>
          </p:nvPr>
        </p:nvSpPr>
        <p:spPr>
          <a:xfrm>
            <a:off x="1066800" y="2895600"/>
            <a:ext cx="7391400" cy="1676400"/>
          </a:xfrm>
        </p:spPr>
        <p:txBody>
          <a:bodyPr/>
          <a:lstStyle/>
          <a:p>
            <a:r>
              <a:rPr lang="en-US" sz="2400" dirty="0" smtClean="0"/>
              <a:t>Presented by:</a:t>
            </a:r>
          </a:p>
          <a:p>
            <a:r>
              <a:rPr lang="en-US" sz="2600" dirty="0" smtClean="0"/>
              <a:t>Wendy </a:t>
            </a:r>
            <a:r>
              <a:rPr lang="en-US" sz="2600" dirty="0"/>
              <a:t>Rubinstein, MD, PhD, FACP, </a:t>
            </a:r>
            <a:r>
              <a:rPr lang="en-US" sz="2600" dirty="0" smtClean="0"/>
              <a:t>FACMG</a:t>
            </a:r>
            <a:br>
              <a:rPr lang="en-US" sz="2600" dirty="0" smtClean="0"/>
            </a:br>
            <a:r>
              <a:rPr lang="en-US" sz="2600" dirty="0"/>
              <a:t>Adriana </a:t>
            </a:r>
            <a:r>
              <a:rPr lang="en-US" sz="2600" dirty="0" err="1"/>
              <a:t>Malheiro</a:t>
            </a:r>
            <a:r>
              <a:rPr lang="en-US" sz="2600" dirty="0"/>
              <a:t>, </a:t>
            </a:r>
            <a:r>
              <a:rPr lang="en-US" sz="2600" dirty="0" smtClean="0"/>
              <a:t>MS</a:t>
            </a:r>
            <a:br>
              <a:rPr lang="en-US" sz="2600" dirty="0" smtClean="0"/>
            </a:br>
            <a:r>
              <a:rPr lang="en-US" sz="2600" dirty="0"/>
              <a:t>Brandi </a:t>
            </a:r>
            <a:r>
              <a:rPr lang="en-US" sz="2600" dirty="0" err="1"/>
              <a:t>Kattman</a:t>
            </a:r>
            <a:r>
              <a:rPr lang="en-US" sz="2600" dirty="0"/>
              <a:t>, MS, CGC</a:t>
            </a:r>
          </a:p>
        </p:txBody>
      </p:sp>
    </p:spTree>
    <p:extLst>
      <p:ext uri="{BB962C8B-B14F-4D97-AF65-F5344CB8AC3E}">
        <p14:creationId xmlns:p14="http://schemas.microsoft.com/office/powerpoint/2010/main" val="1087845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ctrTitle"/>
          </p:nvPr>
        </p:nvSpPr>
        <p:spPr>
          <a:xfrm>
            <a:off x="1524000" y="1295400"/>
            <a:ext cx="6248400" cy="1600200"/>
          </a:xfrm>
        </p:spPr>
        <p:txBody>
          <a:bodyPr/>
          <a:lstStyle/>
          <a:p>
            <a:r>
              <a:rPr lang="en-US" sz="2800" dirty="0">
                <a:solidFill>
                  <a:schemeClr val="tx1"/>
                </a:solidFill>
              </a:rPr>
              <a:t>We encourage questions to be asked throughout the presentation</a:t>
            </a:r>
            <a:r>
              <a:rPr lang="en-US" sz="2800" dirty="0" smtClean="0">
                <a:solidFill>
                  <a:schemeClr val="tx1"/>
                </a:solidFill>
              </a:rPr>
              <a:t>.</a:t>
            </a:r>
            <a:endParaRPr lang="en-US" sz="2800" dirty="0">
              <a:solidFill>
                <a:schemeClr val="tx1"/>
              </a:solidFill>
            </a:endParaRPr>
          </a:p>
        </p:txBody>
      </p:sp>
      <p:sp>
        <p:nvSpPr>
          <p:cNvPr id="15365" name="Rectangle 5"/>
          <p:cNvSpPr>
            <a:spLocks noGrp="1" noChangeArrowheads="1"/>
          </p:cNvSpPr>
          <p:nvPr>
            <p:ph type="subTitle" idx="1"/>
          </p:nvPr>
        </p:nvSpPr>
        <p:spPr>
          <a:xfrm>
            <a:off x="1524000" y="2514600"/>
            <a:ext cx="6248400" cy="1143000"/>
          </a:xfrm>
        </p:spPr>
        <p:txBody>
          <a:bodyPr/>
          <a:lstStyle/>
          <a:p>
            <a:r>
              <a:rPr lang="en-US" sz="2400" dirty="0"/>
              <a:t>*Please </a:t>
            </a:r>
            <a:r>
              <a:rPr lang="en-US" sz="2400" dirty="0" smtClean="0"/>
              <a:t>use </a:t>
            </a:r>
            <a:r>
              <a:rPr lang="en-US" sz="2400" dirty="0"/>
              <a:t>your “chat feature” to send in any questions to presenters.  If you have trouble using the chat feature, please feel free to email your question in to </a:t>
            </a:r>
            <a:r>
              <a:rPr lang="en-US" sz="2400" dirty="0" smtClean="0">
                <a:hlinkClick r:id="rId2"/>
              </a:rPr>
              <a:t>amelvin@nsgc.org</a:t>
            </a:r>
            <a:endParaRPr lang="en-US" sz="2400" dirty="0" smtClean="0"/>
          </a:p>
          <a:p>
            <a:endParaRPr lang="en-US" sz="2400" dirty="0"/>
          </a:p>
        </p:txBody>
      </p:sp>
    </p:spTree>
    <p:extLst>
      <p:ext uri="{BB962C8B-B14F-4D97-AF65-F5344CB8AC3E}">
        <p14:creationId xmlns:p14="http://schemas.microsoft.com/office/powerpoint/2010/main" val="2918156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7" name="Rectangle 13"/>
          <p:cNvSpPr>
            <a:spLocks noGrp="1" noChangeArrowheads="1"/>
          </p:cNvSpPr>
          <p:nvPr>
            <p:ph type="title"/>
          </p:nvPr>
        </p:nvSpPr>
        <p:spPr/>
        <p:txBody>
          <a:bodyPr/>
          <a:lstStyle/>
          <a:p>
            <a:pPr algn="ctr"/>
            <a:r>
              <a:rPr lang="en-US" sz="2800" dirty="0"/>
              <a:t>Wendy Rubinstein, MD, PhD, FACP, FACMG</a:t>
            </a:r>
          </a:p>
        </p:txBody>
      </p:sp>
      <p:sp>
        <p:nvSpPr>
          <p:cNvPr id="16398" name="Rectangle 14"/>
          <p:cNvSpPr>
            <a:spLocks noGrp="1" noChangeArrowheads="1"/>
          </p:cNvSpPr>
          <p:nvPr>
            <p:ph type="body" sz="half" idx="1"/>
          </p:nvPr>
        </p:nvSpPr>
        <p:spPr>
          <a:xfrm>
            <a:off x="152400" y="1219200"/>
            <a:ext cx="4381500" cy="4572000"/>
          </a:xfrm>
        </p:spPr>
        <p:txBody>
          <a:bodyPr/>
          <a:lstStyle/>
          <a:p>
            <a:pPr>
              <a:buFont typeface="Wingdings" pitchFamily="2" charset="2"/>
              <a:buNone/>
            </a:pPr>
            <a:r>
              <a:rPr lang="en-US" sz="1800"/>
              <a:t>    </a:t>
            </a:r>
            <a:endParaRPr lang="en-US" sz="1600">
              <a:latin typeface="Times" charset="0"/>
              <a:cs typeface="Times New Roman" pitchFamily="18" charset="0"/>
            </a:endParaRPr>
          </a:p>
          <a:p>
            <a:pPr>
              <a:buFont typeface="Wingdings" pitchFamily="2" charset="2"/>
              <a:buNone/>
            </a:pPr>
            <a:endParaRPr lang="en-US" sz="1600"/>
          </a:p>
        </p:txBody>
      </p:sp>
      <p:pic>
        <p:nvPicPr>
          <p:cNvPr id="16401" name="Picture 17" descr="C:\Documents and Settings\chardr\Application Data\Microsoft\Media Catalog\RubinsteinWendy.jpg"/>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05400" y="1371600"/>
            <a:ext cx="3733800" cy="4572000"/>
          </a:xfrm>
        </p:spPr>
      </p:pic>
      <p:sp>
        <p:nvSpPr>
          <p:cNvPr id="16402" name="Rectangle 18"/>
          <p:cNvSpPr>
            <a:spLocks noChangeArrowheads="1"/>
          </p:cNvSpPr>
          <p:nvPr/>
        </p:nvSpPr>
        <p:spPr bwMode="auto">
          <a:xfrm>
            <a:off x="304800" y="1524000"/>
            <a:ext cx="4648200" cy="416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a:solidFill>
                  <a:srgbClr val="000000"/>
                </a:solidFill>
                <a:latin typeface="Times New Roman" pitchFamily="18" charset="0"/>
                <a:cs typeface="Times New Roman" pitchFamily="18" charset="0"/>
              </a:rPr>
              <a:t>Wendy Rubinstein, M.D., Ph.D., FACP, FACMG, is a Senior Scientist at the NIH and Director of the NIH Genetic Testing Registry in the National Center for Biotechnology Information. Dr. Rubinstein earned her Ph.D. in Biomedical Sciences from the City University of New York and her M.D. from Mount Sinai School of Medicine. She was a Clinical Associate Professor at the University of Chicago Pritzker School of Medicine and Chief of the Division of Genetics at NorthShore University HealthSystem. Recently named a Top Doctor by </a:t>
            </a:r>
            <a:r>
              <a:rPr lang="en-US" sz="1400" i="1">
                <a:solidFill>
                  <a:srgbClr val="000000"/>
                </a:solidFill>
                <a:latin typeface="Times New Roman" pitchFamily="18" charset="0"/>
                <a:cs typeface="Times New Roman" pitchFamily="18" charset="0"/>
              </a:rPr>
              <a:t>U.S. News,</a:t>
            </a:r>
            <a:r>
              <a:rPr lang="en-US" sz="1400">
                <a:solidFill>
                  <a:srgbClr val="000000"/>
                </a:solidFill>
                <a:latin typeface="Times New Roman" pitchFamily="18" charset="0"/>
                <a:cs typeface="Times New Roman" pitchFamily="18" charset="0"/>
              </a:rPr>
              <a:t> her clinical and research expertise is on hereditary cancer syndromes, computerized family history, and quantitative genetic risk assessment. In 2010-2011 she spent a sabbatical at the NHGRI working on whole exome sequencing analysis. Dr. Rubinstein is certified by the American Board of Internal Medicine, holds dual certification from the American Board of Medical Genetics in clinical genetics and clinical molecular genetics, and is a Fellow of both the American College of Medical Genetics and the American College of Physicians. </a:t>
            </a:r>
            <a:r>
              <a:rPr lang="en-US" sz="1600"/>
              <a:t> </a:t>
            </a:r>
          </a:p>
        </p:txBody>
      </p:sp>
    </p:spTree>
    <p:extLst>
      <p:ext uri="{BB962C8B-B14F-4D97-AF65-F5344CB8AC3E}">
        <p14:creationId xmlns:p14="http://schemas.microsoft.com/office/powerpoint/2010/main" val="2026484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a:r>
              <a:rPr lang="en-US" sz="2800" dirty="0"/>
              <a:t>Adriana </a:t>
            </a:r>
            <a:r>
              <a:rPr lang="en-US" sz="2800" dirty="0" err="1" smtClean="0"/>
              <a:t>Malheiro</a:t>
            </a:r>
            <a:r>
              <a:rPr lang="en-US" sz="2800" dirty="0"/>
              <a:t>,</a:t>
            </a:r>
            <a:r>
              <a:rPr lang="en-US" dirty="0"/>
              <a:t> </a:t>
            </a:r>
            <a:r>
              <a:rPr lang="en-US" sz="2800" dirty="0"/>
              <a:t>MS</a:t>
            </a:r>
          </a:p>
        </p:txBody>
      </p:sp>
      <p:sp>
        <p:nvSpPr>
          <p:cNvPr id="22531" name="Rectangle 3"/>
          <p:cNvSpPr>
            <a:spLocks noGrp="1" noChangeArrowheads="1"/>
          </p:cNvSpPr>
          <p:nvPr>
            <p:ph type="body" sz="half" idx="1"/>
          </p:nvPr>
        </p:nvSpPr>
        <p:spPr/>
        <p:txBody>
          <a:bodyPr/>
          <a:lstStyle/>
          <a:p>
            <a:pPr>
              <a:lnSpc>
                <a:spcPct val="90000"/>
              </a:lnSpc>
              <a:buFont typeface="Wingdings" pitchFamily="2" charset="2"/>
              <a:buNone/>
            </a:pPr>
            <a:r>
              <a:rPr lang="en-US" sz="1600" dirty="0">
                <a:solidFill>
                  <a:srgbClr val="000000"/>
                </a:solidFill>
                <a:latin typeface="Calibri" pitchFamily="34" charset="0"/>
                <a:cs typeface="Times New Roman" pitchFamily="18" charset="0"/>
              </a:rPr>
              <a:t>    </a:t>
            </a:r>
            <a:r>
              <a:rPr lang="en-US" sz="1600" dirty="0">
                <a:solidFill>
                  <a:srgbClr val="000000"/>
                </a:solidFill>
                <a:latin typeface="Times New Roman" pitchFamily="18" charset="0"/>
                <a:cs typeface="Times New Roman" pitchFamily="18" charset="0"/>
              </a:rPr>
              <a:t>Adriana </a:t>
            </a:r>
            <a:r>
              <a:rPr lang="en-US" sz="1600" dirty="0" err="1">
                <a:solidFill>
                  <a:srgbClr val="000000"/>
                </a:solidFill>
                <a:latin typeface="Times New Roman" pitchFamily="18" charset="0"/>
                <a:cs typeface="Times New Roman" pitchFamily="18" charset="0"/>
              </a:rPr>
              <a:t>Malheiro</a:t>
            </a:r>
            <a:r>
              <a:rPr lang="en-US" sz="1600" dirty="0">
                <a:solidFill>
                  <a:srgbClr val="000000"/>
                </a:solidFill>
                <a:latin typeface="Times New Roman" pitchFamily="18" charset="0"/>
                <a:cs typeface="Times New Roman" pitchFamily="18" charset="0"/>
              </a:rPr>
              <a:t>, M.S., a genetic counselor, was appointed Staff Scientist at the National Institutes of Health, National Center for Biotechnology Information in August 2010 and serves as a curator for the Genetic Testing Registry and </a:t>
            </a:r>
            <a:r>
              <a:rPr lang="en-US" sz="1600" dirty="0" err="1">
                <a:solidFill>
                  <a:srgbClr val="000000"/>
                </a:solidFill>
                <a:latin typeface="Times New Roman" pitchFamily="18" charset="0"/>
                <a:cs typeface="Times New Roman" pitchFamily="18" charset="0"/>
              </a:rPr>
              <a:t>ClinVar</a:t>
            </a:r>
            <a:r>
              <a:rPr lang="en-US" sz="1600" dirty="0">
                <a:solidFill>
                  <a:srgbClr val="000000"/>
                </a:solidFill>
                <a:latin typeface="Times New Roman" pitchFamily="18" charset="0"/>
                <a:cs typeface="Times New Roman" pitchFamily="18" charset="0"/>
              </a:rPr>
              <a:t> projects. She received her M.S. in Genetics and Human Genetics, Genetic Counseling track from Howard University. She worked at the Howard University, Department of Pediatrics and Child Health as a genetic counselor at the department’s clinic. She also served as a research coordinator for programs assessing clinical progress of pediatric patients with </a:t>
            </a:r>
            <a:r>
              <a:rPr lang="en-US" sz="1600" dirty="0" err="1" smtClean="0">
                <a:solidFill>
                  <a:srgbClr val="000000"/>
                </a:solidFill>
                <a:latin typeface="Times New Roman" pitchFamily="18" charset="0"/>
                <a:cs typeface="Times New Roman" pitchFamily="18" charset="0"/>
              </a:rPr>
              <a:t>hemoglobinopathies</a:t>
            </a:r>
            <a:r>
              <a:rPr lang="en-US" sz="1600" dirty="0" smtClean="0">
                <a:solidFill>
                  <a:srgbClr val="000000"/>
                </a:solidFill>
                <a:latin typeface="Times New Roman" pitchFamily="18" charset="0"/>
                <a:cs typeface="Times New Roman" pitchFamily="18" charset="0"/>
              </a:rPr>
              <a:t> </a:t>
            </a:r>
            <a:r>
              <a:rPr lang="en-US" sz="1600" dirty="0">
                <a:solidFill>
                  <a:srgbClr val="000000"/>
                </a:solidFill>
                <a:latin typeface="Times New Roman" pitchFamily="18" charset="0"/>
                <a:cs typeface="Times New Roman" pitchFamily="18" charset="0"/>
              </a:rPr>
              <a:t>and as the project manager for the District of Columbia Greater Access to Pediatric Sickle Cell Services (DCGAPS), a comprehensive case management program for children and families with sickle cell disease.</a:t>
            </a:r>
            <a:r>
              <a:rPr lang="en-US" sz="1600" dirty="0"/>
              <a:t> </a:t>
            </a:r>
          </a:p>
        </p:txBody>
      </p:sp>
      <p:pic>
        <p:nvPicPr>
          <p:cNvPr id="22533" name="Picture 5" descr="C:\Documents and Settings\chardr\Application Data\Microsoft\Media Catalog\AdrianaMalheiro.jpg"/>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4724400" y="1219200"/>
            <a:ext cx="3657600" cy="4572000"/>
          </a:xfrm>
        </p:spPr>
      </p:pic>
    </p:spTree>
    <p:extLst>
      <p:ext uri="{BB962C8B-B14F-4D97-AF65-F5344CB8AC3E}">
        <p14:creationId xmlns:p14="http://schemas.microsoft.com/office/powerpoint/2010/main" val="1803217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sz="2800" dirty="0"/>
              <a:t>Brandi </a:t>
            </a:r>
            <a:r>
              <a:rPr lang="en-US" sz="2800" dirty="0" err="1"/>
              <a:t>Kattman</a:t>
            </a:r>
            <a:r>
              <a:rPr lang="en-US" sz="2800" dirty="0"/>
              <a:t>, MS, CGC</a:t>
            </a:r>
          </a:p>
        </p:txBody>
      </p:sp>
      <p:sp>
        <p:nvSpPr>
          <p:cNvPr id="21507" name="Rectangle 3"/>
          <p:cNvSpPr>
            <a:spLocks noGrp="1" noChangeArrowheads="1"/>
          </p:cNvSpPr>
          <p:nvPr>
            <p:ph type="body" sz="half" idx="1"/>
          </p:nvPr>
        </p:nvSpPr>
        <p:spPr/>
        <p:txBody>
          <a:bodyPr/>
          <a:lstStyle/>
          <a:p>
            <a:pPr>
              <a:lnSpc>
                <a:spcPct val="90000"/>
              </a:lnSpc>
              <a:buFont typeface="Wingdings" pitchFamily="2" charset="2"/>
              <a:buNone/>
            </a:pPr>
            <a:r>
              <a:rPr lang="en-US" sz="1600">
                <a:solidFill>
                  <a:srgbClr val="000000"/>
                </a:solidFill>
                <a:latin typeface="Calibri" pitchFamily="34" charset="0"/>
                <a:cs typeface="Times New Roman" pitchFamily="18" charset="0"/>
              </a:rPr>
              <a:t>    </a:t>
            </a:r>
            <a:r>
              <a:rPr lang="en-US" sz="1600">
                <a:solidFill>
                  <a:srgbClr val="000000"/>
                </a:solidFill>
                <a:latin typeface="Times New Roman" pitchFamily="18" charset="0"/>
                <a:cs typeface="Times New Roman" pitchFamily="18" charset="0"/>
              </a:rPr>
              <a:t>Joining the GTR team was an easy decision for Brandi Kattman. With her clinical and lab experience, she brings a well-rounded view to the creation of the GTR. Brandi worked for GeneDx for six years, with roles as Genetic Counseling Services Program Manager and Director of Cardiology Genetic Services. While at GeneDx, she led the creation and implementation of the laboratory’s information management system (LIMS) and was the primary contact with GeneTests for the over 400 tests listed by GeneDx. Prior to working in the laboratory setting, Brandi saw patients in several clinics in the metro DC area. Brandi is an active NSGC member, recently finishing a 3 year term as a co-chair of the Industry SIG. A member of the hydrocephalus Association, her expertise lies in X-linked hydrocephalus and genetic testing for rare disorders.</a:t>
            </a:r>
            <a:r>
              <a:rPr lang="en-US" sz="1600"/>
              <a:t> </a:t>
            </a:r>
          </a:p>
        </p:txBody>
      </p:sp>
      <p:pic>
        <p:nvPicPr>
          <p:cNvPr id="21509" name="Picture 5" descr="C:\Documents and Settings\chardr\Application Data\Microsoft\Media Catalog\Brandi Kattman.jpeg"/>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705350" y="1219200"/>
            <a:ext cx="4114800" cy="4572000"/>
          </a:xfrm>
        </p:spPr>
      </p:pic>
    </p:spTree>
    <p:extLst>
      <p:ext uri="{BB962C8B-B14F-4D97-AF65-F5344CB8AC3E}">
        <p14:creationId xmlns:p14="http://schemas.microsoft.com/office/powerpoint/2010/main" val="4166924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533400"/>
            <a:ext cx="6553200" cy="1752600"/>
          </a:xfrm>
        </p:spPr>
        <p:txBody>
          <a:bodyPr>
            <a:noAutofit/>
          </a:bodyPr>
          <a:lstStyle/>
          <a:p>
            <a:r>
              <a:rPr lang="en-US" sz="3600" dirty="0" smtClean="0">
                <a:solidFill>
                  <a:schemeClr val="bg1"/>
                </a:solidFill>
                <a:effectLst>
                  <a:outerShdw blurRad="38100" dist="38100" dir="2700000" algn="tl">
                    <a:srgbClr val="000000">
                      <a:alpha val="43137"/>
                    </a:srgbClr>
                  </a:outerShdw>
                </a:effectLst>
                <a:latin typeface="+mn-lt"/>
              </a:rPr>
              <a:t/>
            </a:r>
            <a:br>
              <a:rPr lang="en-US" sz="3600" dirty="0" smtClean="0">
                <a:solidFill>
                  <a:schemeClr val="bg1"/>
                </a:solidFill>
                <a:effectLst>
                  <a:outerShdw blurRad="38100" dist="38100" dir="2700000" algn="tl">
                    <a:srgbClr val="000000">
                      <a:alpha val="43137"/>
                    </a:srgbClr>
                  </a:outerShdw>
                </a:effectLst>
                <a:latin typeface="+mn-lt"/>
              </a:rPr>
            </a:br>
            <a:r>
              <a:rPr lang="en-US" sz="3600" dirty="0" smtClean="0">
                <a:solidFill>
                  <a:schemeClr val="bg1"/>
                </a:solidFill>
                <a:effectLst>
                  <a:outerShdw blurRad="38100" dist="38100" dir="2700000" algn="tl">
                    <a:srgbClr val="000000">
                      <a:alpha val="43137"/>
                    </a:srgbClr>
                  </a:outerShdw>
                </a:effectLst>
                <a:latin typeface="+mn-lt"/>
              </a:rPr>
              <a:t>Navigating </a:t>
            </a:r>
            <a:r>
              <a:rPr lang="en-US" sz="3600" dirty="0">
                <a:effectLst>
                  <a:outerShdw blurRad="38100" dist="38100" dir="2700000" algn="tl">
                    <a:srgbClr val="000000">
                      <a:alpha val="43137"/>
                    </a:srgbClr>
                  </a:outerShdw>
                </a:effectLst>
                <a:latin typeface="+mn-lt"/>
              </a:rPr>
              <a:t>the New </a:t>
            </a:r>
            <a:r>
              <a:rPr lang="en-US" sz="3600" dirty="0" smtClean="0">
                <a:effectLst>
                  <a:outerShdw blurRad="38100" dist="38100" dir="2700000" algn="tl">
                    <a:srgbClr val="000000">
                      <a:alpha val="43137"/>
                    </a:srgbClr>
                  </a:outerShdw>
                </a:effectLst>
                <a:latin typeface="+mn-lt"/>
              </a:rPr>
              <a:t/>
            </a:r>
            <a:br>
              <a:rPr lang="en-US" sz="3600" dirty="0" smtClean="0">
                <a:effectLst>
                  <a:outerShdw blurRad="38100" dist="38100" dir="2700000" algn="tl">
                    <a:srgbClr val="000000">
                      <a:alpha val="43137"/>
                    </a:srgbClr>
                  </a:outerShdw>
                </a:effectLst>
                <a:latin typeface="+mn-lt"/>
              </a:rPr>
            </a:br>
            <a:r>
              <a:rPr lang="en-US" sz="3600" dirty="0" smtClean="0">
                <a:effectLst>
                  <a:outerShdw blurRad="38100" dist="38100" dir="2700000" algn="tl">
                    <a:srgbClr val="000000">
                      <a:alpha val="43137"/>
                    </a:srgbClr>
                  </a:outerShdw>
                </a:effectLst>
                <a:latin typeface="+mn-lt"/>
              </a:rPr>
              <a:t>NIH </a:t>
            </a:r>
            <a:r>
              <a:rPr lang="en-US" sz="3600" dirty="0">
                <a:effectLst>
                  <a:outerShdw blurRad="38100" dist="38100" dir="2700000" algn="tl">
                    <a:srgbClr val="000000">
                      <a:alpha val="43137"/>
                    </a:srgbClr>
                  </a:outerShdw>
                </a:effectLst>
                <a:latin typeface="+mn-lt"/>
              </a:rPr>
              <a:t>Genetic Testing </a:t>
            </a:r>
            <a:r>
              <a:rPr lang="en-US" sz="3600" dirty="0" smtClean="0">
                <a:effectLst>
                  <a:outerShdw blurRad="38100" dist="38100" dir="2700000" algn="tl">
                    <a:srgbClr val="000000">
                      <a:alpha val="43137"/>
                    </a:srgbClr>
                  </a:outerShdw>
                </a:effectLst>
                <a:latin typeface="+mn-lt"/>
              </a:rPr>
              <a:t>Registry</a:t>
            </a:r>
            <a:r>
              <a:rPr lang="en-US" sz="4400" dirty="0">
                <a:effectLst>
                  <a:outerShdw blurRad="38100" dist="38100" dir="2700000" algn="tl" rotWithShape="0">
                    <a:srgbClr val="000000">
                      <a:alpha val="43137"/>
                    </a:srgbClr>
                  </a:outerShdw>
                </a:effectLst>
                <a:latin typeface="+mn-lt"/>
              </a:rPr>
              <a:t/>
            </a:r>
            <a:br>
              <a:rPr lang="en-US" sz="4400" dirty="0">
                <a:effectLst>
                  <a:outerShdw blurRad="38100" dist="38100" dir="2700000" algn="tl" rotWithShape="0">
                    <a:srgbClr val="000000">
                      <a:alpha val="43137"/>
                    </a:srgbClr>
                  </a:outerShdw>
                </a:effectLst>
                <a:latin typeface="+mn-lt"/>
              </a:rPr>
            </a:br>
            <a:r>
              <a:rPr lang="en-US" sz="4400" dirty="0" smtClean="0">
                <a:effectLst>
                  <a:outerShdw blurRad="38100" dist="38100" dir="2700000" algn="tl" rotWithShape="0">
                    <a:srgbClr val="000000">
                      <a:alpha val="43137"/>
                    </a:srgbClr>
                  </a:outerShdw>
                </a:effectLst>
                <a:latin typeface="+mn-lt"/>
              </a:rPr>
              <a:t/>
            </a:r>
            <a:br>
              <a:rPr lang="en-US" sz="4400" dirty="0" smtClean="0">
                <a:effectLst>
                  <a:outerShdw blurRad="38100" dist="38100" dir="2700000" algn="tl" rotWithShape="0">
                    <a:srgbClr val="000000">
                      <a:alpha val="43137"/>
                    </a:srgbClr>
                  </a:outerShdw>
                </a:effectLst>
                <a:latin typeface="+mn-lt"/>
              </a:rPr>
            </a:br>
            <a:r>
              <a:rPr lang="en-US" sz="2400" dirty="0" smtClean="0"/>
              <a:t>Gain </a:t>
            </a:r>
            <a:r>
              <a:rPr lang="en-US" sz="2400" dirty="0"/>
              <a:t>familiarity with the transition from </a:t>
            </a:r>
            <a:r>
              <a:rPr lang="en-US" sz="2400" dirty="0" smtClean="0"/>
              <a:t/>
            </a:r>
            <a:br>
              <a:rPr lang="en-US" sz="2400" dirty="0" smtClean="0"/>
            </a:br>
            <a:r>
              <a:rPr lang="en-US" sz="2400" dirty="0" smtClean="0"/>
              <a:t>the </a:t>
            </a:r>
            <a:r>
              <a:rPr lang="en-US" sz="2400" dirty="0"/>
              <a:t>GeneTests Laboratory Directory to the NIH Genetic Testing Registry (GTR)</a:t>
            </a:r>
            <a:endParaRPr lang="en-US" sz="2400" dirty="0">
              <a:solidFill>
                <a:schemeClr val="bg1"/>
              </a:solidFill>
              <a:effectLst>
                <a:outerShdw blurRad="38100" dist="38100" dir="2700000" algn="tl" rotWithShape="0">
                  <a:srgbClr val="000000">
                    <a:alpha val="43137"/>
                  </a:srgbClr>
                </a:outerShdw>
              </a:effectLst>
              <a:latin typeface="+mn-lt"/>
            </a:endParaRPr>
          </a:p>
        </p:txBody>
      </p:sp>
      <p:sp>
        <p:nvSpPr>
          <p:cNvPr id="3" name="Subtitle 2"/>
          <p:cNvSpPr>
            <a:spLocks noGrp="1"/>
          </p:cNvSpPr>
          <p:nvPr>
            <p:ph type="subTitle" idx="1"/>
          </p:nvPr>
        </p:nvSpPr>
        <p:spPr>
          <a:xfrm>
            <a:off x="2057400" y="4191000"/>
            <a:ext cx="6400800" cy="1295400"/>
          </a:xfrm>
        </p:spPr>
        <p:txBody>
          <a:bodyPr>
            <a:normAutofit/>
          </a:bodyPr>
          <a:lstStyle/>
          <a:p>
            <a:r>
              <a:rPr lang="en-US" sz="2400" dirty="0" smtClean="0">
                <a:effectLst>
                  <a:outerShdw blurRad="38100" dist="38100" dir="2700000" algn="tl">
                    <a:srgbClr val="000000">
                      <a:alpha val="43137"/>
                    </a:srgbClr>
                  </a:outerShdw>
                </a:effectLst>
              </a:rPr>
              <a:t>Wendy Rubinstein, MD, PhD, FACP, FACMG</a:t>
            </a:r>
            <a:br>
              <a:rPr lang="en-US" sz="2400" dirty="0" smtClean="0">
                <a:effectLst>
                  <a:outerShdw blurRad="38100" dist="38100" dir="2700000" algn="tl">
                    <a:srgbClr val="000000">
                      <a:alpha val="43137"/>
                    </a:srgbClr>
                  </a:outerShdw>
                </a:effectLst>
              </a:rPr>
            </a:br>
            <a:r>
              <a:rPr lang="en-US" sz="2200" dirty="0" smtClean="0">
                <a:effectLst>
                  <a:outerShdw blurRad="38100" dist="38100" dir="2700000" algn="tl">
                    <a:srgbClr val="000000">
                      <a:alpha val="43137"/>
                    </a:srgbClr>
                  </a:outerShdw>
                </a:effectLst>
              </a:rPr>
              <a:t>Senior Scientist, National Institutes of Health</a:t>
            </a:r>
          </a:p>
          <a:p>
            <a:r>
              <a:rPr lang="en-US" sz="2200" dirty="0" smtClean="0">
                <a:effectLst>
                  <a:outerShdw blurRad="38100" dist="38100" dir="2700000" algn="tl">
                    <a:srgbClr val="000000">
                      <a:alpha val="43137"/>
                    </a:srgbClr>
                  </a:outerShdw>
                </a:effectLst>
              </a:rPr>
              <a:t>Director, NIH Genetic Testing Registry</a:t>
            </a:r>
          </a:p>
        </p:txBody>
      </p:sp>
      <p:sp>
        <p:nvSpPr>
          <p:cNvPr id="5" name="Slide Number Placeholder 4"/>
          <p:cNvSpPr>
            <a:spLocks noGrp="1"/>
          </p:cNvSpPr>
          <p:nvPr>
            <p:ph type="sldNum" sz="quarter" idx="4294967295"/>
          </p:nvPr>
        </p:nvSpPr>
        <p:spPr>
          <a:xfrm>
            <a:off x="8686800" y="6400800"/>
            <a:ext cx="457200" cy="330200"/>
          </a:xfrm>
          <a:prstGeom prst="bracketPair">
            <a:avLst>
              <a:gd name="adj" fmla="val 17949"/>
            </a:avLst>
          </a:prstGeom>
        </p:spPr>
        <p:txBody>
          <a:bodyPr/>
          <a:lstStyle/>
          <a:p>
            <a:fld id="{86AC2915-8EA2-4D67-9085-D7EF5C271E81}" type="slidenum">
              <a:rPr lang="en-US" smtClean="0"/>
              <a:pPr/>
              <a:t>6</a:t>
            </a:fld>
            <a:endParaRPr lang="en-US" dirty="0"/>
          </a:p>
        </p:txBody>
      </p:sp>
      <p:sp>
        <p:nvSpPr>
          <p:cNvPr id="4" name="Subtitle 2"/>
          <p:cNvSpPr txBox="1">
            <a:spLocks/>
          </p:cNvSpPr>
          <p:nvPr/>
        </p:nvSpPr>
        <p:spPr>
          <a:xfrm>
            <a:off x="2362200" y="5562600"/>
            <a:ext cx="5638800" cy="60960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solidFill>
                  <a:schemeClr val="tx1">
                    <a:tint val="75000"/>
                  </a:schemeClr>
                </a:solidFill>
                <a:effectLst>
                  <a:outerShdw blurRad="38100" dist="38100" dir="2700000" algn="tl">
                    <a:srgbClr val="000000">
                      <a:alpha val="43137"/>
                    </a:srgbClr>
                  </a:outerShdw>
                </a:effectLst>
                <a:uLnTx/>
                <a:uFillTx/>
                <a:ea typeface="+mn-ea"/>
                <a:cs typeface="+mn-cs"/>
              </a:rPr>
              <a:t>The following relationship(s) exist related to this presentation:  </a:t>
            </a:r>
            <a:br>
              <a:rPr kumimoji="0" lang="en-US" sz="1600" b="0" i="0" u="none" strike="noStrike" kern="1200" cap="none" spc="0" normalizeH="0" baseline="0" noProof="0" dirty="0" smtClean="0">
                <a:ln>
                  <a:noFill/>
                </a:ln>
                <a:solidFill>
                  <a:schemeClr val="tx1">
                    <a:tint val="75000"/>
                  </a:schemeClr>
                </a:solidFill>
                <a:effectLst>
                  <a:outerShdw blurRad="38100" dist="38100" dir="2700000" algn="tl">
                    <a:srgbClr val="000000">
                      <a:alpha val="43137"/>
                    </a:srgbClr>
                  </a:outerShdw>
                </a:effectLst>
                <a:uLnTx/>
                <a:uFillTx/>
                <a:ea typeface="+mn-ea"/>
                <a:cs typeface="+mn-cs"/>
              </a:rPr>
            </a:br>
            <a:r>
              <a:rPr kumimoji="0" lang="en-US" sz="1600" b="0" i="0" u="none" strike="noStrike" kern="1200" cap="none" spc="0" normalizeH="0" baseline="0" noProof="0" dirty="0" smtClean="0">
                <a:ln>
                  <a:noFill/>
                </a:ln>
                <a:solidFill>
                  <a:schemeClr val="tx1">
                    <a:tint val="75000"/>
                  </a:schemeClr>
                </a:solidFill>
                <a:effectLst>
                  <a:outerShdw blurRad="38100" dist="38100" dir="2700000" algn="tl">
                    <a:srgbClr val="000000">
                      <a:alpha val="43137"/>
                    </a:srgbClr>
                  </a:outerShdw>
                </a:effectLst>
                <a:uLnTx/>
                <a:uFillTx/>
                <a:ea typeface="+mn-ea"/>
                <a:cs typeface="+mn-cs"/>
              </a:rPr>
              <a:t>No relationships to disclose.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229600" cy="819912"/>
          </a:xfrm>
        </p:spPr>
        <p:txBody>
          <a:bodyPr>
            <a:normAutofit/>
          </a:bodyPr>
          <a:lstStyle/>
          <a:p>
            <a:pPr algn="ctr"/>
            <a:r>
              <a:rPr lang="en-US" sz="3600" b="1" dirty="0" smtClean="0"/>
              <a:t>Outline</a:t>
            </a:r>
            <a:endParaRPr lang="en-US" sz="3600" b="1" dirty="0"/>
          </a:p>
        </p:txBody>
      </p:sp>
      <p:sp>
        <p:nvSpPr>
          <p:cNvPr id="3" name="Content Placeholder 2"/>
          <p:cNvSpPr>
            <a:spLocks noGrp="1"/>
          </p:cNvSpPr>
          <p:nvPr>
            <p:ph idx="1"/>
          </p:nvPr>
        </p:nvSpPr>
        <p:spPr>
          <a:xfrm>
            <a:off x="304800" y="1295400"/>
            <a:ext cx="8077200" cy="4648200"/>
          </a:xfrm>
        </p:spPr>
        <p:txBody>
          <a:bodyPr>
            <a:noAutofit/>
          </a:bodyPr>
          <a:lstStyle/>
          <a:p>
            <a:r>
              <a:rPr lang="en-US" dirty="0"/>
              <a:t>Why the Genetic Testing Registry (GTR)?</a:t>
            </a:r>
          </a:p>
          <a:p>
            <a:pPr lvl="1"/>
            <a:r>
              <a:rPr lang="en-US" dirty="0" smtClean="0"/>
              <a:t>SACGHS and others – increase transparency of genetic testing</a:t>
            </a:r>
          </a:p>
          <a:p>
            <a:pPr lvl="1"/>
            <a:r>
              <a:rPr lang="en-US" dirty="0" smtClean="0"/>
              <a:t>Clinical Genomics</a:t>
            </a:r>
          </a:p>
          <a:p>
            <a:pPr lvl="2"/>
            <a:r>
              <a:rPr lang="en-US" dirty="0" smtClean="0"/>
              <a:t>ClinVar</a:t>
            </a:r>
            <a:endParaRPr lang="en-US" dirty="0"/>
          </a:p>
          <a:p>
            <a:r>
              <a:rPr lang="en-US" dirty="0"/>
              <a:t>GTR Team and Advisors</a:t>
            </a:r>
          </a:p>
          <a:p>
            <a:r>
              <a:rPr lang="en-US" dirty="0"/>
              <a:t>Stakeholder Input</a:t>
            </a:r>
          </a:p>
          <a:p>
            <a:r>
              <a:rPr lang="en-US" dirty="0"/>
              <a:t>Phased Approach</a:t>
            </a:r>
          </a:p>
          <a:p>
            <a:r>
              <a:rPr lang="en-US" dirty="0" smtClean="0"/>
              <a:t>Intended Audience</a:t>
            </a:r>
            <a:endParaRPr lang="en-US" dirty="0"/>
          </a:p>
          <a:p>
            <a:r>
              <a:rPr lang="en-US" dirty="0" smtClean="0"/>
              <a:t>GTR Launch and Transition Plan</a:t>
            </a:r>
          </a:p>
          <a:p>
            <a:pPr lvl="1"/>
            <a:r>
              <a:rPr lang="en-US" dirty="0" smtClean="0"/>
              <a:t>GeneTests </a:t>
            </a:r>
            <a:r>
              <a:rPr lang="en-US" dirty="0"/>
              <a:t>laboratory directory </a:t>
            </a:r>
            <a:r>
              <a:rPr lang="en-US" dirty="0" smtClean="0"/>
              <a:t>phase </a:t>
            </a:r>
            <a:r>
              <a:rPr lang="en-US" dirty="0"/>
              <a:t>out, </a:t>
            </a:r>
            <a:r>
              <a:rPr lang="en-US" i="1" dirty="0" err="1"/>
              <a:t>GeneReviews</a:t>
            </a:r>
            <a:r>
              <a:rPr lang="en-US" i="1" dirty="0"/>
              <a:t> </a:t>
            </a:r>
            <a:r>
              <a:rPr lang="en-US" dirty="0" smtClean="0"/>
              <a:t>continues</a:t>
            </a:r>
          </a:p>
          <a:p>
            <a:pPr lvl="1"/>
            <a:r>
              <a:rPr lang="en-US" dirty="0"/>
              <a:t>Data </a:t>
            </a:r>
            <a:r>
              <a:rPr lang="en-US" dirty="0" smtClean="0"/>
              <a:t>Migration </a:t>
            </a:r>
          </a:p>
          <a:p>
            <a:r>
              <a:rPr lang="en-US" dirty="0" smtClean="0"/>
              <a:t>Quality of Information</a:t>
            </a:r>
          </a:p>
          <a:p>
            <a:r>
              <a:rPr lang="en-US" dirty="0" smtClean="0"/>
              <a:t>Key features of GTR navigation</a:t>
            </a:r>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7</a:t>
            </a:fld>
            <a:endParaRPr lang="en-US" dirty="0"/>
          </a:p>
        </p:txBody>
      </p:sp>
    </p:spTree>
    <p:extLst>
      <p:ext uri="{BB962C8B-B14F-4D97-AF65-F5344CB8AC3E}">
        <p14:creationId xmlns:p14="http://schemas.microsoft.com/office/powerpoint/2010/main" val="2956018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1" name="Picture 6" descr="Javitt"/>
          <p:cNvPicPr>
            <a:picLocks noChangeAspect="1" noChangeArrowheads="1"/>
          </p:cNvPicPr>
          <p:nvPr/>
        </p:nvPicPr>
        <p:blipFill>
          <a:blip r:embed="rId3" cstate="print"/>
          <a:srcRect/>
          <a:stretch>
            <a:fillRect/>
          </a:stretch>
        </p:blipFill>
        <p:spPr bwMode="auto">
          <a:xfrm>
            <a:off x="381000" y="4267200"/>
            <a:ext cx="3733800" cy="1796522"/>
          </a:xfrm>
          <a:prstGeom prst="rect">
            <a:avLst/>
          </a:prstGeom>
          <a:noFill/>
          <a:ln w="9525">
            <a:solidFill>
              <a:schemeClr val="accent1"/>
            </a:solidFill>
            <a:miter lim="800000"/>
            <a:headEnd/>
            <a:tailEnd/>
          </a:ln>
        </p:spPr>
      </p:pic>
      <p:pic>
        <p:nvPicPr>
          <p:cNvPr id="119812" name="Picture 7" descr="Zonnop1"/>
          <p:cNvPicPr>
            <a:picLocks noChangeAspect="1" noChangeArrowheads="1"/>
          </p:cNvPicPr>
          <p:nvPr/>
        </p:nvPicPr>
        <p:blipFill>
          <a:blip r:embed="rId4" cstate="print"/>
          <a:srcRect/>
          <a:stretch>
            <a:fillRect/>
          </a:stretch>
        </p:blipFill>
        <p:spPr bwMode="auto">
          <a:xfrm>
            <a:off x="4419600" y="4267200"/>
            <a:ext cx="3946923" cy="1800705"/>
          </a:xfrm>
          <a:prstGeom prst="rect">
            <a:avLst/>
          </a:prstGeom>
          <a:noFill/>
          <a:ln w="9525">
            <a:solidFill>
              <a:schemeClr val="accent1"/>
            </a:solidFill>
            <a:miter lim="800000"/>
            <a:headEnd/>
            <a:tailEnd/>
          </a:ln>
        </p:spPr>
      </p:pic>
      <p:sp>
        <p:nvSpPr>
          <p:cNvPr id="119817" name="Rectangle 4"/>
          <p:cNvSpPr>
            <a:spLocks noGrp="1" noChangeArrowheads="1"/>
          </p:cNvSpPr>
          <p:nvPr>
            <p:ph type="body" sz="half" idx="4294967295"/>
          </p:nvPr>
        </p:nvSpPr>
        <p:spPr>
          <a:xfrm>
            <a:off x="4495800" y="1905000"/>
            <a:ext cx="3962400" cy="2057400"/>
          </a:xfrm>
        </p:spPr>
        <p:txBody>
          <a:bodyPr>
            <a:normAutofit/>
          </a:bodyPr>
          <a:lstStyle/>
          <a:p>
            <a:pPr marL="0" indent="0">
              <a:lnSpc>
                <a:spcPct val="80000"/>
              </a:lnSpc>
              <a:spcBef>
                <a:spcPct val="0"/>
              </a:spcBef>
              <a:buFont typeface="Arial" charset="0"/>
              <a:buNone/>
            </a:pPr>
            <a:r>
              <a:rPr lang="en-US" sz="2000" dirty="0" smtClean="0">
                <a:effectLst/>
                <a:cs typeface="Arial" pitchFamily="34" charset="0"/>
              </a:rPr>
              <a:t>SACGHS and other groups such as the Johns Hopkins Genetics and Public Policy Center and Genetic Alliance, recommended that HHS establish a test registry to increase the transparency of genetic testing</a:t>
            </a:r>
            <a:endParaRPr lang="en-US" sz="2000" dirty="0">
              <a:effectLst/>
              <a:cs typeface="Arial" pitchFamily="34" charset="0"/>
            </a:endParaRPr>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8</a:t>
            </a:fld>
            <a:endParaRPr lang="en-US"/>
          </a:p>
        </p:txBody>
      </p:sp>
      <p:pic>
        <p:nvPicPr>
          <p:cNvPr id="119818" name="Picture 5" descr="SACGHS_rpt_p1_edit"/>
          <p:cNvPicPr>
            <a:picLocks noChangeAspect="1" noChangeArrowheads="1"/>
          </p:cNvPicPr>
          <p:nvPr/>
        </p:nvPicPr>
        <p:blipFill>
          <a:blip r:embed="rId5" cstate="print"/>
          <a:srcRect/>
          <a:stretch>
            <a:fillRect/>
          </a:stretch>
        </p:blipFill>
        <p:spPr bwMode="auto">
          <a:xfrm>
            <a:off x="381000" y="1828800"/>
            <a:ext cx="3733800" cy="2057400"/>
          </a:xfrm>
          <a:prstGeom prst="rect">
            <a:avLst/>
          </a:prstGeom>
          <a:noFill/>
          <a:ln w="9525">
            <a:noFill/>
            <a:miter lim="800000"/>
            <a:headEnd/>
            <a:tailEnd/>
          </a:ln>
        </p:spPr>
      </p:pic>
      <p:sp>
        <p:nvSpPr>
          <p:cNvPr id="8" name="Rectangle 2"/>
          <p:cNvSpPr txBox="1">
            <a:spLocks noChangeArrowheads="1"/>
          </p:cNvSpPr>
          <p:nvPr/>
        </p:nvSpPr>
        <p:spPr>
          <a:xfrm>
            <a:off x="0" y="381000"/>
            <a:ext cx="84582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lnSpc>
                <a:spcPct val="80000"/>
              </a:lnSpc>
            </a:pPr>
            <a:r>
              <a:rPr lang="en-US" sz="3600" b="1" dirty="0"/>
              <a:t>Calls for a Genetic Testing Registry</a:t>
            </a:r>
            <a:endParaRPr lang="en-US" sz="3600" dirty="0">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1" name="Picture 6" descr="Javitt"/>
          <p:cNvPicPr>
            <a:picLocks noChangeAspect="1" noChangeArrowheads="1"/>
          </p:cNvPicPr>
          <p:nvPr/>
        </p:nvPicPr>
        <p:blipFill>
          <a:blip r:embed="rId3" cstate="print"/>
          <a:srcRect/>
          <a:stretch>
            <a:fillRect/>
          </a:stretch>
        </p:blipFill>
        <p:spPr bwMode="auto">
          <a:xfrm>
            <a:off x="381000" y="4267200"/>
            <a:ext cx="3733800" cy="1796522"/>
          </a:xfrm>
          <a:prstGeom prst="rect">
            <a:avLst/>
          </a:prstGeom>
          <a:noFill/>
          <a:ln w="9525">
            <a:solidFill>
              <a:schemeClr val="accent1"/>
            </a:solidFill>
            <a:miter lim="800000"/>
            <a:headEnd/>
            <a:tailEnd/>
          </a:ln>
        </p:spPr>
      </p:pic>
      <p:pic>
        <p:nvPicPr>
          <p:cNvPr id="119812" name="Picture 7" descr="Zonnop1"/>
          <p:cNvPicPr>
            <a:picLocks noChangeAspect="1" noChangeArrowheads="1"/>
          </p:cNvPicPr>
          <p:nvPr/>
        </p:nvPicPr>
        <p:blipFill>
          <a:blip r:embed="rId4" cstate="print"/>
          <a:srcRect/>
          <a:stretch>
            <a:fillRect/>
          </a:stretch>
        </p:blipFill>
        <p:spPr bwMode="auto">
          <a:xfrm>
            <a:off x="4419600" y="4267200"/>
            <a:ext cx="3946923" cy="1800705"/>
          </a:xfrm>
          <a:prstGeom prst="rect">
            <a:avLst/>
          </a:prstGeom>
          <a:noFill/>
          <a:ln w="9525">
            <a:solidFill>
              <a:schemeClr val="accent1"/>
            </a:solidFill>
            <a:miter lim="800000"/>
            <a:headEnd/>
            <a:tailEnd/>
          </a:ln>
        </p:spPr>
      </p:pic>
      <p:sp>
        <p:nvSpPr>
          <p:cNvPr id="119817" name="Rectangle 4"/>
          <p:cNvSpPr>
            <a:spLocks noGrp="1" noChangeArrowheads="1"/>
          </p:cNvSpPr>
          <p:nvPr>
            <p:ph type="body" sz="half" idx="4294967295"/>
          </p:nvPr>
        </p:nvSpPr>
        <p:spPr>
          <a:xfrm>
            <a:off x="4495800" y="1905000"/>
            <a:ext cx="3962400" cy="2057400"/>
          </a:xfrm>
        </p:spPr>
        <p:txBody>
          <a:bodyPr>
            <a:normAutofit/>
          </a:bodyPr>
          <a:lstStyle/>
          <a:p>
            <a:pPr marL="0" indent="0">
              <a:lnSpc>
                <a:spcPct val="80000"/>
              </a:lnSpc>
              <a:spcBef>
                <a:spcPct val="0"/>
              </a:spcBef>
              <a:buFont typeface="Arial" charset="0"/>
              <a:buNone/>
            </a:pPr>
            <a:r>
              <a:rPr lang="en-US" sz="2000" dirty="0" smtClean="0">
                <a:effectLst/>
                <a:cs typeface="Arial" pitchFamily="34" charset="0"/>
              </a:rPr>
              <a:t>SACGHS and other groups such as the Johns Hopkins Genetics and Public Policy Center and Genetic Alliance, recommended that HHS establish a test registry to increase the transparency of genetic testing</a:t>
            </a:r>
            <a:endParaRPr lang="en-US" sz="2000" dirty="0">
              <a:effectLst/>
              <a:cs typeface="Arial" pitchFamily="34" charset="0"/>
            </a:endParaRPr>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9</a:t>
            </a:fld>
            <a:endParaRPr lang="en-US"/>
          </a:p>
        </p:txBody>
      </p:sp>
      <p:pic>
        <p:nvPicPr>
          <p:cNvPr id="119818" name="Picture 5" descr="SACGHS_rpt_p1_edit"/>
          <p:cNvPicPr>
            <a:picLocks noChangeAspect="1" noChangeArrowheads="1"/>
          </p:cNvPicPr>
          <p:nvPr/>
        </p:nvPicPr>
        <p:blipFill>
          <a:blip r:embed="rId5" cstate="print"/>
          <a:srcRect/>
          <a:stretch>
            <a:fillRect/>
          </a:stretch>
        </p:blipFill>
        <p:spPr bwMode="auto">
          <a:xfrm>
            <a:off x="381000" y="1828800"/>
            <a:ext cx="3733800" cy="2057400"/>
          </a:xfrm>
          <a:prstGeom prst="rect">
            <a:avLst/>
          </a:prstGeom>
          <a:noFill/>
          <a:ln w="9525">
            <a:noFill/>
            <a:miter lim="800000"/>
            <a:headEnd/>
            <a:tailEnd/>
          </a:ln>
        </p:spPr>
      </p:pic>
      <p:sp>
        <p:nvSpPr>
          <p:cNvPr id="8" name="Rectangle 2"/>
          <p:cNvSpPr txBox="1">
            <a:spLocks noChangeArrowheads="1"/>
          </p:cNvSpPr>
          <p:nvPr/>
        </p:nvSpPr>
        <p:spPr>
          <a:xfrm>
            <a:off x="0" y="381000"/>
            <a:ext cx="84582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lnSpc>
                <a:spcPct val="80000"/>
              </a:lnSpc>
            </a:pPr>
            <a:r>
              <a:rPr lang="en-US" sz="3600" b="1" dirty="0"/>
              <a:t>Calls for a Genetic Testing Registry</a:t>
            </a:r>
            <a:endParaRPr lang="en-US" sz="3600" dirty="0">
              <a:cs typeface="Arial" pitchFamily="34" charset="0"/>
            </a:endParaRPr>
          </a:p>
        </p:txBody>
      </p:sp>
      <p:sp>
        <p:nvSpPr>
          <p:cNvPr id="9" name="Rectangle 8"/>
          <p:cNvSpPr/>
          <p:nvPr/>
        </p:nvSpPr>
        <p:spPr>
          <a:xfrm rot="20509321">
            <a:off x="1702195" y="2783195"/>
            <a:ext cx="6052598" cy="1569660"/>
          </a:xfrm>
          <a:prstGeom prst="rect">
            <a:avLst/>
          </a:prstGeom>
          <a:solidFill>
            <a:schemeClr val="accent5">
              <a:lumMod val="40000"/>
              <a:lumOff val="60000"/>
            </a:scheme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9600" b="1" spc="50" dirty="0" smtClean="0">
                <a:ln w="11430"/>
                <a:solidFill>
                  <a:srgbClr val="00B050"/>
                </a:solidFill>
                <a:effectLst>
                  <a:outerShdw blurRad="76200" dist="50800" dir="5400000" algn="tl" rotWithShape="0">
                    <a:srgbClr val="000000">
                      <a:alpha val="65000"/>
                    </a:srgbClr>
                  </a:outerShdw>
                </a:effectLst>
                <a:latin typeface="+mj-lt"/>
              </a:rPr>
              <a:t>Voluntary</a:t>
            </a:r>
            <a:endParaRPr lang="en-US" sz="9600" b="1" spc="50" dirty="0">
              <a:ln w="11430"/>
              <a:solidFill>
                <a:srgbClr val="00B050"/>
              </a:solidFill>
              <a:effectLst>
                <a:outerShdw blurRad="76200" dist="50800" dir="5400000" algn="tl" rotWithShape="0">
                  <a:srgbClr val="000000">
                    <a:alpha val="65000"/>
                  </a:srgbClr>
                </a:outerShdw>
              </a:effectLst>
              <a:latin typeface="+mj-lt"/>
            </a:endParaRPr>
          </a:p>
        </p:txBody>
      </p:sp>
    </p:spTree>
    <p:extLst>
      <p:ext uri="{BB962C8B-B14F-4D97-AF65-F5344CB8AC3E}">
        <p14:creationId xmlns:p14="http://schemas.microsoft.com/office/powerpoint/2010/main" val="155859482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229600" cy="4389120"/>
          </a:xfrm>
        </p:spPr>
        <p:txBody>
          <a:bodyPr/>
          <a:lstStyle/>
          <a:p>
            <a:r>
              <a:rPr lang="en-US" dirty="0" smtClean="0"/>
              <a:t>Need database </a:t>
            </a:r>
            <a:r>
              <a:rPr lang="en-US" dirty="0"/>
              <a:t>anchored on tests, not </a:t>
            </a:r>
            <a:r>
              <a:rPr lang="en-US" dirty="0" smtClean="0"/>
              <a:t>diseases</a:t>
            </a:r>
          </a:p>
          <a:p>
            <a:r>
              <a:rPr lang="en-US" dirty="0" smtClean="0"/>
              <a:t>Must accommodate complex information</a:t>
            </a:r>
          </a:p>
          <a:p>
            <a:pPr lvl="1"/>
            <a:r>
              <a:rPr lang="en-US" dirty="0" smtClean="0"/>
              <a:t>Arrays</a:t>
            </a:r>
          </a:p>
          <a:p>
            <a:pPr lvl="1"/>
            <a:r>
              <a:rPr lang="en-US" dirty="0" smtClean="0"/>
              <a:t>Whole genome and whole exome tests</a:t>
            </a:r>
          </a:p>
          <a:p>
            <a:pPr>
              <a:buNone/>
            </a:pPr>
            <a:endParaRPr lang="en-US" dirty="0"/>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10</a:t>
            </a:fld>
            <a:endParaRPr lang="en-US" dirty="0"/>
          </a:p>
        </p:txBody>
      </p:sp>
      <p:sp>
        <p:nvSpPr>
          <p:cNvPr id="8" name="Rectangle 2"/>
          <p:cNvSpPr txBox="1">
            <a:spLocks noChangeArrowheads="1"/>
          </p:cNvSpPr>
          <p:nvPr/>
        </p:nvSpPr>
        <p:spPr>
          <a:xfrm>
            <a:off x="0" y="381000"/>
            <a:ext cx="84582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600" b="1" dirty="0" smtClean="0">
                <a:latin typeface="+mn-lt"/>
              </a:rPr>
              <a:t>Clinical Genomics</a:t>
            </a:r>
            <a:endParaRPr lang="en-US" sz="3600" b="1" dirty="0">
              <a:latin typeface="+mn-lt"/>
            </a:endParaRPr>
          </a:p>
        </p:txBody>
      </p:sp>
      <p:pic>
        <p:nvPicPr>
          <p:cNvPr id="5" name="Picture 4" descr="http://www.nature.com/nature/journal/v453/n7193/images/453281a-i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1" y="3199258"/>
            <a:ext cx="3962400" cy="3298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9840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828800"/>
            <a:ext cx="7239000" cy="2862322"/>
          </a:xfrm>
          <a:prstGeom prst="rect">
            <a:avLst/>
          </a:prstGeom>
        </p:spPr>
        <p:txBody>
          <a:bodyPr wrap="square">
            <a:spAutoFit/>
          </a:bodyPr>
          <a:lstStyle/>
          <a:p>
            <a:r>
              <a:rPr lang="en-US" dirty="0">
                <a:solidFill>
                  <a:schemeClr val="tx2"/>
                </a:solidFill>
                <a:hlinkClick r:id="rId3"/>
              </a:rPr>
              <a:t>http://www.ncbi.nlm.nih.gov/clinvar</a:t>
            </a:r>
            <a:endParaRPr lang="en-US" dirty="0">
              <a:solidFill>
                <a:schemeClr val="tx2"/>
              </a:solidFill>
            </a:endParaRPr>
          </a:p>
          <a:p>
            <a:pPr lvl="1"/>
            <a:endParaRPr lang="en-US" dirty="0" smtClean="0"/>
          </a:p>
          <a:p>
            <a:pPr lvl="1"/>
            <a:r>
              <a:rPr lang="en-US" dirty="0" smtClean="0"/>
              <a:t>Companion </a:t>
            </a:r>
            <a:r>
              <a:rPr lang="en-US" dirty="0"/>
              <a:t>resource </a:t>
            </a:r>
            <a:r>
              <a:rPr lang="en-US" dirty="0" smtClean="0"/>
              <a:t>that represents the relationship of genotype</a:t>
            </a:r>
            <a:r>
              <a:rPr lang="en-US" dirty="0"/>
              <a:t>, phenotype, and clinical interpretation based on supporting </a:t>
            </a:r>
            <a:r>
              <a:rPr lang="en-US" dirty="0" smtClean="0"/>
              <a:t>evidence.</a:t>
            </a:r>
          </a:p>
          <a:p>
            <a:pPr lvl="1"/>
            <a:endParaRPr lang="en-US" dirty="0"/>
          </a:p>
          <a:p>
            <a:pPr lvl="1"/>
            <a:r>
              <a:rPr lang="en-US" dirty="0" smtClean="0"/>
              <a:t>Aggregating </a:t>
            </a:r>
            <a:r>
              <a:rPr lang="en-US" dirty="0"/>
              <a:t>information about  medically important human variation. </a:t>
            </a:r>
            <a:endParaRPr lang="en-US" dirty="0" smtClean="0"/>
          </a:p>
          <a:p>
            <a:pPr lvl="1"/>
            <a:endParaRPr lang="en-US" dirty="0" smtClean="0"/>
          </a:p>
          <a:p>
            <a:pPr lvl="1"/>
            <a:r>
              <a:rPr lang="en-US" dirty="0" smtClean="0"/>
              <a:t>Will </a:t>
            </a:r>
            <a:r>
              <a:rPr lang="en-US" dirty="0"/>
              <a:t>be a distinct web resource later this year.</a:t>
            </a:r>
          </a:p>
        </p:txBody>
      </p:sp>
      <p:sp>
        <p:nvSpPr>
          <p:cNvPr id="6" name="Rectangle 2"/>
          <p:cNvSpPr txBox="1">
            <a:spLocks noChangeArrowheads="1"/>
          </p:cNvSpPr>
          <p:nvPr/>
        </p:nvSpPr>
        <p:spPr>
          <a:xfrm>
            <a:off x="0" y="381000"/>
            <a:ext cx="84582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600" b="1" dirty="0" err="1" smtClean="0">
                <a:latin typeface="+mn-lt"/>
              </a:rPr>
              <a:t>ClinVar</a:t>
            </a:r>
            <a:endParaRPr lang="en-US" sz="3600" b="1" dirty="0">
              <a:latin typeface="+mn-lt"/>
            </a:endParaRPr>
          </a:p>
        </p:txBody>
      </p:sp>
      <p:sp>
        <p:nvSpPr>
          <p:cNvPr id="3" name="Slide Number Placeholder 2"/>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11</a:t>
            </a:fld>
            <a:endParaRPr lang="en-US" dirty="0"/>
          </a:p>
        </p:txBody>
      </p:sp>
    </p:spTree>
    <p:extLst>
      <p:ext uri="{BB962C8B-B14F-4D97-AF65-F5344CB8AC3E}">
        <p14:creationId xmlns:p14="http://schemas.microsoft.com/office/powerpoint/2010/main" val="933097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75488"/>
            <a:ext cx="8001000" cy="667512"/>
          </a:xfrm>
        </p:spPr>
        <p:txBody>
          <a:bodyPr>
            <a:normAutofit/>
          </a:bodyPr>
          <a:lstStyle/>
          <a:p>
            <a:pPr algn="ctr"/>
            <a:r>
              <a:rPr lang="en-US" sz="3600" b="1" dirty="0" smtClean="0"/>
              <a:t>GTR</a:t>
            </a:r>
            <a:r>
              <a:rPr lang="en-US" sz="3600" b="1" dirty="0"/>
              <a:t> </a:t>
            </a:r>
            <a:r>
              <a:rPr lang="en-US" sz="3600" b="1" dirty="0" smtClean="0"/>
              <a:t>Team</a:t>
            </a:r>
            <a:endParaRPr lang="en-US" sz="3600" b="1" dirty="0"/>
          </a:p>
        </p:txBody>
      </p:sp>
      <p:sp>
        <p:nvSpPr>
          <p:cNvPr id="3" name="Content Placeholder 2"/>
          <p:cNvSpPr>
            <a:spLocks noGrp="1"/>
          </p:cNvSpPr>
          <p:nvPr>
            <p:ph sz="half" idx="1"/>
          </p:nvPr>
        </p:nvSpPr>
        <p:spPr>
          <a:xfrm>
            <a:off x="381000" y="1066800"/>
            <a:ext cx="8534400" cy="5257800"/>
          </a:xfrm>
        </p:spPr>
        <p:txBody>
          <a:bodyPr>
            <a:noAutofit/>
          </a:bodyPr>
          <a:lstStyle/>
          <a:p>
            <a:r>
              <a:rPr lang="en-US" sz="1800" dirty="0"/>
              <a:t>NIH Office of the Director – Policy oversight</a:t>
            </a:r>
          </a:p>
          <a:p>
            <a:r>
              <a:rPr lang="en-US" sz="1800" dirty="0" smtClean="0"/>
              <a:t>Jim </a:t>
            </a:r>
            <a:r>
              <a:rPr lang="en-US" sz="1800" dirty="0" err="1"/>
              <a:t>Ostell</a:t>
            </a:r>
            <a:r>
              <a:rPr lang="en-US" sz="1800" dirty="0"/>
              <a:t>, </a:t>
            </a:r>
            <a:r>
              <a:rPr lang="en-US" sz="1800" dirty="0" smtClean="0"/>
              <a:t>PhD</a:t>
            </a:r>
          </a:p>
          <a:p>
            <a:pPr lvl="1"/>
            <a:r>
              <a:rPr lang="en-US" sz="1600" dirty="0" smtClean="0"/>
              <a:t>Chief, NCBI Information </a:t>
            </a:r>
            <a:r>
              <a:rPr lang="en-US" sz="1600" dirty="0"/>
              <a:t>Engineering </a:t>
            </a:r>
            <a:r>
              <a:rPr lang="en-US" sz="1600" dirty="0" smtClean="0"/>
              <a:t>Branch </a:t>
            </a:r>
          </a:p>
          <a:p>
            <a:pPr lvl="1"/>
            <a:r>
              <a:rPr lang="en-US" sz="1600" dirty="0" smtClean="0"/>
              <a:t>Directs NCBI’s suite of genome tools and resources</a:t>
            </a:r>
          </a:p>
          <a:p>
            <a:pPr marL="777240" lvl="2" indent="0">
              <a:buNone/>
            </a:pPr>
            <a:r>
              <a:rPr lang="en-US" sz="1400" dirty="0" err="1" smtClean="0"/>
              <a:t>GenBank</a:t>
            </a:r>
            <a:r>
              <a:rPr lang="en-US" sz="1400" dirty="0" smtClean="0"/>
              <a:t>, </a:t>
            </a:r>
            <a:r>
              <a:rPr lang="en-US" sz="1400" dirty="0" err="1" smtClean="0"/>
              <a:t>dbSNP</a:t>
            </a:r>
            <a:r>
              <a:rPr lang="en-US" sz="1400" dirty="0" smtClean="0"/>
              <a:t>, </a:t>
            </a:r>
            <a:r>
              <a:rPr lang="en-US" sz="1400" dirty="0" err="1" smtClean="0"/>
              <a:t>dbGaP</a:t>
            </a:r>
            <a:r>
              <a:rPr lang="en-US" sz="1400" dirty="0" smtClean="0"/>
              <a:t>, </a:t>
            </a:r>
            <a:r>
              <a:rPr lang="en-US" sz="1400" dirty="0" err="1" smtClean="0"/>
              <a:t>RefSeq</a:t>
            </a:r>
            <a:r>
              <a:rPr lang="en-US" sz="1400" dirty="0" smtClean="0"/>
              <a:t>, PubMed, PubMed Central, etc.</a:t>
            </a:r>
          </a:p>
          <a:p>
            <a:r>
              <a:rPr lang="en-US" sz="1800" dirty="0" smtClean="0"/>
              <a:t>Wendy </a:t>
            </a:r>
            <a:r>
              <a:rPr lang="en-US" sz="1800" dirty="0"/>
              <a:t>Rubinstein, MD, PhD</a:t>
            </a:r>
          </a:p>
          <a:p>
            <a:pPr lvl="1"/>
            <a:r>
              <a:rPr lang="en-US" sz="1600" dirty="0"/>
              <a:t>GTR Director, Clinical genetics and Clinical molecular genetics</a:t>
            </a:r>
          </a:p>
          <a:p>
            <a:r>
              <a:rPr lang="en-US" sz="1800" dirty="0" smtClean="0"/>
              <a:t>Donna </a:t>
            </a:r>
            <a:r>
              <a:rPr lang="en-US" sz="1800" dirty="0" err="1"/>
              <a:t>Maglott</a:t>
            </a:r>
            <a:r>
              <a:rPr lang="en-US" sz="1800" dirty="0"/>
              <a:t>, </a:t>
            </a:r>
            <a:r>
              <a:rPr lang="en-US" sz="1800" dirty="0" smtClean="0"/>
              <a:t>PhD</a:t>
            </a:r>
          </a:p>
          <a:p>
            <a:pPr lvl="1"/>
            <a:r>
              <a:rPr lang="en-US" sz="1600" dirty="0"/>
              <a:t>Lead, Database development</a:t>
            </a:r>
          </a:p>
          <a:p>
            <a:r>
              <a:rPr lang="en-US" sz="1800" dirty="0"/>
              <a:t>Jennifer Lee, </a:t>
            </a:r>
            <a:r>
              <a:rPr lang="en-US" sz="1800" dirty="0" smtClean="0"/>
              <a:t>PhD</a:t>
            </a:r>
          </a:p>
          <a:p>
            <a:pPr lvl="1"/>
            <a:r>
              <a:rPr lang="en-US" sz="1600" dirty="0"/>
              <a:t>Lead, Web development</a:t>
            </a:r>
          </a:p>
          <a:p>
            <a:r>
              <a:rPr lang="en-US" sz="1800" dirty="0" smtClean="0"/>
              <a:t>Brandi </a:t>
            </a:r>
            <a:r>
              <a:rPr lang="en-US" sz="1800" dirty="0" err="1" smtClean="0"/>
              <a:t>Kattman</a:t>
            </a:r>
            <a:r>
              <a:rPr lang="en-US" sz="1800" dirty="0" smtClean="0"/>
              <a:t>, MS, CGC</a:t>
            </a:r>
          </a:p>
          <a:p>
            <a:pPr lvl="1"/>
            <a:r>
              <a:rPr lang="en-US" sz="1600" dirty="0"/>
              <a:t>Genetic counselor</a:t>
            </a:r>
          </a:p>
          <a:p>
            <a:r>
              <a:rPr lang="en-US" sz="1800" dirty="0" smtClean="0"/>
              <a:t>Adriana </a:t>
            </a:r>
            <a:r>
              <a:rPr lang="en-US" sz="1800" dirty="0"/>
              <a:t>Malheiro, </a:t>
            </a:r>
            <a:r>
              <a:rPr lang="en-US" sz="1800" dirty="0" smtClean="0"/>
              <a:t>MS</a:t>
            </a:r>
          </a:p>
          <a:p>
            <a:pPr lvl="1"/>
            <a:r>
              <a:rPr lang="en-US" sz="1600" dirty="0"/>
              <a:t>Genetic counselor</a:t>
            </a:r>
          </a:p>
          <a:p>
            <a:r>
              <a:rPr lang="en-US" sz="1800" dirty="0" smtClean="0"/>
              <a:t>Team of programmers</a:t>
            </a:r>
            <a:r>
              <a:rPr lang="en-US" sz="1800" dirty="0"/>
              <a:t>, web developers, usability </a:t>
            </a:r>
            <a:r>
              <a:rPr lang="en-US" sz="1800" dirty="0" smtClean="0"/>
              <a:t>experts</a:t>
            </a:r>
            <a:endParaRPr lang="en-US" sz="1800" dirty="0"/>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12</a:t>
            </a:fld>
            <a:endParaRPr lang="en-US" dirty="0"/>
          </a:p>
        </p:txBody>
      </p:sp>
    </p:spTree>
    <p:extLst>
      <p:ext uri="{BB962C8B-B14F-4D97-AF65-F5344CB8AC3E}">
        <p14:creationId xmlns:p14="http://schemas.microsoft.com/office/powerpoint/2010/main" val="3813028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5867400" cy="1143000"/>
          </a:xfrm>
        </p:spPr>
        <p:txBody>
          <a:bodyPr>
            <a:normAutofit/>
          </a:bodyPr>
          <a:lstStyle/>
          <a:p>
            <a:pPr algn="ctr"/>
            <a:r>
              <a:rPr lang="en-US" sz="3600" b="1" dirty="0" smtClean="0"/>
              <a:t>GTR Advisory Groups</a:t>
            </a:r>
            <a:endParaRPr lang="en-US" sz="3600" b="1" dirty="0"/>
          </a:p>
        </p:txBody>
      </p:sp>
      <p:sp>
        <p:nvSpPr>
          <p:cNvPr id="3" name="Content Placeholder 2"/>
          <p:cNvSpPr>
            <a:spLocks noGrp="1"/>
          </p:cNvSpPr>
          <p:nvPr>
            <p:ph sz="half" idx="1"/>
          </p:nvPr>
        </p:nvSpPr>
        <p:spPr>
          <a:xfrm>
            <a:off x="457200" y="1874837"/>
            <a:ext cx="3581400" cy="3763963"/>
          </a:xfrm>
        </p:spPr>
        <p:txBody>
          <a:bodyPr>
            <a:noAutofit/>
          </a:bodyPr>
          <a:lstStyle/>
          <a:p>
            <a:pPr>
              <a:lnSpc>
                <a:spcPts val="1800"/>
              </a:lnSpc>
              <a:buNone/>
            </a:pPr>
            <a:r>
              <a:rPr lang="en-US" sz="1800" dirty="0">
                <a:cs typeface="Arial" pitchFamily="34" charset="0"/>
              </a:rPr>
              <a:t>Christine </a:t>
            </a:r>
            <a:r>
              <a:rPr lang="en-US" sz="1800" dirty="0" err="1">
                <a:cs typeface="Arial" pitchFamily="34" charset="0"/>
              </a:rPr>
              <a:t>Seidman</a:t>
            </a:r>
            <a:r>
              <a:rPr lang="en-US" sz="1800" dirty="0">
                <a:cs typeface="Arial" pitchFamily="34" charset="0"/>
              </a:rPr>
              <a:t>, M.D. </a:t>
            </a:r>
          </a:p>
          <a:p>
            <a:pPr>
              <a:lnSpc>
                <a:spcPts val="1800"/>
              </a:lnSpc>
              <a:buNone/>
            </a:pPr>
            <a:r>
              <a:rPr lang="en-US" sz="1800" dirty="0">
                <a:cs typeface="Arial" pitchFamily="34" charset="0"/>
              </a:rPr>
              <a:t>Leslie Biesecker, M.D. </a:t>
            </a:r>
          </a:p>
          <a:p>
            <a:pPr>
              <a:lnSpc>
                <a:spcPts val="1800"/>
              </a:lnSpc>
              <a:buNone/>
            </a:pPr>
            <a:r>
              <a:rPr lang="en-US" sz="1800" dirty="0">
                <a:cs typeface="Arial" pitchFamily="34" charset="0"/>
              </a:rPr>
              <a:t>Wendy Chung, M.D., Ph.D. </a:t>
            </a:r>
          </a:p>
          <a:p>
            <a:pPr>
              <a:lnSpc>
                <a:spcPts val="1800"/>
              </a:lnSpc>
              <a:buNone/>
            </a:pPr>
            <a:r>
              <a:rPr lang="en-US" sz="1800" dirty="0" smtClean="0">
                <a:cs typeface="Arial" pitchFamily="34" charset="0"/>
              </a:rPr>
              <a:t>David </a:t>
            </a:r>
            <a:r>
              <a:rPr lang="en-US" sz="1800" dirty="0">
                <a:cs typeface="Arial" pitchFamily="34" charset="0"/>
              </a:rPr>
              <a:t>S. Konecki, Ph.D. </a:t>
            </a:r>
          </a:p>
          <a:p>
            <a:pPr>
              <a:lnSpc>
                <a:spcPts val="1800"/>
              </a:lnSpc>
              <a:buNone/>
            </a:pPr>
            <a:r>
              <a:rPr lang="en-US" sz="1800" dirty="0">
                <a:cs typeface="Arial" pitchFamily="34" charset="0"/>
              </a:rPr>
              <a:t>Robert Nussbaum, M.D.</a:t>
            </a:r>
          </a:p>
          <a:p>
            <a:pPr>
              <a:lnSpc>
                <a:spcPts val="1800"/>
              </a:lnSpc>
              <a:buNone/>
            </a:pPr>
            <a:r>
              <a:rPr lang="en-US" sz="1800" dirty="0">
                <a:cs typeface="Arial" pitchFamily="34" charset="0"/>
              </a:rPr>
              <a:t>Charmaine D.M. Royal, Ph.D. </a:t>
            </a:r>
          </a:p>
          <a:p>
            <a:pPr>
              <a:lnSpc>
                <a:spcPts val="1800"/>
              </a:lnSpc>
              <a:buNone/>
            </a:pPr>
            <a:r>
              <a:rPr lang="de-DE" sz="1800" dirty="0">
                <a:cs typeface="Arial" pitchFamily="34" charset="0"/>
              </a:rPr>
              <a:t>Wendy R. Uhlmann, M.S.</a:t>
            </a:r>
          </a:p>
          <a:p>
            <a:pPr>
              <a:lnSpc>
                <a:spcPts val="1800"/>
              </a:lnSpc>
              <a:buNone/>
            </a:pPr>
            <a:r>
              <a:rPr lang="en-US" sz="1800" dirty="0">
                <a:cs typeface="Arial" pitchFamily="34" charset="0"/>
              </a:rPr>
              <a:t>Marc S. Williams, M.D. </a:t>
            </a:r>
          </a:p>
        </p:txBody>
      </p:sp>
      <p:sp>
        <p:nvSpPr>
          <p:cNvPr id="4" name="Content Placeholder 3"/>
          <p:cNvSpPr>
            <a:spLocks noGrp="1"/>
          </p:cNvSpPr>
          <p:nvPr>
            <p:ph sz="half" idx="2"/>
          </p:nvPr>
        </p:nvSpPr>
        <p:spPr>
          <a:xfrm>
            <a:off x="4457054" y="1545563"/>
            <a:ext cx="4495800" cy="4495800"/>
          </a:xfrm>
        </p:spPr>
        <p:txBody>
          <a:bodyPr>
            <a:noAutofit/>
          </a:bodyPr>
          <a:lstStyle/>
          <a:p>
            <a:pPr>
              <a:lnSpc>
                <a:spcPts val="1800"/>
              </a:lnSpc>
              <a:buNone/>
            </a:pPr>
            <a:r>
              <a:rPr lang="en-US" sz="1800" dirty="0" err="1" smtClean="0">
                <a:cs typeface="Arial" pitchFamily="34" charset="0"/>
              </a:rPr>
              <a:t>Ivona</a:t>
            </a:r>
            <a:r>
              <a:rPr lang="en-US" sz="1800" dirty="0" smtClean="0">
                <a:cs typeface="Arial" pitchFamily="34" charset="0"/>
              </a:rPr>
              <a:t> </a:t>
            </a:r>
            <a:r>
              <a:rPr lang="en-US" sz="1800" dirty="0" err="1" smtClean="0">
                <a:cs typeface="Arial" pitchFamily="34" charset="0"/>
              </a:rPr>
              <a:t>Aksentijevich</a:t>
            </a:r>
            <a:r>
              <a:rPr lang="en-US" sz="1800" dirty="0" smtClean="0">
                <a:cs typeface="Arial" pitchFamily="34" charset="0"/>
              </a:rPr>
              <a:t>, M.D.</a:t>
            </a:r>
          </a:p>
          <a:p>
            <a:pPr>
              <a:lnSpc>
                <a:spcPts val="1800"/>
              </a:lnSpc>
              <a:buNone/>
            </a:pPr>
            <a:r>
              <a:rPr lang="en-US" sz="1800" dirty="0" smtClean="0">
                <a:cs typeface="Arial" pitchFamily="34" charset="0"/>
              </a:rPr>
              <a:t>Leslie Biesecker, M.D. </a:t>
            </a:r>
          </a:p>
          <a:p>
            <a:pPr>
              <a:lnSpc>
                <a:spcPts val="1800"/>
              </a:lnSpc>
              <a:buNone/>
            </a:pPr>
            <a:r>
              <a:rPr lang="en-US" sz="1800" dirty="0" smtClean="0">
                <a:cs typeface="Arial" pitchFamily="34" charset="0"/>
              </a:rPr>
              <a:t>Thomas A. Fleisher, M.D. </a:t>
            </a:r>
          </a:p>
          <a:p>
            <a:pPr>
              <a:lnSpc>
                <a:spcPts val="1800"/>
              </a:lnSpc>
              <a:buNone/>
            </a:pPr>
            <a:r>
              <a:rPr lang="en-US" sz="1800" dirty="0">
                <a:cs typeface="Arial" pitchFamily="34" charset="0"/>
              </a:rPr>
              <a:t>Daniela Gerhard, Ph.D.</a:t>
            </a:r>
          </a:p>
          <a:p>
            <a:pPr>
              <a:lnSpc>
                <a:spcPts val="1800"/>
              </a:lnSpc>
              <a:buNone/>
            </a:pPr>
            <a:r>
              <a:rPr lang="en-US" sz="1800" dirty="0" smtClean="0">
                <a:cs typeface="Arial" pitchFamily="34" charset="0"/>
              </a:rPr>
              <a:t>Katrina Gwinn, M.D. </a:t>
            </a:r>
          </a:p>
          <a:p>
            <a:pPr>
              <a:lnSpc>
                <a:spcPts val="1800"/>
              </a:lnSpc>
              <a:buNone/>
            </a:pPr>
            <a:r>
              <a:rPr lang="en-US" sz="1800" dirty="0" smtClean="0">
                <a:cs typeface="Arial" pitchFamily="34" charset="0"/>
              </a:rPr>
              <a:t>Stephen C. </a:t>
            </a:r>
            <a:r>
              <a:rPr lang="en-US" sz="1800" dirty="0" err="1" smtClean="0">
                <a:cs typeface="Arial" pitchFamily="34" charset="0"/>
              </a:rPr>
              <a:t>Groft</a:t>
            </a:r>
            <a:r>
              <a:rPr lang="en-US" sz="1800" dirty="0" smtClean="0">
                <a:cs typeface="Arial" pitchFamily="34" charset="0"/>
              </a:rPr>
              <a:t>, </a:t>
            </a:r>
            <a:r>
              <a:rPr lang="en-US" sz="1800" dirty="0" err="1" smtClean="0">
                <a:cs typeface="Arial" pitchFamily="34" charset="0"/>
              </a:rPr>
              <a:t>Pharm.D</a:t>
            </a:r>
            <a:r>
              <a:rPr lang="en-US" sz="1800" dirty="0" smtClean="0">
                <a:cs typeface="Arial" pitchFamily="34" charset="0"/>
              </a:rPr>
              <a:t>. </a:t>
            </a:r>
          </a:p>
          <a:p>
            <a:pPr>
              <a:lnSpc>
                <a:spcPts val="1800"/>
              </a:lnSpc>
              <a:buNone/>
            </a:pPr>
            <a:r>
              <a:rPr lang="en-US" sz="1800" dirty="0" smtClean="0">
                <a:cs typeface="Arial" pitchFamily="34" charset="0"/>
              </a:rPr>
              <a:t>Emily Harris, Ph.D. </a:t>
            </a:r>
          </a:p>
          <a:p>
            <a:pPr>
              <a:lnSpc>
                <a:spcPts val="1800"/>
              </a:lnSpc>
              <a:buNone/>
            </a:pPr>
            <a:r>
              <a:rPr lang="en-US" sz="1800" dirty="0" smtClean="0">
                <a:cs typeface="Arial" pitchFamily="34" charset="0"/>
              </a:rPr>
              <a:t>Suzanne Hart, Ph.D. </a:t>
            </a:r>
          </a:p>
          <a:p>
            <a:pPr>
              <a:lnSpc>
                <a:spcPts val="1800"/>
              </a:lnSpc>
              <a:buNone/>
            </a:pPr>
            <a:r>
              <a:rPr lang="en-US" sz="1800" dirty="0" smtClean="0">
                <a:cs typeface="Arial" pitchFamily="34" charset="0"/>
              </a:rPr>
              <a:t>Rochelle M. Long, Ph.D. </a:t>
            </a:r>
          </a:p>
          <a:p>
            <a:pPr>
              <a:lnSpc>
                <a:spcPts val="1800"/>
              </a:lnSpc>
              <a:buNone/>
            </a:pPr>
            <a:r>
              <a:rPr lang="en-US" sz="1800" dirty="0" smtClean="0">
                <a:cs typeface="Arial" pitchFamily="34" charset="0"/>
              </a:rPr>
              <a:t>Francis McMahon, M.D. </a:t>
            </a:r>
          </a:p>
          <a:p>
            <a:pPr>
              <a:lnSpc>
                <a:spcPts val="1800"/>
              </a:lnSpc>
              <a:buNone/>
            </a:pPr>
            <a:r>
              <a:rPr lang="en-US" sz="1800" dirty="0" smtClean="0">
                <a:cs typeface="Arial" pitchFamily="34" charset="0"/>
              </a:rPr>
              <a:t>Catherine McKeon, Ph.D. </a:t>
            </a:r>
          </a:p>
          <a:p>
            <a:pPr>
              <a:lnSpc>
                <a:spcPts val="1800"/>
              </a:lnSpc>
              <a:buNone/>
            </a:pPr>
            <a:r>
              <a:rPr lang="en-US" sz="1800" dirty="0">
                <a:cs typeface="Arial" pitchFamily="34" charset="0"/>
              </a:rPr>
              <a:t>Winifred K. Rossi, M.A. </a:t>
            </a:r>
          </a:p>
          <a:p>
            <a:pPr>
              <a:lnSpc>
                <a:spcPts val="1800"/>
              </a:lnSpc>
              <a:buNone/>
            </a:pPr>
            <a:r>
              <a:rPr lang="en-US" sz="1800" dirty="0">
                <a:cs typeface="Arial" pitchFamily="34" charset="0"/>
              </a:rPr>
              <a:t>Robert Shamburek, M.D. </a:t>
            </a:r>
          </a:p>
          <a:p>
            <a:pPr>
              <a:lnSpc>
                <a:spcPts val="1800"/>
              </a:lnSpc>
              <a:buNone/>
            </a:pPr>
            <a:r>
              <a:rPr lang="en-US" sz="1800" dirty="0">
                <a:cs typeface="Arial" pitchFamily="34" charset="0"/>
              </a:rPr>
              <a:t>Bryan </a:t>
            </a:r>
            <a:r>
              <a:rPr lang="en-US" sz="1800" dirty="0" err="1">
                <a:cs typeface="Arial" pitchFamily="34" charset="0"/>
              </a:rPr>
              <a:t>Traynor</a:t>
            </a:r>
            <a:r>
              <a:rPr lang="en-US" sz="1800" dirty="0">
                <a:cs typeface="Arial" pitchFamily="34" charset="0"/>
              </a:rPr>
              <a:t>, M.D., </a:t>
            </a:r>
            <a:r>
              <a:rPr lang="en-US" sz="1800" dirty="0" err="1">
                <a:cs typeface="Arial" pitchFamily="34" charset="0"/>
              </a:rPr>
              <a:t>M.M.Sc</a:t>
            </a:r>
            <a:r>
              <a:rPr lang="en-US" sz="1800" dirty="0">
                <a:cs typeface="Arial" pitchFamily="34" charset="0"/>
              </a:rPr>
              <a:t>. </a:t>
            </a:r>
          </a:p>
          <a:p>
            <a:pPr>
              <a:lnSpc>
                <a:spcPts val="1800"/>
              </a:lnSpc>
              <a:buNone/>
            </a:pPr>
            <a:r>
              <a:rPr lang="en-US" sz="1800" dirty="0" err="1">
                <a:cs typeface="Arial" pitchFamily="34" charset="0"/>
              </a:rPr>
              <a:t>Tiina</a:t>
            </a:r>
            <a:r>
              <a:rPr lang="en-US" sz="1800" dirty="0">
                <a:cs typeface="Arial" pitchFamily="34" charset="0"/>
              </a:rPr>
              <a:t> </a:t>
            </a:r>
            <a:r>
              <a:rPr lang="en-US" sz="1800" dirty="0" err="1">
                <a:cs typeface="Arial" pitchFamily="34" charset="0"/>
              </a:rPr>
              <a:t>Urv</a:t>
            </a:r>
            <a:r>
              <a:rPr lang="en-US" sz="1800" dirty="0">
                <a:cs typeface="Arial" pitchFamily="34" charset="0"/>
              </a:rPr>
              <a:t>, Ph.D. </a:t>
            </a:r>
          </a:p>
        </p:txBody>
      </p:sp>
      <p:sp>
        <p:nvSpPr>
          <p:cNvPr id="7" name="Slide Number Placeholder 6"/>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13</a:t>
            </a:fld>
            <a:endParaRPr lang="en-US"/>
          </a:p>
        </p:txBody>
      </p:sp>
      <p:sp>
        <p:nvSpPr>
          <p:cNvPr id="5" name="TextBox 4"/>
          <p:cNvSpPr txBox="1"/>
          <p:nvPr/>
        </p:nvSpPr>
        <p:spPr>
          <a:xfrm>
            <a:off x="457200" y="1120914"/>
            <a:ext cx="3124200" cy="707886"/>
          </a:xfrm>
          <a:prstGeom prst="rect">
            <a:avLst/>
          </a:prstGeom>
          <a:noFill/>
        </p:spPr>
        <p:txBody>
          <a:bodyPr wrap="square" rtlCol="0">
            <a:spAutoFit/>
          </a:bodyPr>
          <a:lstStyle/>
          <a:p>
            <a:r>
              <a:rPr lang="en-US" sz="2000" b="1" dirty="0" smtClean="0"/>
              <a:t>NCBI Medical Genetics Working Group</a:t>
            </a:r>
            <a:endParaRPr lang="en-US" sz="2000" b="1" dirty="0"/>
          </a:p>
        </p:txBody>
      </p:sp>
      <p:sp>
        <p:nvSpPr>
          <p:cNvPr id="6" name="TextBox 5"/>
          <p:cNvSpPr txBox="1"/>
          <p:nvPr/>
        </p:nvSpPr>
        <p:spPr>
          <a:xfrm>
            <a:off x="4419600" y="1136412"/>
            <a:ext cx="3657600" cy="400110"/>
          </a:xfrm>
          <a:prstGeom prst="rect">
            <a:avLst/>
          </a:prstGeom>
          <a:noFill/>
        </p:spPr>
        <p:txBody>
          <a:bodyPr wrap="square" rtlCol="0">
            <a:spAutoFit/>
          </a:bodyPr>
          <a:lstStyle/>
          <a:p>
            <a:r>
              <a:rPr lang="en-US" sz="2000" b="1" dirty="0" smtClean="0"/>
              <a:t>NIH Clinical Advisory Group</a:t>
            </a:r>
            <a:endParaRPr lang="en-US" sz="2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01000" cy="667512"/>
          </a:xfrm>
        </p:spPr>
        <p:txBody>
          <a:bodyPr>
            <a:normAutofit/>
          </a:bodyPr>
          <a:lstStyle/>
          <a:p>
            <a:pPr algn="ctr"/>
            <a:r>
              <a:rPr lang="en-US" sz="3600" b="1" dirty="0" smtClean="0"/>
              <a:t>Stakeholder Input: 2010 - 2011</a:t>
            </a:r>
            <a:endParaRPr lang="en-US" sz="3600" b="1" dirty="0"/>
          </a:p>
        </p:txBody>
      </p:sp>
      <p:sp>
        <p:nvSpPr>
          <p:cNvPr id="3" name="Content Placeholder 2"/>
          <p:cNvSpPr>
            <a:spLocks noGrp="1"/>
          </p:cNvSpPr>
          <p:nvPr>
            <p:ph sz="half" idx="1"/>
          </p:nvPr>
        </p:nvSpPr>
        <p:spPr>
          <a:xfrm>
            <a:off x="381000" y="1371600"/>
            <a:ext cx="7924800" cy="4434840"/>
          </a:xfrm>
        </p:spPr>
        <p:txBody>
          <a:bodyPr>
            <a:normAutofit/>
          </a:bodyPr>
          <a:lstStyle/>
          <a:p>
            <a:r>
              <a:rPr lang="en-US" sz="2000" dirty="0" smtClean="0"/>
              <a:t>Diverse</a:t>
            </a:r>
          </a:p>
          <a:p>
            <a:pPr lvl="1"/>
            <a:r>
              <a:rPr lang="en-US" sz="1600" dirty="0" smtClean="0"/>
              <a:t>Laboratory test developers, manufacturers, health care providers</a:t>
            </a:r>
          </a:p>
          <a:p>
            <a:pPr marL="0" indent="0">
              <a:buNone/>
            </a:pPr>
            <a:endParaRPr lang="en-US" sz="2000" dirty="0" smtClean="0"/>
          </a:p>
          <a:p>
            <a:r>
              <a:rPr lang="en-US" sz="2000" dirty="0" smtClean="0"/>
              <a:t>80 </a:t>
            </a:r>
            <a:r>
              <a:rPr lang="en-US" sz="2000" dirty="0"/>
              <a:t>public </a:t>
            </a:r>
            <a:r>
              <a:rPr lang="en-US" sz="2000" dirty="0" smtClean="0"/>
              <a:t>comments – from 3 </a:t>
            </a:r>
            <a:r>
              <a:rPr lang="en-US" sz="2000" i="1" dirty="0"/>
              <a:t>Federal Register </a:t>
            </a:r>
            <a:r>
              <a:rPr lang="en-US" sz="2000" dirty="0"/>
              <a:t>notices</a:t>
            </a:r>
          </a:p>
          <a:p>
            <a:r>
              <a:rPr lang="en-US" sz="2000" dirty="0" smtClean="0"/>
              <a:t>17 </a:t>
            </a:r>
            <a:r>
              <a:rPr lang="en-US" sz="2000" dirty="0"/>
              <a:t>public comments </a:t>
            </a:r>
            <a:r>
              <a:rPr lang="en-US" sz="2000" dirty="0" smtClean="0"/>
              <a:t>– 11/2/10 stakeholder meeting</a:t>
            </a:r>
          </a:p>
          <a:p>
            <a:r>
              <a:rPr lang="en-US" sz="2000" dirty="0"/>
              <a:t>95 </a:t>
            </a:r>
            <a:r>
              <a:rPr lang="en-US" sz="2000" dirty="0" smtClean="0"/>
              <a:t>comments – ‘Contact GTR’ email</a:t>
            </a:r>
          </a:p>
          <a:p>
            <a:r>
              <a:rPr lang="en-US" sz="2000" dirty="0" smtClean="0"/>
              <a:t>19 meetings / teleconferences with stakeholder groups</a:t>
            </a:r>
          </a:p>
          <a:p>
            <a:pPr marL="0" indent="0">
              <a:buNone/>
            </a:pPr>
            <a:endParaRPr lang="en-US" sz="2000" dirty="0" smtClean="0"/>
          </a:p>
          <a:p>
            <a:r>
              <a:rPr lang="en-US" sz="2000" dirty="0" smtClean="0"/>
              <a:t>3 meetings with other government agencies e.g., FDA, CMS, CDC</a:t>
            </a:r>
          </a:p>
          <a:p>
            <a:r>
              <a:rPr lang="en-US" sz="2000" dirty="0" smtClean="0"/>
              <a:t>10 consultations with two Clinical Advisory Groups</a:t>
            </a:r>
            <a:r>
              <a:rPr lang="en-US" sz="1600" dirty="0" smtClean="0"/>
              <a:t/>
            </a:r>
            <a:br>
              <a:rPr lang="en-US" sz="1600" dirty="0" smtClean="0"/>
            </a:br>
            <a:endParaRPr lang="en-US" sz="1600" dirty="0" smtClean="0"/>
          </a:p>
          <a:p>
            <a:r>
              <a:rPr lang="en-US" sz="2000" dirty="0" smtClean="0"/>
              <a:t>7 professional meetings including NSGC, ACMG, ASHG, AMP</a:t>
            </a:r>
          </a:p>
          <a:p>
            <a:endParaRPr lang="en-US" sz="2000" dirty="0"/>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14</a:t>
            </a:fld>
            <a:endParaRPr lang="en-US"/>
          </a:p>
        </p:txBody>
      </p:sp>
    </p:spTree>
    <p:extLst>
      <p:ext uri="{BB962C8B-B14F-4D97-AF65-F5344CB8AC3E}">
        <p14:creationId xmlns:p14="http://schemas.microsoft.com/office/powerpoint/2010/main" val="1479321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01000" cy="667512"/>
          </a:xfrm>
        </p:spPr>
        <p:txBody>
          <a:bodyPr>
            <a:normAutofit fontScale="90000"/>
          </a:bodyPr>
          <a:lstStyle/>
          <a:p>
            <a:pPr algn="ctr"/>
            <a:r>
              <a:rPr lang="en-US" sz="3600" dirty="0"/>
              <a:t>How did stakeholder input help NIH shape the </a:t>
            </a:r>
            <a:r>
              <a:rPr lang="en-US" sz="3600" dirty="0" smtClean="0"/>
              <a:t>GTR?</a:t>
            </a:r>
            <a:endParaRPr lang="en-US" sz="3600" b="1" dirty="0"/>
          </a:p>
        </p:txBody>
      </p:sp>
      <p:sp>
        <p:nvSpPr>
          <p:cNvPr id="3" name="Content Placeholder 2"/>
          <p:cNvSpPr>
            <a:spLocks noGrp="1"/>
          </p:cNvSpPr>
          <p:nvPr>
            <p:ph sz="half" idx="1"/>
          </p:nvPr>
        </p:nvSpPr>
        <p:spPr>
          <a:xfrm>
            <a:off x="381000" y="1524000"/>
            <a:ext cx="7924800" cy="4434840"/>
          </a:xfrm>
        </p:spPr>
        <p:txBody>
          <a:bodyPr>
            <a:normAutofit/>
          </a:bodyPr>
          <a:lstStyle/>
          <a:p>
            <a:r>
              <a:rPr lang="en-US" sz="2400" dirty="0" smtClean="0"/>
              <a:t>Phased approach</a:t>
            </a:r>
          </a:p>
          <a:p>
            <a:pPr marL="0" indent="0">
              <a:buNone/>
            </a:pPr>
            <a:endParaRPr lang="en-US" sz="2400" dirty="0" smtClean="0"/>
          </a:p>
          <a:p>
            <a:r>
              <a:rPr lang="en-US" sz="2400" dirty="0"/>
              <a:t>Data </a:t>
            </a:r>
            <a:r>
              <a:rPr lang="en-US" sz="2400" dirty="0" smtClean="0"/>
              <a:t>elements</a:t>
            </a:r>
          </a:p>
          <a:p>
            <a:pPr marL="0" indent="0">
              <a:buNone/>
            </a:pPr>
            <a:endParaRPr lang="en-US" sz="2400" dirty="0"/>
          </a:p>
          <a:p>
            <a:r>
              <a:rPr lang="en-US" sz="2400" dirty="0" smtClean="0"/>
              <a:t>Intended audience</a:t>
            </a:r>
            <a:br>
              <a:rPr lang="en-US" sz="2400" dirty="0" smtClean="0"/>
            </a:br>
            <a:endParaRPr lang="en-US" sz="2400" dirty="0" smtClean="0"/>
          </a:p>
          <a:p>
            <a:endParaRPr lang="en-US" sz="2000" dirty="0" smtClean="0"/>
          </a:p>
          <a:p>
            <a:endParaRPr lang="en-US" sz="2000" dirty="0"/>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15</a:t>
            </a:fld>
            <a:endParaRPr lang="en-US"/>
          </a:p>
        </p:txBody>
      </p:sp>
    </p:spTree>
    <p:extLst>
      <p:ext uri="{BB962C8B-B14F-4D97-AF65-F5344CB8AC3E}">
        <p14:creationId xmlns:p14="http://schemas.microsoft.com/office/powerpoint/2010/main" val="16368262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a:xfrm>
            <a:off x="0" y="381000"/>
            <a:ext cx="9144000" cy="990600"/>
          </a:xfrm>
        </p:spPr>
        <p:txBody>
          <a:bodyPr/>
          <a:lstStyle/>
          <a:p>
            <a:pPr algn="ctr">
              <a:lnSpc>
                <a:spcPct val="90000"/>
              </a:lnSpc>
            </a:pPr>
            <a:r>
              <a:rPr lang="en-US" sz="3600" b="1" dirty="0">
                <a:cs typeface="Calibri" pitchFamily="34" charset="0"/>
              </a:rPr>
              <a:t>NIH </a:t>
            </a:r>
            <a:r>
              <a:rPr lang="en-US" sz="3600" b="1" dirty="0" smtClean="0">
                <a:cs typeface="Calibri" pitchFamily="34" charset="0"/>
              </a:rPr>
              <a:t>Will </a:t>
            </a:r>
            <a:r>
              <a:rPr lang="en-US" sz="3600" b="1" dirty="0">
                <a:cs typeface="Calibri" pitchFamily="34" charset="0"/>
              </a:rPr>
              <a:t>U</a:t>
            </a:r>
            <a:r>
              <a:rPr lang="en-US" sz="3600" b="1" dirty="0" smtClean="0">
                <a:cs typeface="Calibri" pitchFamily="34" charset="0"/>
              </a:rPr>
              <a:t>se </a:t>
            </a:r>
            <a:r>
              <a:rPr lang="en-US" sz="3600" b="1" dirty="0">
                <a:cs typeface="Calibri" pitchFamily="34" charset="0"/>
              </a:rPr>
              <a:t>a </a:t>
            </a:r>
            <a:r>
              <a:rPr lang="en-US" sz="3600" b="1" dirty="0" smtClean="0">
                <a:cs typeface="Calibri" pitchFamily="34" charset="0"/>
              </a:rPr>
              <a:t>Phased Approach</a:t>
            </a:r>
            <a:endParaRPr lang="en-US" sz="3600" b="1" dirty="0">
              <a:cs typeface="Calibri" pitchFamily="34" charset="0"/>
            </a:endParaRPr>
          </a:p>
        </p:txBody>
      </p:sp>
      <p:sp>
        <p:nvSpPr>
          <p:cNvPr id="123907" name="Rectangle 3"/>
          <p:cNvSpPr>
            <a:spLocks noGrp="1" noRot="1" noChangeArrowheads="1"/>
          </p:cNvSpPr>
          <p:nvPr>
            <p:ph idx="1"/>
          </p:nvPr>
        </p:nvSpPr>
        <p:spPr>
          <a:xfrm>
            <a:off x="381000" y="1524000"/>
            <a:ext cx="7010400" cy="4572000"/>
          </a:xfrm>
        </p:spPr>
        <p:txBody>
          <a:bodyPr>
            <a:normAutofit lnSpcReduction="10000"/>
          </a:bodyPr>
          <a:lstStyle/>
          <a:p>
            <a:pPr>
              <a:lnSpc>
                <a:spcPct val="90000"/>
              </a:lnSpc>
              <a:buClr>
                <a:schemeClr val="tx2"/>
              </a:buClr>
            </a:pPr>
            <a:r>
              <a:rPr lang="en-US" sz="2400" dirty="0" smtClean="0">
                <a:effectLst/>
                <a:cs typeface="Calibri" pitchFamily="34" charset="0"/>
              </a:rPr>
              <a:t>Initial </a:t>
            </a:r>
            <a:r>
              <a:rPr lang="en-US" sz="2400" dirty="0">
                <a:effectLst/>
                <a:cs typeface="Calibri" pitchFamily="34" charset="0"/>
              </a:rPr>
              <a:t>phase </a:t>
            </a:r>
            <a:endParaRPr lang="en-US" sz="2400" dirty="0" smtClean="0">
              <a:effectLst/>
              <a:cs typeface="Calibri" pitchFamily="34" charset="0"/>
            </a:endParaRPr>
          </a:p>
          <a:p>
            <a:pPr lvl="1">
              <a:lnSpc>
                <a:spcPct val="90000"/>
              </a:lnSpc>
              <a:buClr>
                <a:schemeClr val="tx2"/>
              </a:buClr>
            </a:pPr>
            <a:r>
              <a:rPr lang="en-US" sz="2000" dirty="0">
                <a:cs typeface="Calibri" pitchFamily="34" charset="0"/>
              </a:rPr>
              <a:t>Single gene tests for Mendelian disorders</a:t>
            </a:r>
          </a:p>
          <a:p>
            <a:pPr lvl="1">
              <a:lnSpc>
                <a:spcPct val="90000"/>
              </a:lnSpc>
              <a:buClr>
                <a:schemeClr val="tx2"/>
              </a:buClr>
            </a:pPr>
            <a:r>
              <a:rPr lang="en-US" sz="2000" dirty="0">
                <a:cs typeface="Calibri" pitchFamily="34" charset="0"/>
              </a:rPr>
              <a:t>Pharmacogenetic tests</a:t>
            </a:r>
          </a:p>
          <a:p>
            <a:pPr lvl="2"/>
            <a:r>
              <a:rPr lang="en-US" sz="1800" dirty="0">
                <a:cs typeface="Calibri" pitchFamily="34" charset="0"/>
              </a:rPr>
              <a:t>Expert input by </a:t>
            </a:r>
            <a:r>
              <a:rPr lang="en-US" sz="1800" dirty="0" smtClean="0">
                <a:cs typeface="Calibri" pitchFamily="34" charset="0"/>
              </a:rPr>
              <a:t>CPIC (Clinical </a:t>
            </a:r>
            <a:r>
              <a:rPr lang="en-US" sz="1800" dirty="0" err="1">
                <a:cs typeface="Calibri" pitchFamily="34" charset="0"/>
              </a:rPr>
              <a:t>Pharmacogenetics</a:t>
            </a:r>
            <a:r>
              <a:rPr lang="en-US" sz="1800" dirty="0">
                <a:cs typeface="Calibri" pitchFamily="34" charset="0"/>
              </a:rPr>
              <a:t> Implementation </a:t>
            </a:r>
            <a:r>
              <a:rPr lang="en-US" sz="1800" dirty="0" smtClean="0">
                <a:cs typeface="Calibri" pitchFamily="34" charset="0"/>
              </a:rPr>
              <a:t>Consortium)</a:t>
            </a:r>
            <a:endParaRPr lang="en-US" sz="1800" dirty="0">
              <a:cs typeface="Calibri" pitchFamily="34" charset="0"/>
            </a:endParaRPr>
          </a:p>
          <a:p>
            <a:pPr lvl="1">
              <a:lnSpc>
                <a:spcPct val="90000"/>
              </a:lnSpc>
              <a:buClr>
                <a:schemeClr val="tx2"/>
              </a:buClr>
            </a:pPr>
            <a:r>
              <a:rPr lang="en-US" sz="2000" dirty="0">
                <a:cs typeface="Calibri" pitchFamily="34" charset="0"/>
              </a:rPr>
              <a:t>Test panels and arrays</a:t>
            </a:r>
          </a:p>
          <a:p>
            <a:pPr marL="0" indent="0">
              <a:lnSpc>
                <a:spcPct val="90000"/>
              </a:lnSpc>
              <a:buClr>
                <a:schemeClr val="tx2"/>
              </a:buClr>
              <a:buNone/>
            </a:pPr>
            <a:endParaRPr lang="en-US" sz="1200" dirty="0">
              <a:effectLst/>
              <a:cs typeface="Calibri" pitchFamily="34" charset="0"/>
            </a:endParaRPr>
          </a:p>
          <a:p>
            <a:pPr>
              <a:lnSpc>
                <a:spcPct val="90000"/>
              </a:lnSpc>
              <a:buClr>
                <a:schemeClr val="tx2"/>
              </a:buClr>
            </a:pPr>
            <a:r>
              <a:rPr lang="en-US" sz="2400" dirty="0" smtClean="0">
                <a:cs typeface="Calibri" pitchFamily="34" charset="0"/>
              </a:rPr>
              <a:t>Not in </a:t>
            </a:r>
            <a:r>
              <a:rPr lang="en-US" sz="2400" dirty="0">
                <a:cs typeface="Calibri" pitchFamily="34" charset="0"/>
              </a:rPr>
              <a:t>initial </a:t>
            </a:r>
            <a:r>
              <a:rPr lang="en-US" sz="2400" dirty="0" smtClean="0">
                <a:cs typeface="Calibri" pitchFamily="34" charset="0"/>
              </a:rPr>
              <a:t>phase</a:t>
            </a:r>
            <a:endParaRPr lang="en-US" sz="2400" dirty="0">
              <a:cs typeface="Calibri" pitchFamily="34" charset="0"/>
            </a:endParaRPr>
          </a:p>
          <a:p>
            <a:pPr lvl="1">
              <a:lnSpc>
                <a:spcPct val="90000"/>
              </a:lnSpc>
              <a:buClr>
                <a:schemeClr val="tx2"/>
              </a:buClr>
            </a:pPr>
            <a:r>
              <a:rPr lang="en-US" sz="2000" dirty="0">
                <a:cs typeface="Calibri" pitchFamily="34" charset="0"/>
              </a:rPr>
              <a:t>Somatic gene tests</a:t>
            </a:r>
          </a:p>
          <a:p>
            <a:pPr lvl="2">
              <a:lnSpc>
                <a:spcPct val="90000"/>
              </a:lnSpc>
              <a:buClr>
                <a:schemeClr val="tx2"/>
              </a:buClr>
            </a:pPr>
            <a:r>
              <a:rPr lang="en-US" sz="1800" dirty="0">
                <a:cs typeface="Calibri" pitchFamily="34" charset="0"/>
              </a:rPr>
              <a:t>Solid tumors</a:t>
            </a:r>
          </a:p>
          <a:p>
            <a:pPr lvl="2">
              <a:lnSpc>
                <a:spcPct val="90000"/>
              </a:lnSpc>
              <a:buClr>
                <a:schemeClr val="tx2"/>
              </a:buClr>
            </a:pPr>
            <a:r>
              <a:rPr lang="en-US" sz="1800" dirty="0">
                <a:cs typeface="Calibri" pitchFamily="34" charset="0"/>
              </a:rPr>
              <a:t>Hematological malignancies</a:t>
            </a:r>
          </a:p>
          <a:p>
            <a:pPr lvl="1">
              <a:lnSpc>
                <a:spcPct val="90000"/>
              </a:lnSpc>
              <a:buClr>
                <a:schemeClr val="tx2"/>
              </a:buClr>
            </a:pPr>
            <a:r>
              <a:rPr lang="en-US" sz="2000" dirty="0">
                <a:cs typeface="Calibri" pitchFamily="34" charset="0"/>
              </a:rPr>
              <a:t>Infectious agents</a:t>
            </a:r>
          </a:p>
          <a:p>
            <a:pPr lvl="1">
              <a:lnSpc>
                <a:spcPct val="90000"/>
              </a:lnSpc>
              <a:buClr>
                <a:schemeClr val="tx2"/>
              </a:buClr>
            </a:pPr>
            <a:r>
              <a:rPr lang="en-US" sz="2000" dirty="0">
                <a:cs typeface="Calibri" pitchFamily="34" charset="0"/>
              </a:rPr>
              <a:t>Direct-to-Consumer tests</a:t>
            </a:r>
          </a:p>
          <a:p>
            <a:pPr lvl="1">
              <a:lnSpc>
                <a:spcPct val="90000"/>
              </a:lnSpc>
              <a:buClr>
                <a:schemeClr val="tx2"/>
              </a:buClr>
            </a:pPr>
            <a:r>
              <a:rPr lang="en-US" sz="2000" dirty="0">
                <a:cs typeface="Calibri" pitchFamily="34" charset="0"/>
              </a:rPr>
              <a:t>Whole exome sequencing / whole genome sequencing</a:t>
            </a:r>
          </a:p>
          <a:p>
            <a:pPr>
              <a:lnSpc>
                <a:spcPct val="90000"/>
              </a:lnSpc>
              <a:buClr>
                <a:schemeClr val="tx2"/>
              </a:buClr>
              <a:buFont typeface="Arial" charset="0"/>
              <a:buNone/>
            </a:pPr>
            <a:endParaRPr lang="en-US" sz="2400" dirty="0">
              <a:effectLst/>
              <a:cs typeface="Calibri" pitchFamily="34" charset="0"/>
            </a:endParaRPr>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16</a:t>
            </a:fld>
            <a:endParaRPr lang="en-US" dirty="0"/>
          </a:p>
        </p:txBody>
      </p:sp>
    </p:spTree>
    <p:extLst>
      <p:ext uri="{BB962C8B-B14F-4D97-AF65-F5344CB8AC3E}">
        <p14:creationId xmlns:p14="http://schemas.microsoft.com/office/powerpoint/2010/main" val="567274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a:xfrm>
            <a:off x="0" y="381000"/>
            <a:ext cx="9144000" cy="990600"/>
          </a:xfrm>
        </p:spPr>
        <p:txBody>
          <a:bodyPr/>
          <a:lstStyle/>
          <a:p>
            <a:pPr algn="ctr">
              <a:lnSpc>
                <a:spcPct val="90000"/>
              </a:lnSpc>
            </a:pPr>
            <a:r>
              <a:rPr lang="en-US" sz="3600" b="1" dirty="0" smtClean="0">
                <a:cs typeface="Calibri" pitchFamily="34" charset="0"/>
              </a:rPr>
              <a:t>Data Elements</a:t>
            </a:r>
            <a:endParaRPr lang="en-US" sz="3600" b="1" dirty="0">
              <a:cs typeface="Calibri" pitchFamily="34" charset="0"/>
            </a:endParaRPr>
          </a:p>
        </p:txBody>
      </p:sp>
      <p:sp>
        <p:nvSpPr>
          <p:cNvPr id="123907" name="Rectangle 3"/>
          <p:cNvSpPr>
            <a:spLocks noGrp="1" noRot="1" noChangeArrowheads="1"/>
          </p:cNvSpPr>
          <p:nvPr>
            <p:ph idx="1"/>
          </p:nvPr>
        </p:nvSpPr>
        <p:spPr>
          <a:xfrm>
            <a:off x="381000" y="1524000"/>
            <a:ext cx="8382000" cy="4572000"/>
          </a:xfrm>
        </p:spPr>
        <p:txBody>
          <a:bodyPr>
            <a:normAutofit lnSpcReduction="10000"/>
          </a:bodyPr>
          <a:lstStyle/>
          <a:p>
            <a:r>
              <a:rPr lang="en-US" sz="2400" dirty="0" smtClean="0"/>
              <a:t>Designed </a:t>
            </a:r>
            <a:r>
              <a:rPr lang="en-US" sz="2400" dirty="0"/>
              <a:t>to collect the maximum amount of information while taking into consideration</a:t>
            </a:r>
          </a:p>
          <a:p>
            <a:pPr lvl="2"/>
            <a:r>
              <a:rPr lang="en-US" sz="2000" dirty="0"/>
              <a:t>Burden on the submitters</a:t>
            </a:r>
            <a:endParaRPr lang="en-US" sz="2000" strike="sngStrike" dirty="0"/>
          </a:p>
          <a:p>
            <a:pPr lvl="2"/>
            <a:r>
              <a:rPr lang="en-US" sz="2000" dirty="0"/>
              <a:t>Input from a variety of </a:t>
            </a:r>
            <a:r>
              <a:rPr lang="en-US" sz="2000" dirty="0" smtClean="0"/>
              <a:t>stakeholders</a:t>
            </a:r>
            <a:br>
              <a:rPr lang="en-US" sz="2000" dirty="0" smtClean="0"/>
            </a:br>
            <a:endParaRPr lang="en-US" sz="2400" dirty="0" smtClean="0">
              <a:latin typeface="Calibri" pitchFamily="34" charset="0"/>
              <a:ea typeface="+mn-ea"/>
              <a:cs typeface="Calibri" pitchFamily="34" charset="0"/>
            </a:endParaRPr>
          </a:p>
          <a:p>
            <a:pPr marL="230188" lvl="1" indent="-230188">
              <a:lnSpc>
                <a:spcPct val="90000"/>
              </a:lnSpc>
              <a:buClr>
                <a:schemeClr val="tx2"/>
              </a:buClr>
              <a:buSzTx/>
              <a:buFont typeface="Wingdings" pitchFamily="84" charset="2"/>
              <a:buChar char="§"/>
            </a:pPr>
            <a:r>
              <a:rPr lang="en-US" sz="2400" dirty="0" smtClean="0">
                <a:ea typeface="+mn-ea"/>
                <a:cs typeface="+mn-cs"/>
              </a:rPr>
              <a:t>Distinctions </a:t>
            </a:r>
            <a:r>
              <a:rPr lang="en-US" sz="2400" dirty="0">
                <a:ea typeface="+mn-ea"/>
                <a:cs typeface="+mn-cs"/>
              </a:rPr>
              <a:t>between minimal, </a:t>
            </a:r>
            <a:r>
              <a:rPr lang="en-US" sz="2400" dirty="0" smtClean="0">
                <a:ea typeface="+mn-ea"/>
                <a:cs typeface="+mn-cs"/>
              </a:rPr>
              <a:t>recommended, </a:t>
            </a:r>
            <a:r>
              <a:rPr lang="en-US" sz="2400" dirty="0">
                <a:ea typeface="+mn-ea"/>
                <a:cs typeface="+mn-cs"/>
              </a:rPr>
              <a:t>and optional fields</a:t>
            </a:r>
          </a:p>
          <a:p>
            <a:pPr marL="0" lvl="1" indent="0">
              <a:lnSpc>
                <a:spcPct val="90000"/>
              </a:lnSpc>
              <a:buClr>
                <a:schemeClr val="tx2"/>
              </a:buClr>
              <a:buSzTx/>
              <a:buNone/>
            </a:pPr>
            <a:endParaRPr lang="en-US" sz="2400" dirty="0">
              <a:latin typeface="Calibri" pitchFamily="34" charset="0"/>
              <a:ea typeface="+mn-ea"/>
              <a:cs typeface="Calibri" pitchFamily="34" charset="0"/>
            </a:endParaRPr>
          </a:p>
          <a:p>
            <a:pPr marL="230188" lvl="1" indent="-230188">
              <a:buClr>
                <a:schemeClr val="tx2"/>
              </a:buClr>
              <a:buSzTx/>
              <a:buFont typeface="Wingdings" pitchFamily="84" charset="2"/>
              <a:buChar char="§"/>
            </a:pPr>
            <a:r>
              <a:rPr lang="en-US" sz="2400" dirty="0">
                <a:ea typeface="+mn-ea"/>
                <a:cs typeface="+mn-cs"/>
              </a:rPr>
              <a:t>Not included</a:t>
            </a:r>
          </a:p>
          <a:p>
            <a:pPr lvl="2">
              <a:lnSpc>
                <a:spcPct val="90000"/>
              </a:lnSpc>
            </a:pPr>
            <a:r>
              <a:rPr lang="en-US" sz="2000" dirty="0"/>
              <a:t>Test price</a:t>
            </a:r>
          </a:p>
          <a:p>
            <a:pPr lvl="2">
              <a:lnSpc>
                <a:spcPct val="90000"/>
              </a:lnSpc>
            </a:pPr>
            <a:r>
              <a:rPr lang="en-US" sz="2000" dirty="0"/>
              <a:t>Patents and licensing agreements</a:t>
            </a:r>
          </a:p>
          <a:p>
            <a:pPr lvl="2">
              <a:lnSpc>
                <a:spcPct val="90000"/>
              </a:lnSpc>
            </a:pPr>
            <a:r>
              <a:rPr lang="en-US" sz="2000" dirty="0"/>
              <a:t>Turn-around time</a:t>
            </a:r>
          </a:p>
          <a:p>
            <a:pPr lvl="2">
              <a:lnSpc>
                <a:spcPct val="90000"/>
              </a:lnSpc>
            </a:pPr>
            <a:r>
              <a:rPr lang="en-US" sz="2000" dirty="0"/>
              <a:t>Proprietary information</a:t>
            </a:r>
          </a:p>
          <a:p>
            <a:pPr marL="628651" lvl="2" indent="-230188">
              <a:lnSpc>
                <a:spcPct val="90000"/>
              </a:lnSpc>
              <a:buClr>
                <a:schemeClr val="tx2"/>
              </a:buClr>
              <a:buFont typeface="Wingdings" pitchFamily="84" charset="2"/>
              <a:buChar char="§"/>
            </a:pPr>
            <a:endParaRPr lang="en-US" sz="2200" dirty="0">
              <a:latin typeface="Calibri" pitchFamily="34" charset="0"/>
              <a:ea typeface="+mn-ea"/>
              <a:cs typeface="Calibri" pitchFamily="34" charset="0"/>
            </a:endParaRPr>
          </a:p>
          <a:p>
            <a:pPr>
              <a:lnSpc>
                <a:spcPct val="90000"/>
              </a:lnSpc>
              <a:buClr>
                <a:schemeClr val="tx2"/>
              </a:buClr>
              <a:buFont typeface="Arial" charset="0"/>
              <a:buNone/>
            </a:pPr>
            <a:endParaRPr lang="en-US" sz="2400" dirty="0">
              <a:effectLst/>
              <a:latin typeface="Calibri" pitchFamily="34" charset="0"/>
              <a:cs typeface="Calibri" pitchFamily="34" charset="0"/>
            </a:endParaRPr>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17</a:t>
            </a:fld>
            <a:endParaRPr lang="en-US" dirty="0"/>
          </a:p>
        </p:txBody>
      </p:sp>
    </p:spTree>
    <p:extLst>
      <p:ext uri="{BB962C8B-B14F-4D97-AF65-F5344CB8AC3E}">
        <p14:creationId xmlns:p14="http://schemas.microsoft.com/office/powerpoint/2010/main" val="46288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a:xfrm>
            <a:off x="0" y="381000"/>
            <a:ext cx="8458200" cy="990600"/>
          </a:xfrm>
        </p:spPr>
        <p:txBody>
          <a:bodyPr/>
          <a:lstStyle/>
          <a:p>
            <a:pPr algn="ctr">
              <a:lnSpc>
                <a:spcPct val="90000"/>
              </a:lnSpc>
            </a:pPr>
            <a:r>
              <a:rPr lang="en-US" sz="3600" b="1" dirty="0" smtClean="0">
                <a:cs typeface="Calibri" pitchFamily="34" charset="0"/>
              </a:rPr>
              <a:t>Intended Audience</a:t>
            </a:r>
            <a:endParaRPr lang="en-US" sz="3600" b="1" dirty="0">
              <a:cs typeface="Calibri" pitchFamily="34" charset="0"/>
            </a:endParaRPr>
          </a:p>
        </p:txBody>
      </p:sp>
      <p:sp>
        <p:nvSpPr>
          <p:cNvPr id="123907" name="Rectangle 3"/>
          <p:cNvSpPr>
            <a:spLocks noGrp="1" noRot="1" noChangeArrowheads="1"/>
          </p:cNvSpPr>
          <p:nvPr>
            <p:ph idx="1"/>
          </p:nvPr>
        </p:nvSpPr>
        <p:spPr>
          <a:xfrm>
            <a:off x="381000" y="1524000"/>
            <a:ext cx="8077200" cy="4038600"/>
          </a:xfrm>
        </p:spPr>
        <p:txBody>
          <a:bodyPr>
            <a:noAutofit/>
          </a:bodyPr>
          <a:lstStyle/>
          <a:p>
            <a:pPr>
              <a:lnSpc>
                <a:spcPct val="90000"/>
              </a:lnSpc>
              <a:buClr>
                <a:schemeClr val="tx2"/>
              </a:buClr>
            </a:pPr>
            <a:r>
              <a:rPr lang="en-US" sz="2400" dirty="0">
                <a:cs typeface="Calibri" pitchFamily="34" charset="0"/>
              </a:rPr>
              <a:t>Initial target audience is health care providers</a:t>
            </a:r>
          </a:p>
          <a:p>
            <a:pPr marL="393192" lvl="1" indent="0">
              <a:lnSpc>
                <a:spcPct val="90000"/>
              </a:lnSpc>
              <a:buClr>
                <a:schemeClr val="tx2"/>
              </a:buClr>
              <a:buNone/>
            </a:pPr>
            <a:endParaRPr lang="en-US" sz="2400" dirty="0">
              <a:cs typeface="Calibri" pitchFamily="34" charset="0"/>
            </a:endParaRPr>
          </a:p>
          <a:p>
            <a:pPr>
              <a:lnSpc>
                <a:spcPct val="90000"/>
              </a:lnSpc>
              <a:buClr>
                <a:schemeClr val="tx2"/>
              </a:buClr>
            </a:pPr>
            <a:r>
              <a:rPr lang="en-US" sz="2400" dirty="0">
                <a:cs typeface="Calibri" pitchFamily="34" charset="0"/>
              </a:rPr>
              <a:t>GTR aims to serve a wider </a:t>
            </a:r>
            <a:r>
              <a:rPr lang="en-US" sz="2400" dirty="0" smtClean="0">
                <a:cs typeface="Calibri" pitchFamily="34" charset="0"/>
              </a:rPr>
              <a:t>audience and to </a:t>
            </a:r>
            <a:br>
              <a:rPr lang="en-US" sz="2400" dirty="0" smtClean="0">
                <a:cs typeface="Calibri" pitchFamily="34" charset="0"/>
              </a:rPr>
            </a:br>
            <a:r>
              <a:rPr lang="en-US" sz="2400" dirty="0" smtClean="0">
                <a:cs typeface="Calibri" pitchFamily="34" charset="0"/>
              </a:rPr>
              <a:t>increase </a:t>
            </a:r>
            <a:r>
              <a:rPr lang="en-US" sz="2400" dirty="0">
                <a:cs typeface="Calibri" pitchFamily="34" charset="0"/>
              </a:rPr>
              <a:t>usability for</a:t>
            </a:r>
          </a:p>
          <a:p>
            <a:pPr lvl="1">
              <a:lnSpc>
                <a:spcPct val="90000"/>
              </a:lnSpc>
              <a:buClr>
                <a:schemeClr val="tx2"/>
              </a:buClr>
            </a:pPr>
            <a:r>
              <a:rPr lang="en-US" sz="2000" dirty="0">
                <a:cs typeface="Calibri" pitchFamily="34" charset="0"/>
              </a:rPr>
              <a:t>Non-genetics health care providers</a:t>
            </a:r>
          </a:p>
          <a:p>
            <a:pPr lvl="1">
              <a:lnSpc>
                <a:spcPct val="90000"/>
              </a:lnSpc>
              <a:buClr>
                <a:schemeClr val="tx2"/>
              </a:buClr>
            </a:pPr>
            <a:r>
              <a:rPr lang="en-US" sz="2000" dirty="0" smtClean="0">
                <a:cs typeface="Calibri" pitchFamily="34" charset="0"/>
              </a:rPr>
              <a:t>Patients/consumers</a:t>
            </a:r>
            <a:endParaRPr lang="en-US" sz="2000" dirty="0">
              <a:cs typeface="Calibri" pitchFamily="34" charset="0"/>
            </a:endParaRPr>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18</a:t>
            </a:fld>
            <a:endParaRPr lang="en-US" dirty="0"/>
          </a:p>
        </p:txBody>
      </p:sp>
    </p:spTree>
    <p:extLst>
      <p:ext uri="{BB962C8B-B14F-4D97-AF65-F5344CB8AC3E}">
        <p14:creationId xmlns:p14="http://schemas.microsoft.com/office/powerpoint/2010/main" val="35918974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a:xfrm>
            <a:off x="0" y="381000"/>
            <a:ext cx="8458200" cy="914400"/>
          </a:xfrm>
        </p:spPr>
        <p:txBody>
          <a:bodyPr>
            <a:normAutofit/>
          </a:bodyPr>
          <a:lstStyle/>
          <a:p>
            <a:pPr algn="ctr"/>
            <a:r>
              <a:rPr lang="en-US" sz="3600" b="1" dirty="0" smtClean="0">
                <a:effectLst/>
              </a:rPr>
              <a:t>Transition Plan</a:t>
            </a:r>
            <a:endParaRPr lang="en-US" sz="3600" b="1" dirty="0">
              <a:latin typeface="Calibri" pitchFamily="34" charset="0"/>
            </a:endParaRPr>
          </a:p>
        </p:txBody>
      </p:sp>
      <p:sp>
        <p:nvSpPr>
          <p:cNvPr id="13317" name="Rectangle 3"/>
          <p:cNvSpPr>
            <a:spLocks noGrp="1" noChangeArrowheads="1"/>
          </p:cNvSpPr>
          <p:nvPr>
            <p:ph type="body" idx="4294967295"/>
          </p:nvPr>
        </p:nvSpPr>
        <p:spPr>
          <a:xfrm>
            <a:off x="609600" y="1219200"/>
            <a:ext cx="7620000" cy="4721225"/>
          </a:xfrm>
        </p:spPr>
        <p:txBody>
          <a:bodyPr>
            <a:noAutofit/>
          </a:bodyPr>
          <a:lstStyle/>
          <a:p>
            <a:r>
              <a:rPr lang="en-US" sz="2400" dirty="0"/>
              <a:t>GTR </a:t>
            </a:r>
            <a:r>
              <a:rPr lang="en-US" sz="2400" dirty="0" smtClean="0"/>
              <a:t>launch planned </a:t>
            </a:r>
            <a:r>
              <a:rPr lang="en-US" sz="2400" dirty="0"/>
              <a:t>in </a:t>
            </a:r>
            <a:r>
              <a:rPr lang="en-US" sz="2400" dirty="0" smtClean="0"/>
              <a:t>February 2012</a:t>
            </a:r>
          </a:p>
          <a:p>
            <a:pPr lvl="1"/>
            <a:r>
              <a:rPr lang="en-US" dirty="0" smtClean="0"/>
              <a:t>Search site active – early February</a:t>
            </a:r>
          </a:p>
          <a:p>
            <a:pPr lvl="1"/>
            <a:r>
              <a:rPr lang="en-US" dirty="0" smtClean="0"/>
              <a:t>Submission site – pending approval by </a:t>
            </a:r>
            <a:r>
              <a:rPr lang="en-US" dirty="0"/>
              <a:t>the Office of Management and Budget to collect </a:t>
            </a:r>
            <a:r>
              <a:rPr lang="en-US" dirty="0" smtClean="0"/>
              <a:t>information</a:t>
            </a:r>
          </a:p>
          <a:p>
            <a:pPr marL="685800" lvl="2" indent="0">
              <a:buNone/>
            </a:pPr>
            <a:endParaRPr lang="en-US" b="1" dirty="0">
              <a:solidFill>
                <a:srgbClr val="00B050"/>
              </a:solidFill>
            </a:endParaRPr>
          </a:p>
          <a:p>
            <a:r>
              <a:rPr lang="en-US" sz="2400" dirty="0"/>
              <a:t>GeneTests and GTR will overlap for about 1 year</a:t>
            </a:r>
          </a:p>
          <a:p>
            <a:pPr lvl="1"/>
            <a:r>
              <a:rPr lang="en-US" dirty="0"/>
              <a:t>Users have time to become familiar with GTR</a:t>
            </a:r>
          </a:p>
          <a:p>
            <a:pPr lvl="1"/>
            <a:r>
              <a:rPr lang="en-US" dirty="0" smtClean="0"/>
              <a:t>Labs </a:t>
            </a:r>
            <a:r>
              <a:rPr lang="en-US" dirty="0"/>
              <a:t>have time to register their </a:t>
            </a:r>
            <a:r>
              <a:rPr lang="en-US" dirty="0" smtClean="0"/>
              <a:t>tests</a:t>
            </a:r>
            <a:r>
              <a:rPr lang="en-US" sz="2200" dirty="0" smtClean="0"/>
              <a:t/>
            </a:r>
            <a:br>
              <a:rPr lang="en-US" sz="2200" dirty="0" smtClean="0"/>
            </a:br>
            <a:endParaRPr lang="en-US" sz="600" dirty="0"/>
          </a:p>
          <a:p>
            <a:pPr lvl="1"/>
            <a:endParaRPr lang="en-US" sz="2200" dirty="0"/>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a:xfrm>
            <a:off x="0" y="381000"/>
            <a:ext cx="8458200" cy="914400"/>
          </a:xfrm>
        </p:spPr>
        <p:txBody>
          <a:bodyPr>
            <a:normAutofit/>
          </a:bodyPr>
          <a:lstStyle/>
          <a:p>
            <a:pPr algn="ctr"/>
            <a:r>
              <a:rPr lang="en-US" sz="3600" b="1" dirty="0" smtClean="0">
                <a:effectLst/>
              </a:rPr>
              <a:t>Transition Plan</a:t>
            </a:r>
            <a:endParaRPr lang="en-US" sz="3600" b="1" dirty="0">
              <a:latin typeface="Calibri" pitchFamily="34" charset="0"/>
            </a:endParaRPr>
          </a:p>
        </p:txBody>
      </p:sp>
      <p:sp>
        <p:nvSpPr>
          <p:cNvPr id="13317" name="Rectangle 3"/>
          <p:cNvSpPr>
            <a:spLocks noGrp="1" noChangeArrowheads="1"/>
          </p:cNvSpPr>
          <p:nvPr>
            <p:ph type="body" idx="4294967295"/>
          </p:nvPr>
        </p:nvSpPr>
        <p:spPr>
          <a:xfrm>
            <a:off x="609600" y="1219200"/>
            <a:ext cx="7620000" cy="4721225"/>
          </a:xfrm>
        </p:spPr>
        <p:txBody>
          <a:bodyPr>
            <a:noAutofit/>
          </a:bodyPr>
          <a:lstStyle/>
          <a:p>
            <a:r>
              <a:rPr lang="en-US" sz="2400" i="1" dirty="0" err="1" smtClean="0"/>
              <a:t>GeneReviews</a:t>
            </a:r>
            <a:r>
              <a:rPr lang="en-US" sz="2400" dirty="0" smtClean="0"/>
              <a:t> </a:t>
            </a:r>
            <a:r>
              <a:rPr lang="en-US" sz="2400" dirty="0"/>
              <a:t>will be viewable throughout </a:t>
            </a:r>
            <a:r>
              <a:rPr lang="en-US" sz="2400" dirty="0" smtClean="0"/>
              <a:t>GTR</a:t>
            </a:r>
            <a:br>
              <a:rPr lang="en-US" sz="2400" dirty="0" smtClean="0"/>
            </a:br>
            <a:endParaRPr lang="en-US" sz="2400" dirty="0" smtClean="0"/>
          </a:p>
          <a:p>
            <a:pPr lvl="1"/>
            <a:r>
              <a:rPr lang="en-US" dirty="0" smtClean="0"/>
              <a:t>NIH/NCBI </a:t>
            </a:r>
            <a:r>
              <a:rPr lang="en-US" dirty="0"/>
              <a:t>has been </a:t>
            </a:r>
            <a:r>
              <a:rPr lang="en-US" dirty="0" smtClean="0"/>
              <a:t>supporting/hosting GeneTests for </a:t>
            </a:r>
            <a:r>
              <a:rPr lang="en-US" dirty="0"/>
              <a:t>many years</a:t>
            </a:r>
            <a:r>
              <a:rPr lang="en-US" sz="2200" dirty="0"/>
              <a:t/>
            </a:r>
            <a:br>
              <a:rPr lang="en-US" sz="2200" dirty="0"/>
            </a:br>
            <a:r>
              <a:rPr lang="en-US" sz="1800" dirty="0"/>
              <a:t>	http://www.ncbi.nlm.nih.gov/sites/GeneTests</a:t>
            </a:r>
            <a:r>
              <a:rPr lang="en-US" sz="1800" dirty="0" smtClean="0"/>
              <a:t>/</a:t>
            </a:r>
            <a:br>
              <a:rPr lang="en-US" sz="1800" dirty="0" smtClean="0"/>
            </a:br>
            <a:endParaRPr lang="en-US" sz="1800" dirty="0" smtClean="0"/>
          </a:p>
          <a:p>
            <a:pPr lvl="1"/>
            <a:r>
              <a:rPr lang="en-US" dirty="0" smtClean="0"/>
              <a:t>NIH/NCBI is </a:t>
            </a:r>
            <a:r>
              <a:rPr lang="en-US" dirty="0"/>
              <a:t>committed to continue its support of </a:t>
            </a:r>
            <a:r>
              <a:rPr lang="en-US" i="1" dirty="0" smtClean="0"/>
              <a:t>GeneReviews</a:t>
            </a:r>
            <a:r>
              <a:rPr lang="en-US" dirty="0" smtClean="0"/>
              <a:t> </a:t>
            </a:r>
            <a:r>
              <a:rPr lang="en-US" dirty="0"/>
              <a:t>after </a:t>
            </a:r>
            <a:r>
              <a:rPr lang="en-US" dirty="0" smtClean="0"/>
              <a:t>the GeneTests Laboratory directory </a:t>
            </a:r>
            <a:r>
              <a:rPr lang="en-US" dirty="0"/>
              <a:t>is no longer </a:t>
            </a:r>
            <a:r>
              <a:rPr lang="en-US" dirty="0" smtClean="0"/>
              <a:t>active</a:t>
            </a:r>
            <a:r>
              <a:rPr lang="en-US" sz="2200" dirty="0" smtClean="0"/>
              <a:t/>
            </a:r>
            <a:br>
              <a:rPr lang="en-US" sz="2200" dirty="0" smtClean="0"/>
            </a:br>
            <a:endParaRPr lang="en-US" sz="600" dirty="0"/>
          </a:p>
          <a:p>
            <a:pPr lvl="1"/>
            <a:endParaRPr lang="en-US" sz="2200" dirty="0"/>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20</a:t>
            </a:fld>
            <a:endParaRPr lang="en-US"/>
          </a:p>
        </p:txBody>
      </p:sp>
    </p:spTree>
    <p:extLst>
      <p:ext uri="{BB962C8B-B14F-4D97-AF65-F5344CB8AC3E}">
        <p14:creationId xmlns:p14="http://schemas.microsoft.com/office/powerpoint/2010/main" val="308149443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0" y="4832556"/>
            <a:ext cx="6096000" cy="1187244"/>
          </a:xfrm>
        </p:spPr>
        <p:txBody>
          <a:bodyPr>
            <a:noAutofit/>
          </a:bodyPr>
          <a:lstStyle/>
          <a:p>
            <a:pPr marL="0" indent="0">
              <a:buNone/>
            </a:pPr>
            <a:r>
              <a:rPr lang="en-US" sz="2000" dirty="0" smtClean="0"/>
              <a:t>If you select ‘migrate’, data for your lab currently stored in GeneTests will automatically map and populate the respective fields in GTR for your review</a:t>
            </a:r>
            <a:endParaRPr lang="en-US" sz="2000" dirty="0"/>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21</a:t>
            </a:fld>
            <a:endParaRPr lang="en-US" dirty="0"/>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554" r="2072" b="64318"/>
          <a:stretch/>
        </p:blipFill>
        <p:spPr bwMode="auto">
          <a:xfrm>
            <a:off x="838200" y="2748117"/>
            <a:ext cx="7467600" cy="13405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838199" y="1524000"/>
            <a:ext cx="7467601"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SzPct val="95000"/>
              <a:buNone/>
            </a:pPr>
            <a:r>
              <a:rPr lang="en-US" sz="2400" dirty="0" smtClean="0"/>
              <a:t>NCBI </a:t>
            </a:r>
            <a:r>
              <a:rPr lang="en-US" sz="2400" dirty="0"/>
              <a:t>will facilitate data migration from GeneTests to GTR to reduce </a:t>
            </a:r>
            <a:r>
              <a:rPr lang="en-US" sz="2400" dirty="0" smtClean="0"/>
              <a:t>burden of submission</a:t>
            </a:r>
          </a:p>
        </p:txBody>
      </p:sp>
      <p:cxnSp>
        <p:nvCxnSpPr>
          <p:cNvPr id="5" name="Straight Arrow Connector 4"/>
          <p:cNvCxnSpPr/>
          <p:nvPr/>
        </p:nvCxnSpPr>
        <p:spPr>
          <a:xfrm flipV="1">
            <a:off x="6705600" y="3962400"/>
            <a:ext cx="228600" cy="7620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2"/>
          <p:cNvSpPr txBox="1">
            <a:spLocks noChangeArrowheads="1"/>
          </p:cNvSpPr>
          <p:nvPr/>
        </p:nvSpPr>
        <p:spPr>
          <a:xfrm>
            <a:off x="0" y="381000"/>
            <a:ext cx="84582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600" b="1" dirty="0" smtClean="0">
                <a:latin typeface="+mn-lt"/>
              </a:rPr>
              <a:t>Data migration</a:t>
            </a:r>
            <a:endParaRPr lang="en-US" sz="3600" b="1" dirty="0">
              <a:latin typeface="+mn-lt"/>
            </a:endParaRPr>
          </a:p>
        </p:txBody>
      </p:sp>
    </p:spTree>
    <p:extLst>
      <p:ext uri="{BB962C8B-B14F-4D97-AF65-F5344CB8AC3E}">
        <p14:creationId xmlns:p14="http://schemas.microsoft.com/office/powerpoint/2010/main" val="31688289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3"/>
          <p:cNvSpPr>
            <a:spLocks noGrp="1" noChangeArrowheads="1"/>
          </p:cNvSpPr>
          <p:nvPr>
            <p:ph type="body" idx="4294967295"/>
          </p:nvPr>
        </p:nvSpPr>
        <p:spPr>
          <a:xfrm>
            <a:off x="152400" y="1447801"/>
            <a:ext cx="8991600" cy="4407932"/>
          </a:xfrm>
        </p:spPr>
        <p:txBody>
          <a:bodyPr>
            <a:noAutofit/>
          </a:bodyPr>
          <a:lstStyle/>
          <a:p>
            <a:pPr>
              <a:buNone/>
            </a:pPr>
            <a:r>
              <a:rPr lang="en-US" sz="2400" dirty="0" smtClean="0"/>
              <a:t>31 ‘minimal’ fields are required </a:t>
            </a:r>
            <a:r>
              <a:rPr lang="en-US" sz="2400" dirty="0"/>
              <a:t>to register a test in </a:t>
            </a:r>
            <a:r>
              <a:rPr lang="en-US" sz="2400" dirty="0" smtClean="0"/>
              <a:t>GTR</a:t>
            </a:r>
          </a:p>
          <a:p>
            <a:pPr marL="393192" lvl="1" indent="0"/>
            <a:endParaRPr lang="en-US" sz="2200" dirty="0" smtClean="0"/>
          </a:p>
          <a:p>
            <a:pPr marL="393192" lvl="1" indent="0">
              <a:buNone/>
            </a:pPr>
            <a:r>
              <a:rPr lang="en-US" sz="2200" dirty="0" smtClean="0"/>
              <a:t>16 fields for laboratory information</a:t>
            </a:r>
            <a:r>
              <a:rPr lang="en-US" sz="2200" b="1" dirty="0" smtClean="0"/>
              <a:t>*</a:t>
            </a:r>
            <a:endParaRPr lang="en-US" sz="2200" dirty="0"/>
          </a:p>
          <a:p>
            <a:pPr lvl="2"/>
            <a:r>
              <a:rPr lang="en-US" sz="2000" dirty="0" smtClean="0"/>
              <a:t>Lab </a:t>
            </a:r>
            <a:r>
              <a:rPr lang="en-US" sz="2000" dirty="0"/>
              <a:t>name, location, certifications, </a:t>
            </a:r>
            <a:r>
              <a:rPr lang="en-US" sz="2000" dirty="0" smtClean="0"/>
              <a:t>personnel</a:t>
            </a:r>
          </a:p>
          <a:p>
            <a:pPr lvl="2"/>
            <a:r>
              <a:rPr lang="en-US" sz="2000" u="sng" dirty="0" smtClean="0"/>
              <a:t>Entered only once</a:t>
            </a:r>
          </a:p>
          <a:p>
            <a:pPr lvl="2">
              <a:buNone/>
            </a:pPr>
            <a:endParaRPr lang="en-US" sz="2000" b="1" dirty="0"/>
          </a:p>
          <a:p>
            <a:pPr marL="393192" lvl="1" indent="0">
              <a:buNone/>
            </a:pPr>
            <a:r>
              <a:rPr lang="en-US" sz="2200" dirty="0"/>
              <a:t>15 </a:t>
            </a:r>
            <a:r>
              <a:rPr lang="en-US" sz="2200" dirty="0" smtClean="0"/>
              <a:t>fields for test information</a:t>
            </a:r>
            <a:endParaRPr lang="en-US" sz="2200" strike="sngStrike" dirty="0"/>
          </a:p>
          <a:p>
            <a:pPr lvl="2"/>
            <a:r>
              <a:rPr lang="en-US" sz="2000" dirty="0"/>
              <a:t>10 map to fields in GeneTests</a:t>
            </a:r>
            <a:r>
              <a:rPr lang="en-US" sz="2000" b="1" dirty="0"/>
              <a:t>*</a:t>
            </a:r>
          </a:p>
          <a:p>
            <a:pPr lvl="2"/>
            <a:r>
              <a:rPr lang="en-US" sz="2000" b="1" dirty="0" smtClean="0">
                <a:solidFill>
                  <a:srgbClr val="C00000"/>
                </a:solidFill>
              </a:rPr>
              <a:t>Only 5 </a:t>
            </a:r>
            <a:r>
              <a:rPr lang="en-US" sz="2000" b="1" dirty="0">
                <a:solidFill>
                  <a:srgbClr val="C00000"/>
                </a:solidFill>
              </a:rPr>
              <a:t>need to </a:t>
            </a:r>
            <a:r>
              <a:rPr lang="en-US" sz="2000" b="1" dirty="0" smtClean="0">
                <a:solidFill>
                  <a:srgbClr val="C00000"/>
                </a:solidFill>
              </a:rPr>
              <a:t>be completed for </a:t>
            </a:r>
            <a:r>
              <a:rPr lang="en-US" sz="2000" b="1" dirty="0">
                <a:solidFill>
                  <a:srgbClr val="C00000"/>
                </a:solidFill>
              </a:rPr>
              <a:t>tests </a:t>
            </a:r>
            <a:r>
              <a:rPr lang="en-US" sz="2000" b="1" dirty="0" smtClean="0">
                <a:solidFill>
                  <a:srgbClr val="C00000"/>
                </a:solidFill>
              </a:rPr>
              <a:t>migrated from GeneTests</a:t>
            </a:r>
            <a:r>
              <a:rPr lang="en-US" sz="1900" dirty="0" smtClean="0"/>
              <a:t/>
            </a:r>
            <a:br>
              <a:rPr lang="en-US" sz="1900" dirty="0" smtClean="0"/>
            </a:br>
            <a:endParaRPr lang="en-US" sz="300" dirty="0"/>
          </a:p>
          <a:p>
            <a:pPr lvl="1"/>
            <a:endParaRPr lang="en-US" sz="2200" dirty="0"/>
          </a:p>
        </p:txBody>
      </p:sp>
      <p:sp>
        <p:nvSpPr>
          <p:cNvPr id="2" name="Slide Number Placeholder 1"/>
          <p:cNvSpPr>
            <a:spLocks noGrp="1"/>
          </p:cNvSpPr>
          <p:nvPr>
            <p:ph type="sldNum" sz="quarter" idx="4294967295"/>
          </p:nvPr>
        </p:nvSpPr>
        <p:spPr>
          <a:xfrm>
            <a:off x="8594725" y="6400800"/>
            <a:ext cx="549275" cy="396875"/>
          </a:xfrm>
          <a:prstGeom prst="bracketPair">
            <a:avLst>
              <a:gd name="adj" fmla="val 17949"/>
            </a:avLst>
          </a:prstGeom>
        </p:spPr>
        <p:txBody>
          <a:bodyPr/>
          <a:lstStyle/>
          <a:p>
            <a:fld id="{86AC2915-8EA2-4D67-9085-D7EF5C271E81}" type="slidenum">
              <a:rPr lang="en-US" smtClean="0"/>
              <a:pPr/>
              <a:t>22</a:t>
            </a:fld>
            <a:endParaRPr lang="en-US" dirty="0"/>
          </a:p>
        </p:txBody>
      </p:sp>
      <p:sp>
        <p:nvSpPr>
          <p:cNvPr id="5" name="TextBox 4"/>
          <p:cNvSpPr txBox="1"/>
          <p:nvPr/>
        </p:nvSpPr>
        <p:spPr>
          <a:xfrm>
            <a:off x="609600" y="5486400"/>
            <a:ext cx="8305800" cy="369332"/>
          </a:xfrm>
          <a:prstGeom prst="rect">
            <a:avLst/>
          </a:prstGeom>
          <a:noFill/>
        </p:spPr>
        <p:txBody>
          <a:bodyPr wrap="square" rtlCol="0">
            <a:spAutoFit/>
          </a:bodyPr>
          <a:lstStyle/>
          <a:p>
            <a:pPr marL="0" lvl="1"/>
            <a:r>
              <a:rPr lang="en-US" b="1" dirty="0"/>
              <a:t>* </a:t>
            </a:r>
            <a:r>
              <a:rPr lang="en-US" dirty="0" smtClean="0"/>
              <a:t>Completed automatically </a:t>
            </a:r>
            <a:r>
              <a:rPr lang="en-US" dirty="0"/>
              <a:t>when labs migrate their data from GeneTests to </a:t>
            </a:r>
            <a:r>
              <a:rPr lang="en-US" dirty="0" smtClean="0"/>
              <a:t>GTR</a:t>
            </a:r>
            <a:endParaRPr lang="en-US" dirty="0"/>
          </a:p>
        </p:txBody>
      </p:sp>
      <p:sp>
        <p:nvSpPr>
          <p:cNvPr id="7" name="Rectangle 2"/>
          <p:cNvSpPr txBox="1">
            <a:spLocks noChangeArrowheads="1"/>
          </p:cNvSpPr>
          <p:nvPr/>
        </p:nvSpPr>
        <p:spPr>
          <a:xfrm>
            <a:off x="152400" y="381000"/>
            <a:ext cx="84582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600" b="1" dirty="0" smtClean="0">
                <a:latin typeface="+mn-lt"/>
              </a:rPr>
              <a:t>5 extra fields required</a:t>
            </a:r>
            <a:endParaRPr lang="en-US" sz="3600" b="1" dirty="0">
              <a:latin typeface="+mn-lt"/>
            </a:endParaRPr>
          </a:p>
        </p:txBody>
      </p:sp>
    </p:spTree>
    <p:extLst>
      <p:ext uri="{BB962C8B-B14F-4D97-AF65-F5344CB8AC3E}">
        <p14:creationId xmlns:p14="http://schemas.microsoft.com/office/powerpoint/2010/main" val="326054344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9288"/>
            <a:ext cx="8229600" cy="819912"/>
          </a:xfrm>
        </p:spPr>
        <p:txBody>
          <a:bodyPr>
            <a:normAutofit/>
          </a:bodyPr>
          <a:lstStyle/>
          <a:p>
            <a:pPr algn="ctr"/>
            <a:r>
              <a:rPr lang="en-US" sz="3600" b="1" dirty="0" smtClean="0"/>
              <a:t>Quality of Information</a:t>
            </a:r>
            <a:endParaRPr lang="en-US" sz="3600" b="1" dirty="0"/>
          </a:p>
        </p:txBody>
      </p:sp>
      <p:sp>
        <p:nvSpPr>
          <p:cNvPr id="3" name="Content Placeholder 2"/>
          <p:cNvSpPr>
            <a:spLocks noGrp="1"/>
          </p:cNvSpPr>
          <p:nvPr>
            <p:ph idx="1"/>
          </p:nvPr>
        </p:nvSpPr>
        <p:spPr>
          <a:xfrm>
            <a:off x="381000" y="1554480"/>
            <a:ext cx="8229600" cy="4389120"/>
          </a:xfrm>
        </p:spPr>
        <p:txBody>
          <a:bodyPr/>
          <a:lstStyle/>
          <a:p>
            <a:r>
              <a:rPr lang="en-US" sz="2400" dirty="0" smtClean="0"/>
              <a:t>Code of Conduct</a:t>
            </a:r>
          </a:p>
          <a:p>
            <a:pPr marL="393192" lvl="1" indent="0">
              <a:buNone/>
            </a:pPr>
            <a:r>
              <a:rPr lang="en-US" sz="2000" dirty="0" smtClean="0"/>
              <a:t>Information that is accurate and not misleading</a:t>
            </a:r>
            <a:r>
              <a:rPr lang="en-US" dirty="0" smtClean="0"/>
              <a:t/>
            </a:r>
            <a:br>
              <a:rPr lang="en-US" dirty="0" smtClean="0"/>
            </a:br>
            <a:endParaRPr lang="en-US" dirty="0" smtClean="0"/>
          </a:p>
          <a:p>
            <a:r>
              <a:rPr lang="en-US" sz="2400" dirty="0" smtClean="0"/>
              <a:t>Professional organization ‘stamp of approval’ invited</a:t>
            </a:r>
            <a:endParaRPr lang="en-US" sz="2400" dirty="0"/>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23</a:t>
            </a:fld>
            <a:endParaRPr lang="en-US" dirty="0"/>
          </a:p>
        </p:txBody>
      </p:sp>
    </p:spTree>
    <p:extLst>
      <p:ext uri="{BB962C8B-B14F-4D97-AF65-F5344CB8AC3E}">
        <p14:creationId xmlns:p14="http://schemas.microsoft.com/office/powerpoint/2010/main" val="1863439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a:xfrm>
            <a:off x="0" y="381000"/>
            <a:ext cx="8458200" cy="914400"/>
          </a:xfrm>
        </p:spPr>
        <p:txBody>
          <a:bodyPr>
            <a:normAutofit/>
          </a:bodyPr>
          <a:lstStyle/>
          <a:p>
            <a:pPr algn="ctr"/>
            <a:r>
              <a:rPr lang="en-US" sz="3600" b="1" dirty="0" smtClean="0">
                <a:effectLst/>
              </a:rPr>
              <a:t>Transition Plan</a:t>
            </a:r>
            <a:endParaRPr lang="en-US" sz="3600" b="1" dirty="0">
              <a:latin typeface="Calibri" pitchFamily="34" charset="0"/>
            </a:endParaRPr>
          </a:p>
        </p:txBody>
      </p:sp>
      <p:sp>
        <p:nvSpPr>
          <p:cNvPr id="13317" name="Rectangle 3"/>
          <p:cNvSpPr>
            <a:spLocks noGrp="1" noChangeArrowheads="1"/>
          </p:cNvSpPr>
          <p:nvPr>
            <p:ph type="body" idx="4294967295"/>
          </p:nvPr>
        </p:nvSpPr>
        <p:spPr>
          <a:xfrm>
            <a:off x="609600" y="1219200"/>
            <a:ext cx="7620000" cy="4721225"/>
          </a:xfrm>
        </p:spPr>
        <p:txBody>
          <a:bodyPr>
            <a:noAutofit/>
          </a:bodyPr>
          <a:lstStyle/>
          <a:p>
            <a:r>
              <a:rPr lang="en-US" sz="2400" dirty="0" smtClean="0"/>
              <a:t>GTR information content – Tests</a:t>
            </a:r>
          </a:p>
          <a:p>
            <a:pPr lvl="1"/>
            <a:r>
              <a:rPr lang="en-US" dirty="0" smtClean="0"/>
              <a:t>Feb 2012 – all test information in GeneTests, reformatted in GTR, along with GTR navigation features and clinical resource links</a:t>
            </a:r>
          </a:p>
          <a:p>
            <a:pPr lvl="1"/>
            <a:r>
              <a:rPr lang="en-US" dirty="0" smtClean="0"/>
              <a:t>Mid 2012 – with data migration and additional fields, show full potential of GTR test display  </a:t>
            </a:r>
            <a:br>
              <a:rPr lang="en-US" dirty="0" smtClean="0"/>
            </a:br>
            <a:endParaRPr lang="en-US" dirty="0" smtClean="0"/>
          </a:p>
          <a:p>
            <a:r>
              <a:rPr lang="en-US" sz="2400" dirty="0" smtClean="0"/>
              <a:t>Making GTR work for you</a:t>
            </a:r>
          </a:p>
          <a:p>
            <a:pPr lvl="1"/>
            <a:r>
              <a:rPr lang="en-US" dirty="0"/>
              <a:t>Elicit structured feedback from users</a:t>
            </a:r>
            <a:r>
              <a:rPr lang="en-US" sz="2200" dirty="0" smtClean="0"/>
              <a:t/>
            </a:r>
            <a:br>
              <a:rPr lang="en-US" sz="2200" dirty="0" smtClean="0"/>
            </a:br>
            <a:endParaRPr lang="en-US" sz="600" dirty="0"/>
          </a:p>
          <a:p>
            <a:pPr lvl="1"/>
            <a:endParaRPr lang="en-US" sz="2200" dirty="0"/>
          </a:p>
        </p:txBody>
      </p:sp>
      <p:sp>
        <p:nvSpPr>
          <p:cNvPr id="2" name="Slide Number Placeholder 1"/>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24</a:t>
            </a:fld>
            <a:endParaRPr lang="en-US"/>
          </a:p>
        </p:txBody>
      </p:sp>
    </p:spTree>
    <p:extLst>
      <p:ext uri="{BB962C8B-B14F-4D97-AF65-F5344CB8AC3E}">
        <p14:creationId xmlns:p14="http://schemas.microsoft.com/office/powerpoint/2010/main" val="112249828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001000" cy="5334000"/>
          </a:xfrm>
        </p:spPr>
        <p:txBody>
          <a:bodyPr>
            <a:noAutofit/>
          </a:bodyPr>
          <a:lstStyle/>
          <a:p>
            <a:r>
              <a:rPr lang="en-US" dirty="0" smtClean="0">
                <a:cs typeface="Arial" pitchFamily="34" charset="0"/>
              </a:rPr>
              <a:t>Global </a:t>
            </a:r>
            <a:r>
              <a:rPr lang="en-US" dirty="0">
                <a:cs typeface="Arial" pitchFamily="34" charset="0"/>
              </a:rPr>
              <a:t>search and tabbed searches</a:t>
            </a:r>
          </a:p>
          <a:p>
            <a:r>
              <a:rPr lang="en-US" dirty="0">
                <a:cs typeface="Arial" pitchFamily="34" charset="0"/>
              </a:rPr>
              <a:t>Autocomplete dictionary</a:t>
            </a:r>
          </a:p>
          <a:p>
            <a:r>
              <a:rPr lang="en-US" dirty="0">
                <a:cs typeface="Arial" pitchFamily="34" charset="0"/>
              </a:rPr>
              <a:t>Quickly limit disease search results</a:t>
            </a:r>
          </a:p>
          <a:p>
            <a:pPr lvl="1"/>
            <a:r>
              <a:rPr lang="en-US" dirty="0">
                <a:cs typeface="Arial" pitchFamily="34" charset="0"/>
              </a:rPr>
              <a:t>Tests, OMIM, or </a:t>
            </a:r>
            <a:r>
              <a:rPr lang="en-US" i="1" dirty="0" err="1">
                <a:cs typeface="Arial" pitchFamily="34" charset="0"/>
              </a:rPr>
              <a:t>GeneReviews</a:t>
            </a:r>
            <a:r>
              <a:rPr lang="en-US" dirty="0">
                <a:cs typeface="Arial" pitchFamily="34" charset="0"/>
              </a:rPr>
              <a:t> available</a:t>
            </a:r>
            <a:endParaRPr lang="en-US" strike="sngStrike" dirty="0">
              <a:cs typeface="Arial" pitchFamily="34" charset="0"/>
            </a:endParaRPr>
          </a:p>
          <a:p>
            <a:r>
              <a:rPr lang="en-US" dirty="0">
                <a:cs typeface="Arial" pitchFamily="34" charset="0"/>
              </a:rPr>
              <a:t>Quickly filter </a:t>
            </a:r>
            <a:r>
              <a:rPr lang="en-US" dirty="0" smtClean="0">
                <a:cs typeface="Arial" pitchFamily="34" charset="0"/>
              </a:rPr>
              <a:t>test results</a:t>
            </a:r>
            <a:endParaRPr lang="en-US" dirty="0">
              <a:cs typeface="Arial" pitchFamily="34" charset="0"/>
            </a:endParaRPr>
          </a:p>
          <a:p>
            <a:pPr lvl="1">
              <a:buFont typeface="Arial" pitchFamily="34" charset="0"/>
              <a:buChar char="&gt;"/>
            </a:pPr>
            <a:r>
              <a:rPr lang="en-US" dirty="0">
                <a:cs typeface="Arial" pitchFamily="34" charset="0"/>
              </a:rPr>
              <a:t>Condition/Phenotype</a:t>
            </a:r>
          </a:p>
          <a:p>
            <a:pPr lvl="1">
              <a:buFont typeface="Arial" pitchFamily="34" charset="0"/>
              <a:buChar char="&gt;"/>
            </a:pPr>
            <a:r>
              <a:rPr lang="en-US" dirty="0" smtClean="0">
                <a:cs typeface="Arial" pitchFamily="34" charset="0"/>
              </a:rPr>
              <a:t>Clinical </a:t>
            </a:r>
            <a:r>
              <a:rPr lang="en-US" dirty="0">
                <a:cs typeface="Arial" pitchFamily="34" charset="0"/>
              </a:rPr>
              <a:t>or </a:t>
            </a:r>
            <a:r>
              <a:rPr lang="en-US" dirty="0" smtClean="0">
                <a:cs typeface="Arial" pitchFamily="34" charset="0"/>
              </a:rPr>
              <a:t>Research test</a:t>
            </a:r>
            <a:endParaRPr lang="en-US" dirty="0">
              <a:cs typeface="Arial" pitchFamily="34" charset="0"/>
            </a:endParaRPr>
          </a:p>
          <a:p>
            <a:pPr lvl="1">
              <a:buFont typeface="Arial" pitchFamily="34" charset="0"/>
              <a:buChar char="&gt;"/>
            </a:pPr>
            <a:r>
              <a:rPr lang="en-US" dirty="0">
                <a:cs typeface="Arial" pitchFamily="34" charset="0"/>
              </a:rPr>
              <a:t>Test purpose</a:t>
            </a:r>
          </a:p>
          <a:p>
            <a:pPr lvl="1">
              <a:buFont typeface="Arial" pitchFamily="34" charset="0"/>
              <a:buChar char="&gt;"/>
            </a:pPr>
            <a:r>
              <a:rPr lang="en-US" dirty="0">
                <a:cs typeface="Arial" pitchFamily="34" charset="0"/>
              </a:rPr>
              <a:t>Test method</a:t>
            </a:r>
          </a:p>
          <a:p>
            <a:pPr lvl="1">
              <a:buFont typeface="Arial" pitchFamily="34" charset="0"/>
              <a:buChar char="&gt;"/>
            </a:pPr>
            <a:r>
              <a:rPr lang="en-US" dirty="0" smtClean="0">
                <a:cs typeface="Arial" pitchFamily="34" charset="0"/>
              </a:rPr>
              <a:t>Certifications </a:t>
            </a:r>
            <a:r>
              <a:rPr lang="en-US" dirty="0">
                <a:cs typeface="Arial" pitchFamily="34" charset="0"/>
              </a:rPr>
              <a:t>e.g</a:t>
            </a:r>
            <a:r>
              <a:rPr lang="en-US" dirty="0" smtClean="0">
                <a:cs typeface="Arial" pitchFamily="34" charset="0"/>
              </a:rPr>
              <a:t>., </a:t>
            </a:r>
            <a:r>
              <a:rPr lang="en-US" dirty="0">
                <a:cs typeface="Arial" pitchFamily="34" charset="0"/>
              </a:rPr>
              <a:t>NY CLEP-certified</a:t>
            </a:r>
          </a:p>
          <a:p>
            <a:pPr lvl="1">
              <a:buFont typeface="Arial" pitchFamily="34" charset="0"/>
              <a:buChar char="&gt;"/>
            </a:pPr>
            <a:r>
              <a:rPr lang="en-US" dirty="0">
                <a:cs typeface="Arial" pitchFamily="34" charset="0"/>
              </a:rPr>
              <a:t>Laboratory Location</a:t>
            </a:r>
          </a:p>
          <a:p>
            <a:r>
              <a:rPr lang="en-US" dirty="0">
                <a:cs typeface="Arial" pitchFamily="34" charset="0"/>
              </a:rPr>
              <a:t>Compare </a:t>
            </a:r>
            <a:r>
              <a:rPr lang="en-US" dirty="0" smtClean="0">
                <a:cs typeface="Arial" pitchFamily="34" charset="0"/>
              </a:rPr>
              <a:t>labs </a:t>
            </a:r>
            <a:r>
              <a:rPr lang="en-US" dirty="0">
                <a:cs typeface="Arial" pitchFamily="34" charset="0"/>
              </a:rPr>
              <a:t>and their methodology </a:t>
            </a:r>
            <a:r>
              <a:rPr lang="en-US" dirty="0" smtClean="0">
                <a:cs typeface="Arial" pitchFamily="34" charset="0"/>
              </a:rPr>
              <a:t>menus</a:t>
            </a:r>
          </a:p>
          <a:p>
            <a:pPr lvl="1"/>
            <a:r>
              <a:rPr lang="en-US" dirty="0"/>
              <a:t>Plan sequential testing in </a:t>
            </a:r>
            <a:r>
              <a:rPr lang="en-US" dirty="0" err="1"/>
              <a:t>proband</a:t>
            </a:r>
            <a:r>
              <a:rPr lang="en-US" dirty="0"/>
              <a:t> and </a:t>
            </a:r>
            <a:r>
              <a:rPr lang="en-US" dirty="0" smtClean="0"/>
              <a:t>family</a:t>
            </a:r>
            <a:endParaRPr lang="en-US" dirty="0"/>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25</a:t>
            </a:fld>
            <a:endParaRPr lang="en-US" dirty="0"/>
          </a:p>
        </p:txBody>
      </p:sp>
      <p:sp>
        <p:nvSpPr>
          <p:cNvPr id="6" name="Title 1"/>
          <p:cNvSpPr>
            <a:spLocks noGrp="1"/>
          </p:cNvSpPr>
          <p:nvPr>
            <p:ph type="title"/>
          </p:nvPr>
        </p:nvSpPr>
        <p:spPr>
          <a:xfrm>
            <a:off x="457200" y="457200"/>
            <a:ext cx="8001000" cy="838200"/>
          </a:xfrm>
        </p:spPr>
        <p:txBody>
          <a:bodyPr>
            <a:normAutofit/>
          </a:bodyPr>
          <a:lstStyle/>
          <a:p>
            <a:pPr algn="ctr"/>
            <a:r>
              <a:rPr lang="en-US" sz="3600" b="1" dirty="0" smtClean="0"/>
              <a:t>Key features of GTR navigation</a:t>
            </a:r>
            <a:endParaRPr lang="en-US" sz="3600" dirty="0"/>
          </a:p>
        </p:txBody>
      </p:sp>
    </p:spTree>
    <p:extLst>
      <p:ext uri="{BB962C8B-B14F-4D97-AF65-F5344CB8AC3E}">
        <p14:creationId xmlns:p14="http://schemas.microsoft.com/office/powerpoint/2010/main" val="24030413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001000" cy="5334000"/>
          </a:xfrm>
        </p:spPr>
        <p:txBody>
          <a:bodyPr>
            <a:noAutofit/>
          </a:bodyPr>
          <a:lstStyle/>
          <a:p>
            <a:r>
              <a:rPr lang="en-US" dirty="0">
                <a:cs typeface="Arial" pitchFamily="34" charset="0"/>
              </a:rPr>
              <a:t>Detailed Test pages with overview and tabs</a:t>
            </a:r>
          </a:p>
          <a:p>
            <a:r>
              <a:rPr lang="en-US" dirty="0" smtClean="0">
                <a:cs typeface="Arial" pitchFamily="34" charset="0"/>
              </a:rPr>
              <a:t>Discovery Panel – context-specific</a:t>
            </a:r>
            <a:endParaRPr lang="en-US" dirty="0">
              <a:cs typeface="Arial" pitchFamily="34" charset="0"/>
            </a:endParaRPr>
          </a:p>
          <a:p>
            <a:pPr lvl="1"/>
            <a:r>
              <a:rPr lang="en-US" dirty="0">
                <a:cs typeface="Arial" pitchFamily="34" charset="0"/>
              </a:rPr>
              <a:t>Clinical practice </a:t>
            </a:r>
            <a:r>
              <a:rPr lang="en-US" dirty="0" smtClean="0">
                <a:cs typeface="Arial" pitchFamily="34" charset="0"/>
              </a:rPr>
              <a:t>guidelines e.g</a:t>
            </a:r>
            <a:r>
              <a:rPr lang="en-US" dirty="0">
                <a:cs typeface="Arial" pitchFamily="34" charset="0"/>
              </a:rPr>
              <a:t>., ACMG, </a:t>
            </a:r>
            <a:r>
              <a:rPr lang="en-US" dirty="0" smtClean="0">
                <a:cs typeface="Arial" pitchFamily="34" charset="0"/>
              </a:rPr>
              <a:t>EGAPP, CPIC</a:t>
            </a:r>
            <a:endParaRPr lang="en-US" strike="sngStrike" dirty="0">
              <a:cs typeface="Arial" pitchFamily="34" charset="0"/>
            </a:endParaRPr>
          </a:p>
          <a:p>
            <a:pPr lvl="1"/>
            <a:r>
              <a:rPr lang="en-US" dirty="0" smtClean="0">
                <a:cs typeface="Arial" pitchFamily="34" charset="0"/>
              </a:rPr>
              <a:t>Automated searches e.g., </a:t>
            </a:r>
            <a:r>
              <a:rPr lang="en-US" i="1" dirty="0" err="1" smtClean="0">
                <a:cs typeface="Arial" pitchFamily="34" charset="0"/>
              </a:rPr>
              <a:t>GeneReviews</a:t>
            </a:r>
            <a:r>
              <a:rPr lang="en-US" dirty="0">
                <a:cs typeface="Arial" pitchFamily="34" charset="0"/>
              </a:rPr>
              <a:t>, OMIM, </a:t>
            </a:r>
            <a:r>
              <a:rPr lang="en-US" dirty="0" err="1">
                <a:cs typeface="Arial" pitchFamily="34" charset="0"/>
              </a:rPr>
              <a:t>Orphanet</a:t>
            </a:r>
            <a:r>
              <a:rPr lang="en-US" dirty="0">
                <a:cs typeface="Arial" pitchFamily="34" charset="0"/>
              </a:rPr>
              <a:t>, PubMed</a:t>
            </a:r>
            <a:endParaRPr lang="en-US" strike="sngStrike" dirty="0">
              <a:cs typeface="Arial" pitchFamily="34" charset="0"/>
            </a:endParaRPr>
          </a:p>
          <a:p>
            <a:r>
              <a:rPr lang="en-US" dirty="0" smtClean="0">
                <a:cs typeface="Arial" pitchFamily="34" charset="0"/>
              </a:rPr>
              <a:t>Locate a genetics professional</a:t>
            </a:r>
          </a:p>
          <a:p>
            <a:pPr lvl="1"/>
            <a:r>
              <a:rPr lang="en-US" dirty="0"/>
              <a:t>ACMG, NSGC, GeneTests, NCI, </a:t>
            </a:r>
            <a:r>
              <a:rPr lang="en-US" dirty="0" smtClean="0"/>
              <a:t>ABMG</a:t>
            </a:r>
            <a:endParaRPr lang="en-US" dirty="0" smtClean="0">
              <a:cs typeface="Arial" pitchFamily="34" charset="0"/>
            </a:endParaRPr>
          </a:p>
          <a:p>
            <a:r>
              <a:rPr lang="en-US" dirty="0" smtClean="0">
                <a:cs typeface="Arial" pitchFamily="34" charset="0"/>
              </a:rPr>
              <a:t>Consumer Resources</a:t>
            </a:r>
          </a:p>
          <a:p>
            <a:pPr lvl="1"/>
            <a:r>
              <a:rPr lang="en-US" dirty="0" smtClean="0">
                <a:cs typeface="Arial" pitchFamily="34" charset="0"/>
              </a:rPr>
              <a:t>Print information for your patient from Genetics Home Reference</a:t>
            </a:r>
            <a:endParaRPr lang="en-US" dirty="0">
              <a:cs typeface="Arial" pitchFamily="34" charset="0"/>
            </a:endParaRPr>
          </a:p>
          <a:p>
            <a:r>
              <a:rPr lang="en-US" dirty="0">
                <a:cs typeface="Arial" pitchFamily="34" charset="0"/>
              </a:rPr>
              <a:t>Access to NCBI’s suite of molecular tools and resources</a:t>
            </a:r>
          </a:p>
          <a:p>
            <a:pPr lvl="1"/>
            <a:r>
              <a:rPr lang="en-US" dirty="0">
                <a:cs typeface="Arial" pitchFamily="34" charset="0"/>
              </a:rPr>
              <a:t>Variation</a:t>
            </a:r>
          </a:p>
          <a:p>
            <a:r>
              <a:rPr lang="en-US" dirty="0" smtClean="0">
                <a:cs typeface="Arial" pitchFamily="34" charset="0"/>
              </a:rPr>
              <a:t>Login to </a:t>
            </a:r>
            <a:r>
              <a:rPr lang="en-US" dirty="0" err="1" smtClean="0">
                <a:cs typeface="Arial" pitchFamily="34" charset="0"/>
              </a:rPr>
              <a:t>MyNCBI</a:t>
            </a:r>
            <a:r>
              <a:rPr lang="en-US" dirty="0" smtClean="0">
                <a:cs typeface="Arial" pitchFamily="34" charset="0"/>
              </a:rPr>
              <a:t> to save </a:t>
            </a:r>
            <a:r>
              <a:rPr lang="en-US" dirty="0">
                <a:cs typeface="Arial" pitchFamily="34" charset="0"/>
              </a:rPr>
              <a:t>preferences for displays and retrieval sets</a:t>
            </a:r>
          </a:p>
          <a:p>
            <a:r>
              <a:rPr lang="en-US" dirty="0">
                <a:cs typeface="Arial" pitchFamily="34" charset="0"/>
              </a:rPr>
              <a:t>Stable accession and version </a:t>
            </a:r>
            <a:r>
              <a:rPr lang="en-US" dirty="0" smtClean="0">
                <a:cs typeface="Arial" pitchFamily="34" charset="0"/>
              </a:rPr>
              <a:t>history</a:t>
            </a:r>
          </a:p>
          <a:p>
            <a:endParaRPr lang="en-US" sz="2000" dirty="0">
              <a:cs typeface="Arial" pitchFamily="34" charset="0"/>
            </a:endParaRPr>
          </a:p>
        </p:txBody>
      </p:sp>
      <p:sp>
        <p:nvSpPr>
          <p:cNvPr id="4" name="Slide Number Placeholder 3"/>
          <p:cNvSpPr>
            <a:spLocks noGrp="1"/>
          </p:cNvSpPr>
          <p:nvPr>
            <p:ph type="sldNum" sz="quarter" idx="4294967295"/>
          </p:nvPr>
        </p:nvSpPr>
        <p:spPr>
          <a:xfrm>
            <a:off x="8594725" y="6384925"/>
            <a:ext cx="549275" cy="396875"/>
          </a:xfrm>
          <a:prstGeom prst="bracketPair">
            <a:avLst>
              <a:gd name="adj" fmla="val 17949"/>
            </a:avLst>
          </a:prstGeom>
        </p:spPr>
        <p:txBody>
          <a:bodyPr/>
          <a:lstStyle/>
          <a:p>
            <a:fld id="{86AC2915-8EA2-4D67-9085-D7EF5C271E81}" type="slidenum">
              <a:rPr lang="en-US" smtClean="0"/>
              <a:pPr/>
              <a:t>26</a:t>
            </a:fld>
            <a:endParaRPr lang="en-US" dirty="0"/>
          </a:p>
        </p:txBody>
      </p:sp>
      <p:sp>
        <p:nvSpPr>
          <p:cNvPr id="7" name="Title 1"/>
          <p:cNvSpPr>
            <a:spLocks noGrp="1"/>
          </p:cNvSpPr>
          <p:nvPr>
            <p:ph type="title"/>
          </p:nvPr>
        </p:nvSpPr>
        <p:spPr>
          <a:xfrm>
            <a:off x="457200" y="457200"/>
            <a:ext cx="8001000" cy="838200"/>
          </a:xfrm>
        </p:spPr>
        <p:txBody>
          <a:bodyPr>
            <a:normAutofit/>
          </a:bodyPr>
          <a:lstStyle/>
          <a:p>
            <a:pPr algn="ctr"/>
            <a:r>
              <a:rPr lang="en-US" sz="3600" b="1" dirty="0" smtClean="0"/>
              <a:t>Key features of GTR navigation</a:t>
            </a:r>
            <a:endParaRPr lang="en-US" sz="3600" dirty="0"/>
          </a:p>
        </p:txBody>
      </p:sp>
    </p:spTree>
    <p:extLst>
      <p:ext uri="{BB962C8B-B14F-4D97-AF65-F5344CB8AC3E}">
        <p14:creationId xmlns:p14="http://schemas.microsoft.com/office/powerpoint/2010/main" val="765346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09800" y="1295400"/>
            <a:ext cx="6248400" cy="1219200"/>
          </a:xfrm>
        </p:spPr>
        <p:txBody>
          <a:bodyPr/>
          <a:lstStyle/>
          <a:p>
            <a:r>
              <a:rPr lang="en-US" sz="3200" dirty="0" smtClean="0"/>
              <a:t>Navigating the New </a:t>
            </a:r>
            <a:br>
              <a:rPr lang="en-US" sz="3200" dirty="0" smtClean="0"/>
            </a:br>
            <a:r>
              <a:rPr lang="en-US" sz="3200" dirty="0" smtClean="0"/>
              <a:t>NIH Genetic Testing Registry:</a:t>
            </a:r>
            <a:r>
              <a:rPr lang="en-US" sz="2400" dirty="0" smtClean="0"/>
              <a:t/>
            </a:r>
            <a:br>
              <a:rPr lang="en-US" sz="2400" dirty="0" smtClean="0"/>
            </a:br>
            <a:r>
              <a:rPr lang="en-US" sz="2400" dirty="0" smtClean="0"/>
              <a:t> </a:t>
            </a:r>
            <a:br>
              <a:rPr lang="en-US" sz="2400" dirty="0" smtClean="0"/>
            </a:br>
            <a:r>
              <a:rPr lang="en-US" sz="2400" dirty="0"/>
              <a:t>Learn basics about how to navigate GTR from the home page including how to locate </a:t>
            </a:r>
            <a:r>
              <a:rPr lang="en-US" sz="2400" i="1" dirty="0"/>
              <a:t>GeneReviews</a:t>
            </a:r>
          </a:p>
        </p:txBody>
      </p:sp>
      <p:sp>
        <p:nvSpPr>
          <p:cNvPr id="3075" name="Rectangle 3"/>
          <p:cNvSpPr>
            <a:spLocks noGrp="1" noChangeArrowheads="1"/>
          </p:cNvSpPr>
          <p:nvPr>
            <p:ph type="subTitle" idx="1"/>
          </p:nvPr>
        </p:nvSpPr>
        <p:spPr>
          <a:xfrm>
            <a:off x="2209800" y="4495800"/>
            <a:ext cx="6248400" cy="1143000"/>
          </a:xfrm>
        </p:spPr>
        <p:txBody>
          <a:bodyPr/>
          <a:lstStyle/>
          <a:p>
            <a:pPr eaLnBrk="1" hangingPunct="1"/>
            <a:r>
              <a:rPr lang="en-US" sz="2400" dirty="0" smtClean="0"/>
              <a:t>Adriana Malheiro, MS</a:t>
            </a:r>
          </a:p>
          <a:p>
            <a:pPr eaLnBrk="1" hangingPunct="1"/>
            <a:r>
              <a:rPr lang="en-US" sz="2400" dirty="0" smtClean="0"/>
              <a:t>Staff Scientist – Genetic Counselor</a:t>
            </a:r>
          </a:p>
          <a:p>
            <a:pPr eaLnBrk="1" hangingPunct="1"/>
            <a:r>
              <a:rPr lang="en-US" sz="2000" dirty="0"/>
              <a:t>NIH, National Center for Biotechnology </a:t>
            </a:r>
            <a:r>
              <a:rPr lang="en-US" sz="2000" dirty="0" smtClean="0"/>
              <a:t>Information</a:t>
            </a:r>
            <a:r>
              <a:rPr lang="en-US" dirty="0" smtClean="0"/>
              <a:t/>
            </a:r>
            <a:br>
              <a:rPr lang="en-US" dirty="0" smtClean="0"/>
            </a:br>
            <a:endParaRPr lang="en-US" dirty="0" smtClean="0"/>
          </a:p>
        </p:txBody>
      </p:sp>
    </p:spTree>
    <p:extLst>
      <p:ext uri="{BB962C8B-B14F-4D97-AF65-F5344CB8AC3E}">
        <p14:creationId xmlns:p14="http://schemas.microsoft.com/office/powerpoint/2010/main" val="38000263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02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291"/>
          <a:stretch/>
        </p:blipFill>
        <p:spPr bwMode="auto">
          <a:xfrm>
            <a:off x="4482" y="0"/>
            <a:ext cx="9139518" cy="6091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8217434" y="0"/>
            <a:ext cx="609600" cy="3001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101" t="43770" r="2731" b="1516"/>
          <a:stretch/>
        </p:blipFill>
        <p:spPr bwMode="auto">
          <a:xfrm>
            <a:off x="2438400" y="3286369"/>
            <a:ext cx="4130168" cy="3571631"/>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37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GTR</a:t>
            </a:r>
            <a:endParaRPr lang="en-US"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7" y="1600200"/>
            <a:ext cx="9110663" cy="4129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24372" y="1524000"/>
            <a:ext cx="3633228"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09600" y="3124200"/>
            <a:ext cx="4114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eft-Up Arrow 3"/>
          <p:cNvSpPr/>
          <p:nvPr/>
        </p:nvSpPr>
        <p:spPr bwMode="auto">
          <a:xfrm rot="8177643">
            <a:off x="173162" y="2798767"/>
            <a:ext cx="942105" cy="1099615"/>
          </a:xfrm>
          <a:prstGeom prst="leftUpArrow">
            <a:avLst>
              <a:gd name="adj1" fmla="val 25000"/>
              <a:gd name="adj2" fmla="val 25625"/>
              <a:gd name="adj3" fmla="val 250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163529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68" y="2314615"/>
            <a:ext cx="9143999" cy="2458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val 13"/>
          <p:cNvSpPr/>
          <p:nvPr/>
        </p:nvSpPr>
        <p:spPr>
          <a:xfrm>
            <a:off x="2196299" y="2994530"/>
            <a:ext cx="21336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bwMode="auto">
          <a:xfrm flipH="1" flipV="1">
            <a:off x="2776993" y="1995987"/>
            <a:ext cx="423407" cy="998543"/>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1202302" y="304800"/>
            <a:ext cx="3048000" cy="1477328"/>
          </a:xfrm>
          <a:prstGeom prst="rect">
            <a:avLst/>
          </a:prstGeom>
          <a:noFill/>
        </p:spPr>
        <p:txBody>
          <a:bodyPr wrap="square" rtlCol="0">
            <a:spAutoFit/>
          </a:bodyPr>
          <a:lstStyle/>
          <a:p>
            <a:r>
              <a:rPr lang="en-US" dirty="0" smtClean="0"/>
              <a:t>Find conditions and phenotypes by searching for disease names, traits, drugs, proteins and analytes</a:t>
            </a:r>
            <a:endParaRPr lang="en-US" dirty="0"/>
          </a:p>
        </p:txBody>
      </p:sp>
      <p:sp>
        <p:nvSpPr>
          <p:cNvPr id="20" name="Oval 19"/>
          <p:cNvSpPr/>
          <p:nvPr/>
        </p:nvSpPr>
        <p:spPr>
          <a:xfrm>
            <a:off x="914400" y="63368"/>
            <a:ext cx="2918506" cy="19601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05200" y="4773318"/>
            <a:ext cx="2310599" cy="19111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329899" y="3108830"/>
            <a:ext cx="762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3879242" y="4936316"/>
            <a:ext cx="2057400" cy="1477328"/>
          </a:xfrm>
          <a:prstGeom prst="rect">
            <a:avLst/>
          </a:prstGeom>
          <a:noFill/>
        </p:spPr>
        <p:txBody>
          <a:bodyPr wrap="square" rtlCol="0">
            <a:spAutoFit/>
          </a:bodyPr>
          <a:lstStyle/>
          <a:p>
            <a:r>
              <a:rPr lang="en-US" dirty="0" smtClean="0"/>
              <a:t>Find genes by searching gene symbols and names, conditions and phenotypes</a:t>
            </a:r>
            <a:endParaRPr lang="en-US" dirty="0"/>
          </a:p>
        </p:txBody>
      </p:sp>
      <p:cxnSp>
        <p:nvCxnSpPr>
          <p:cNvPr id="25" name="Straight Arrow Connector 24"/>
          <p:cNvCxnSpPr>
            <a:stCxn id="23" idx="4"/>
            <a:endCxn id="22" idx="0"/>
          </p:cNvCxnSpPr>
          <p:nvPr/>
        </p:nvCxnSpPr>
        <p:spPr bwMode="auto">
          <a:xfrm flipH="1">
            <a:off x="4660500" y="3489830"/>
            <a:ext cx="50399" cy="1283488"/>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Oval 26"/>
          <p:cNvSpPr/>
          <p:nvPr/>
        </p:nvSpPr>
        <p:spPr>
          <a:xfrm>
            <a:off x="5102785" y="3149242"/>
            <a:ext cx="833857" cy="3001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1724" y="133781"/>
            <a:ext cx="3215768" cy="18193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779469" y="304800"/>
            <a:ext cx="2764331" cy="1477328"/>
          </a:xfrm>
          <a:prstGeom prst="rect">
            <a:avLst/>
          </a:prstGeom>
          <a:noFill/>
        </p:spPr>
        <p:txBody>
          <a:bodyPr wrap="square" rtlCol="0">
            <a:spAutoFit/>
          </a:bodyPr>
          <a:lstStyle/>
          <a:p>
            <a:r>
              <a:rPr lang="en-US" dirty="0" smtClean="0"/>
              <a:t>Find laboratories by searching lab names, directors, staff, locations and services, disease names and phenotypes</a:t>
            </a:r>
            <a:endParaRPr lang="en-US" dirty="0"/>
          </a:p>
        </p:txBody>
      </p:sp>
      <p:cxnSp>
        <p:nvCxnSpPr>
          <p:cNvPr id="34" name="Straight Arrow Connector 33"/>
          <p:cNvCxnSpPr>
            <a:stCxn id="27" idx="0"/>
          </p:cNvCxnSpPr>
          <p:nvPr/>
        </p:nvCxnSpPr>
        <p:spPr bwMode="auto">
          <a:xfrm flipV="1">
            <a:off x="5519714" y="1953147"/>
            <a:ext cx="195286" cy="1196095"/>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41"/>
          <p:cNvSpPr/>
          <p:nvPr/>
        </p:nvSpPr>
        <p:spPr>
          <a:xfrm>
            <a:off x="5909608" y="3127078"/>
            <a:ext cx="1295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p:cNvCxnSpPr/>
          <p:nvPr/>
        </p:nvCxnSpPr>
        <p:spPr bwMode="auto">
          <a:xfrm>
            <a:off x="6576198" y="3570831"/>
            <a:ext cx="281802" cy="1610769"/>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TextBox 43"/>
          <p:cNvSpPr txBox="1"/>
          <p:nvPr/>
        </p:nvSpPr>
        <p:spPr>
          <a:xfrm>
            <a:off x="6193171" y="5189682"/>
            <a:ext cx="1524000" cy="646331"/>
          </a:xfrm>
          <a:prstGeom prst="rect">
            <a:avLst/>
          </a:prstGeom>
          <a:noFill/>
        </p:spPr>
        <p:txBody>
          <a:bodyPr wrap="square" rtlCol="0">
            <a:spAutoFit/>
          </a:bodyPr>
          <a:lstStyle/>
          <a:p>
            <a:r>
              <a:rPr lang="en-US" dirty="0" smtClean="0"/>
              <a:t>Find a </a:t>
            </a:r>
            <a:r>
              <a:rPr lang="en-US" i="1" dirty="0" err="1" smtClean="0"/>
              <a:t>GeneReview</a:t>
            </a:r>
            <a:endParaRPr lang="en-US" i="1" dirty="0"/>
          </a:p>
        </p:txBody>
      </p:sp>
      <p:sp>
        <p:nvSpPr>
          <p:cNvPr id="45" name="Oval 44"/>
          <p:cNvSpPr/>
          <p:nvPr/>
        </p:nvSpPr>
        <p:spPr>
          <a:xfrm>
            <a:off x="5998829" y="5189604"/>
            <a:ext cx="1718342" cy="7239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Left-Up Arrow 70"/>
          <p:cNvSpPr/>
          <p:nvPr/>
        </p:nvSpPr>
        <p:spPr bwMode="auto">
          <a:xfrm rot="8177643">
            <a:off x="1075045" y="3437669"/>
            <a:ext cx="804813" cy="1008322"/>
          </a:xfrm>
          <a:prstGeom prst="leftUpArrow">
            <a:avLst>
              <a:gd name="adj1" fmla="val 8041"/>
              <a:gd name="adj2" fmla="val 25625"/>
              <a:gd name="adj3" fmla="val 250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384191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P spid="20" grpId="0" animBg="1"/>
      <p:bldP spid="22" grpId="0" animBg="1"/>
      <p:bldP spid="23" grpId="0" animBg="1"/>
      <p:bldP spid="24" grpId="0"/>
      <p:bldP spid="27" grpId="0" animBg="1"/>
      <p:bldP spid="28" grpId="0" animBg="1"/>
      <p:bldP spid="32" grpId="0"/>
      <p:bldP spid="42" grpId="0" animBg="1"/>
      <p:bldP spid="44" grpId="0"/>
      <p:bldP spid="45" grpId="0" animBg="1"/>
      <p:bldP spid="7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Autocomplete dictionary</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143000"/>
            <a:ext cx="8401050" cy="506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bwMode="auto">
          <a:xfrm>
            <a:off x="6435297" y="3043526"/>
            <a:ext cx="140901" cy="690274"/>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p:cNvSpPr/>
          <p:nvPr/>
        </p:nvSpPr>
        <p:spPr>
          <a:xfrm>
            <a:off x="5791200" y="3733800"/>
            <a:ext cx="1981200" cy="990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bwMode="auto">
          <a:xfrm>
            <a:off x="2514600" y="3148422"/>
            <a:ext cx="914400" cy="146596"/>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3571475" y="3110352"/>
            <a:ext cx="1524000" cy="369332"/>
          </a:xfrm>
          <a:prstGeom prst="rect">
            <a:avLst/>
          </a:prstGeom>
          <a:noFill/>
        </p:spPr>
        <p:txBody>
          <a:bodyPr wrap="square" rtlCol="0">
            <a:spAutoFit/>
          </a:bodyPr>
          <a:lstStyle/>
          <a:p>
            <a:r>
              <a:rPr lang="en-US" dirty="0" smtClean="0"/>
              <a:t>Item Page</a:t>
            </a:r>
            <a:endParaRPr lang="en-US" i="1" dirty="0"/>
          </a:p>
        </p:txBody>
      </p:sp>
      <p:sp>
        <p:nvSpPr>
          <p:cNvPr id="10" name="Oval 9"/>
          <p:cNvSpPr/>
          <p:nvPr/>
        </p:nvSpPr>
        <p:spPr>
          <a:xfrm>
            <a:off x="3429000" y="3070420"/>
            <a:ext cx="1447800" cy="4491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172200" y="4025643"/>
            <a:ext cx="1524000" cy="369332"/>
          </a:xfrm>
          <a:prstGeom prst="rect">
            <a:avLst/>
          </a:prstGeom>
          <a:noFill/>
        </p:spPr>
        <p:txBody>
          <a:bodyPr wrap="square" rtlCol="0">
            <a:spAutoFit/>
          </a:bodyPr>
          <a:lstStyle/>
          <a:p>
            <a:r>
              <a:rPr lang="en-US" dirty="0" smtClean="0"/>
              <a:t>List Page</a:t>
            </a:r>
            <a:endParaRPr lang="en-US" i="1" dirty="0"/>
          </a:p>
        </p:txBody>
      </p:sp>
    </p:spTree>
    <p:extLst>
      <p:ext uri="{BB962C8B-B14F-4D97-AF65-F5344CB8AC3E}">
        <p14:creationId xmlns:p14="http://schemas.microsoft.com/office/powerpoint/2010/main" val="138979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954"/>
            <a:ext cx="9039225" cy="5786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76200" y="2501863"/>
            <a:ext cx="1828800" cy="2895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229010" y="3657600"/>
            <a:ext cx="2743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233611" y="2044664"/>
            <a:ext cx="2557063"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3062" y="1447800"/>
            <a:ext cx="2897539" cy="373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Arrow Connector 23"/>
          <p:cNvCxnSpPr/>
          <p:nvPr/>
        </p:nvCxnSpPr>
        <p:spPr bwMode="auto">
          <a:xfrm flipV="1">
            <a:off x="4191000" y="1524000"/>
            <a:ext cx="934250" cy="76200"/>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2184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2000"/>
                                        <p:tgtEl>
                                          <p:spTgt spid="23"/>
                                        </p:tgtEl>
                                      </p:cBhvr>
                                    </p:animEffect>
                                    <p:anim calcmode="lin" valueType="num">
                                      <p:cBhvr>
                                        <p:cTn id="23" dur="2000" fill="hold"/>
                                        <p:tgtEl>
                                          <p:spTgt spid="23"/>
                                        </p:tgtEl>
                                        <p:attrNameLst>
                                          <p:attrName>ppt_w</p:attrName>
                                        </p:attrNameLst>
                                      </p:cBhvr>
                                      <p:tavLst>
                                        <p:tav tm="0" fmla="#ppt_w*sin(2.5*pi*$)">
                                          <p:val>
                                            <p:fltVal val="0"/>
                                          </p:val>
                                        </p:tav>
                                        <p:tav tm="100000">
                                          <p:val>
                                            <p:fltVal val="1"/>
                                          </p:val>
                                        </p:tav>
                                      </p:tavLst>
                                    </p:anim>
                                    <p:anim calcmode="lin" valueType="num">
                                      <p:cBhvr>
                                        <p:cTn id="24" dur="2000" fill="hold"/>
                                        <p:tgtEl>
                                          <p:spTgt spid="23"/>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2000"/>
                                        <p:tgtEl>
                                          <p:spTgt spid="24"/>
                                        </p:tgtEl>
                                      </p:cBhvr>
                                    </p:animEffect>
                                    <p:anim calcmode="lin" valueType="num">
                                      <p:cBhvr>
                                        <p:cTn id="28" dur="2000" fill="hold"/>
                                        <p:tgtEl>
                                          <p:spTgt spid="24"/>
                                        </p:tgtEl>
                                        <p:attrNameLst>
                                          <p:attrName>ppt_w</p:attrName>
                                        </p:attrNameLst>
                                      </p:cBhvr>
                                      <p:tavLst>
                                        <p:tav tm="0" fmla="#ppt_w*sin(2.5*pi*$)">
                                          <p:val>
                                            <p:fltVal val="0"/>
                                          </p:val>
                                        </p:tav>
                                        <p:tav tm="100000">
                                          <p:val>
                                            <p:fltVal val="1"/>
                                          </p:val>
                                        </p:tav>
                                      </p:tavLst>
                                    </p:anim>
                                    <p:anim calcmode="lin" valueType="num">
                                      <p:cBhvr>
                                        <p:cTn id="29" dur="20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9221"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83" t="9333" r="17436" b="3761"/>
          <a:stretch/>
        </p:blipFill>
        <p:spPr bwMode="auto">
          <a:xfrm>
            <a:off x="2561" y="0"/>
            <a:ext cx="9144000" cy="606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4353" r="57696"/>
          <a:stretch/>
        </p:blipFill>
        <p:spPr bwMode="auto">
          <a:xfrm>
            <a:off x="3276600" y="3657600"/>
            <a:ext cx="3964961" cy="2800030"/>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bwMode="auto">
          <a:xfrm>
            <a:off x="6446264" y="228600"/>
            <a:ext cx="1524000" cy="381000"/>
          </a:xfrm>
          <a:prstGeom prst="leftArrow">
            <a:avLst>
              <a:gd name="adj1" fmla="val 50000"/>
              <a:gd name="adj2" fmla="val 97899"/>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112605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80">
                                          <p:stCondLst>
                                            <p:cond delay="0"/>
                                          </p:stCondLst>
                                        </p:cTn>
                                        <p:tgtEl>
                                          <p:spTgt spid="8"/>
                                        </p:tgtEl>
                                      </p:cBhvr>
                                    </p:animEffect>
                                    <p:anim calcmode="lin" valueType="num">
                                      <p:cBhvr>
                                        <p:cTn id="1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7" dur="26">
                                          <p:stCondLst>
                                            <p:cond delay="650"/>
                                          </p:stCondLst>
                                        </p:cTn>
                                        <p:tgtEl>
                                          <p:spTgt spid="8"/>
                                        </p:tgtEl>
                                      </p:cBhvr>
                                      <p:to x="100000" y="60000"/>
                                    </p:animScale>
                                    <p:animScale>
                                      <p:cBhvr>
                                        <p:cTn id="18" dur="166" decel="50000">
                                          <p:stCondLst>
                                            <p:cond delay="676"/>
                                          </p:stCondLst>
                                        </p:cTn>
                                        <p:tgtEl>
                                          <p:spTgt spid="8"/>
                                        </p:tgtEl>
                                      </p:cBhvr>
                                      <p:to x="100000" y="100000"/>
                                    </p:animScale>
                                    <p:animScale>
                                      <p:cBhvr>
                                        <p:cTn id="19" dur="26">
                                          <p:stCondLst>
                                            <p:cond delay="1312"/>
                                          </p:stCondLst>
                                        </p:cTn>
                                        <p:tgtEl>
                                          <p:spTgt spid="8"/>
                                        </p:tgtEl>
                                      </p:cBhvr>
                                      <p:to x="100000" y="80000"/>
                                    </p:animScale>
                                    <p:animScale>
                                      <p:cBhvr>
                                        <p:cTn id="20" dur="166" decel="50000">
                                          <p:stCondLst>
                                            <p:cond delay="1338"/>
                                          </p:stCondLst>
                                        </p:cTn>
                                        <p:tgtEl>
                                          <p:spTgt spid="8"/>
                                        </p:tgtEl>
                                      </p:cBhvr>
                                      <p:to x="100000" y="100000"/>
                                    </p:animScale>
                                    <p:animScale>
                                      <p:cBhvr>
                                        <p:cTn id="21" dur="26">
                                          <p:stCondLst>
                                            <p:cond delay="1642"/>
                                          </p:stCondLst>
                                        </p:cTn>
                                        <p:tgtEl>
                                          <p:spTgt spid="8"/>
                                        </p:tgtEl>
                                      </p:cBhvr>
                                      <p:to x="100000" y="90000"/>
                                    </p:animScale>
                                    <p:animScale>
                                      <p:cBhvr>
                                        <p:cTn id="22" dur="166" decel="50000">
                                          <p:stCondLst>
                                            <p:cond delay="1668"/>
                                          </p:stCondLst>
                                        </p:cTn>
                                        <p:tgtEl>
                                          <p:spTgt spid="8"/>
                                        </p:tgtEl>
                                      </p:cBhvr>
                                      <p:to x="100000" y="100000"/>
                                    </p:animScale>
                                    <p:animScale>
                                      <p:cBhvr>
                                        <p:cTn id="23" dur="26">
                                          <p:stCondLst>
                                            <p:cond delay="1808"/>
                                          </p:stCondLst>
                                        </p:cTn>
                                        <p:tgtEl>
                                          <p:spTgt spid="8"/>
                                        </p:tgtEl>
                                      </p:cBhvr>
                                      <p:to x="100000" y="95000"/>
                                    </p:animScale>
                                    <p:animScale>
                                      <p:cBhvr>
                                        <p:cTn id="2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949" y="228600"/>
            <a:ext cx="8458200" cy="685800"/>
          </a:xfrm>
        </p:spPr>
        <p:txBody>
          <a:bodyPr/>
          <a:lstStyle/>
          <a:p>
            <a:r>
              <a:rPr lang="en-US" dirty="0" smtClean="0"/>
              <a:t>List of tests</a:t>
            </a:r>
            <a:endParaRPr lang="en-US" dirty="0"/>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388"/>
          <a:stretch/>
        </p:blipFill>
        <p:spPr bwMode="auto">
          <a:xfrm>
            <a:off x="0" y="1076633"/>
            <a:ext cx="9182099" cy="578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3565" b="24890"/>
          <a:stretch/>
        </p:blipFill>
        <p:spPr bwMode="auto">
          <a:xfrm>
            <a:off x="2142566" y="2128463"/>
            <a:ext cx="2581834" cy="3824846"/>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bwMode="auto">
          <a:xfrm>
            <a:off x="3810000" y="1830602"/>
            <a:ext cx="914400" cy="73298"/>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a:off x="4038600" y="5715000"/>
            <a:ext cx="914400" cy="73298"/>
          </a:xfrm>
          <a:prstGeom prst="straightConnector1">
            <a:avLst/>
          </a:prstGeom>
          <a:solidFill>
            <a:schemeClr val="accent1"/>
          </a:solidFill>
          <a:ln w="571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Oval 14"/>
          <p:cNvSpPr/>
          <p:nvPr/>
        </p:nvSpPr>
        <p:spPr>
          <a:xfrm>
            <a:off x="4932508" y="5257800"/>
            <a:ext cx="1696891" cy="139101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724401" y="1512563"/>
            <a:ext cx="1295399" cy="1230637"/>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755136" y="1693155"/>
            <a:ext cx="1524000" cy="923330"/>
          </a:xfrm>
          <a:prstGeom prst="rect">
            <a:avLst/>
          </a:prstGeom>
          <a:noFill/>
        </p:spPr>
        <p:txBody>
          <a:bodyPr wrap="square" rtlCol="0">
            <a:spAutoFit/>
          </a:bodyPr>
          <a:lstStyle/>
          <a:p>
            <a:r>
              <a:rPr lang="en-US" dirty="0" smtClean="0"/>
              <a:t>Test name as defined by the lab</a:t>
            </a:r>
            <a:endParaRPr lang="en-US" i="1" dirty="0"/>
          </a:p>
        </p:txBody>
      </p:sp>
      <p:sp>
        <p:nvSpPr>
          <p:cNvPr id="14" name="TextBox 13"/>
          <p:cNvSpPr txBox="1"/>
          <p:nvPr/>
        </p:nvSpPr>
        <p:spPr>
          <a:xfrm>
            <a:off x="5088750" y="5347673"/>
            <a:ext cx="1524000" cy="1200329"/>
          </a:xfrm>
          <a:prstGeom prst="rect">
            <a:avLst/>
          </a:prstGeom>
          <a:noFill/>
        </p:spPr>
        <p:txBody>
          <a:bodyPr wrap="square" rtlCol="0">
            <a:spAutoFit/>
          </a:bodyPr>
          <a:lstStyle/>
          <a:p>
            <a:r>
              <a:rPr lang="en-US" dirty="0" smtClean="0"/>
              <a:t>Generic test name before lab reviews records</a:t>
            </a:r>
            <a:endParaRPr lang="en-US" i="1" dirty="0"/>
          </a:p>
        </p:txBody>
      </p:sp>
    </p:spTree>
    <p:extLst>
      <p:ext uri="{BB962C8B-B14F-4D97-AF65-F5344CB8AC3E}">
        <p14:creationId xmlns:p14="http://schemas.microsoft.com/office/powerpoint/2010/main" val="192095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7"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8458200" cy="685800"/>
          </a:xfrm>
        </p:spPr>
        <p:txBody>
          <a:bodyPr/>
          <a:lstStyle/>
          <a:p>
            <a:r>
              <a:rPr lang="en-US" dirty="0" smtClean="0"/>
              <a:t>List of laboratories</a:t>
            </a:r>
            <a:endParaRPr lang="en-US" dirty="0"/>
          </a:p>
        </p:txBody>
      </p:sp>
      <p:sp>
        <p:nvSpPr>
          <p:cNvPr id="3" name="Content Placeholder 2"/>
          <p:cNvSpPr>
            <a:spLocks noGrp="1"/>
          </p:cNvSpPr>
          <p:nvPr>
            <p:ph idx="1"/>
          </p:nvPr>
        </p:nvSpPr>
        <p:spPr/>
        <p:txBody>
          <a:bodyPr/>
          <a:lstStyle/>
          <a:p>
            <a:endParaRPr lang="en-US" dirty="0"/>
          </a:p>
        </p:txBody>
      </p:sp>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659" b="7582"/>
          <a:stretch/>
        </p:blipFill>
        <p:spPr bwMode="auto">
          <a:xfrm>
            <a:off x="0" y="1246966"/>
            <a:ext cx="9144000" cy="5583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Left-Up Arrow 4"/>
          <p:cNvSpPr/>
          <p:nvPr/>
        </p:nvSpPr>
        <p:spPr bwMode="auto">
          <a:xfrm rot="5400000">
            <a:off x="8001000" y="4422161"/>
            <a:ext cx="914400" cy="1066800"/>
          </a:xfrm>
          <a:prstGeom prst="leftUpArrow">
            <a:avLst>
              <a:gd name="adj1" fmla="val 8866"/>
              <a:gd name="adj2" fmla="val 25000"/>
              <a:gd name="adj3" fmla="val 18862"/>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165813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433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956"/>
          <a:stretch/>
        </p:blipFill>
        <p:spPr bwMode="auto">
          <a:xfrm>
            <a:off x="138112" y="14289"/>
            <a:ext cx="8982075" cy="599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3775" b="2344"/>
          <a:stretch/>
        </p:blipFill>
        <p:spPr bwMode="auto">
          <a:xfrm>
            <a:off x="2939126" y="2285999"/>
            <a:ext cx="4223674" cy="427349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15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19" r="72949"/>
          <a:stretch/>
        </p:blipFill>
        <p:spPr bwMode="auto">
          <a:xfrm>
            <a:off x="0" y="130170"/>
            <a:ext cx="2971799" cy="6600792"/>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670" r="75766" b="27269"/>
          <a:stretch/>
        </p:blipFill>
        <p:spPr bwMode="auto">
          <a:xfrm>
            <a:off x="1981201" y="3809999"/>
            <a:ext cx="2590800" cy="2920963"/>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4168" b="24950"/>
          <a:stretch/>
        </p:blipFill>
        <p:spPr bwMode="auto">
          <a:xfrm>
            <a:off x="1" y="2919933"/>
            <a:ext cx="9144000" cy="779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26" t="15069" r="28226" b="30433"/>
          <a:stretch/>
        </p:blipFill>
        <p:spPr bwMode="auto">
          <a:xfrm>
            <a:off x="3337096" y="0"/>
            <a:ext cx="5262405" cy="2919933"/>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30" t="21228" r="45312" b="1505"/>
          <a:stretch/>
        </p:blipFill>
        <p:spPr bwMode="auto">
          <a:xfrm>
            <a:off x="5661212" y="3692178"/>
            <a:ext cx="3463832" cy="3124200"/>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p:nvPr/>
        </p:nvSpPr>
        <p:spPr bwMode="auto">
          <a:xfrm>
            <a:off x="2286000" y="3048000"/>
            <a:ext cx="1058782" cy="457200"/>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12" name="Oval 11"/>
          <p:cNvSpPr/>
          <p:nvPr/>
        </p:nvSpPr>
        <p:spPr bwMode="auto">
          <a:xfrm>
            <a:off x="3420982" y="3048000"/>
            <a:ext cx="1227219" cy="457200"/>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13" name="Oval 12"/>
          <p:cNvSpPr/>
          <p:nvPr/>
        </p:nvSpPr>
        <p:spPr bwMode="auto">
          <a:xfrm>
            <a:off x="4800600" y="3013422"/>
            <a:ext cx="1279392" cy="685800"/>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266408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150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475" r="35997"/>
          <a:stretch/>
        </p:blipFill>
        <p:spPr bwMode="auto">
          <a:xfrm>
            <a:off x="1219200" y="1219201"/>
            <a:ext cx="4935711" cy="460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95" t="21135" r="65694" b="1679"/>
          <a:stretch/>
        </p:blipFill>
        <p:spPr bwMode="auto">
          <a:xfrm>
            <a:off x="6248400" y="1219201"/>
            <a:ext cx="2786483" cy="4525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325"/>
          <a:stretch/>
        </p:blipFill>
        <p:spPr bwMode="auto">
          <a:xfrm>
            <a:off x="12807" y="304800"/>
            <a:ext cx="9144000" cy="74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bwMode="auto">
          <a:xfrm>
            <a:off x="7391399" y="381214"/>
            <a:ext cx="1227219" cy="666682"/>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164755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2" t="13252" r="34185" b="58406"/>
          <a:stretch/>
        </p:blipFill>
        <p:spPr bwMode="auto">
          <a:xfrm>
            <a:off x="-6927" y="0"/>
            <a:ext cx="6876453" cy="18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25" t="24202" r="3909"/>
          <a:stretch/>
        </p:blipFill>
        <p:spPr bwMode="auto">
          <a:xfrm>
            <a:off x="838201" y="1676400"/>
            <a:ext cx="8305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4800600" y="937845"/>
            <a:ext cx="1981200" cy="73855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6" name="Left Arrow 5"/>
          <p:cNvSpPr/>
          <p:nvPr/>
        </p:nvSpPr>
        <p:spPr bwMode="auto">
          <a:xfrm>
            <a:off x="3318222" y="1181100"/>
            <a:ext cx="1447800" cy="381000"/>
          </a:xfrm>
          <a:prstGeom prst="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281047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560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518" b="3616"/>
          <a:stretch/>
        </p:blipFill>
        <p:spPr bwMode="auto">
          <a:xfrm>
            <a:off x="0" y="0"/>
            <a:ext cx="9119488" cy="6085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bwMode="auto">
          <a:xfrm>
            <a:off x="76201" y="200273"/>
            <a:ext cx="685800" cy="666682"/>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7" name="Oval 6"/>
          <p:cNvSpPr/>
          <p:nvPr/>
        </p:nvSpPr>
        <p:spPr bwMode="auto">
          <a:xfrm>
            <a:off x="3810000" y="1054634"/>
            <a:ext cx="533400" cy="495652"/>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8" name="Oval 7"/>
          <p:cNvSpPr/>
          <p:nvPr/>
        </p:nvSpPr>
        <p:spPr bwMode="auto">
          <a:xfrm>
            <a:off x="4564226" y="257355"/>
            <a:ext cx="693819" cy="609600"/>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9" name="Oval 8"/>
          <p:cNvSpPr/>
          <p:nvPr/>
        </p:nvSpPr>
        <p:spPr bwMode="auto">
          <a:xfrm>
            <a:off x="780571" y="1087294"/>
            <a:ext cx="990599" cy="491839"/>
          </a:xfrm>
          <a:prstGeom prst="ellips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305900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28600"/>
            <a:ext cx="9143999" cy="5697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bwMode="auto">
          <a:xfrm>
            <a:off x="954101" y="2205318"/>
            <a:ext cx="1143000" cy="304800"/>
          </a:xfrm>
          <a:prstGeom prst="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308086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76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351"/>
          <a:stretch/>
        </p:blipFill>
        <p:spPr bwMode="auto">
          <a:xfrm>
            <a:off x="0" y="0"/>
            <a:ext cx="9144000" cy="6078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bwMode="auto">
          <a:xfrm>
            <a:off x="3429001" y="811886"/>
            <a:ext cx="3228604" cy="407314"/>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9" name="Oval 8"/>
          <p:cNvSpPr/>
          <p:nvPr/>
        </p:nvSpPr>
        <p:spPr bwMode="auto">
          <a:xfrm>
            <a:off x="76201" y="402344"/>
            <a:ext cx="838200" cy="409541"/>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10" name="Oval 9"/>
          <p:cNvSpPr/>
          <p:nvPr/>
        </p:nvSpPr>
        <p:spPr bwMode="auto">
          <a:xfrm>
            <a:off x="4572001" y="402345"/>
            <a:ext cx="685800" cy="304800"/>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
        <p:nvSpPr>
          <p:cNvPr id="11" name="Oval 10"/>
          <p:cNvSpPr/>
          <p:nvPr/>
        </p:nvSpPr>
        <p:spPr bwMode="auto">
          <a:xfrm>
            <a:off x="16648" y="1143000"/>
            <a:ext cx="973951" cy="1295400"/>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84" charset="0"/>
            </a:endParaRPr>
          </a:p>
        </p:txBody>
      </p:sp>
    </p:spTree>
    <p:extLst>
      <p:ext uri="{BB962C8B-B14F-4D97-AF65-F5344CB8AC3E}">
        <p14:creationId xmlns:p14="http://schemas.microsoft.com/office/powerpoint/2010/main" val="89612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3200" dirty="0" smtClean="0"/>
              <a:t>Navigating the New</a:t>
            </a:r>
            <a:br>
              <a:rPr lang="en-US" sz="3200" dirty="0" smtClean="0"/>
            </a:br>
            <a:r>
              <a:rPr lang="en-US" sz="3200" dirty="0" smtClean="0"/>
              <a:t>NIH Genetic Testing Registry:</a:t>
            </a:r>
            <a:r>
              <a:rPr lang="en-US" sz="2400" dirty="0" smtClean="0"/>
              <a:t/>
            </a:r>
            <a:br>
              <a:rPr lang="en-US" sz="2400" dirty="0" smtClean="0"/>
            </a:br>
            <a:r>
              <a:rPr lang="en-US" sz="2400" dirty="0" smtClean="0"/>
              <a:t> </a:t>
            </a:r>
            <a:br>
              <a:rPr lang="en-US" sz="2400" dirty="0" smtClean="0"/>
            </a:br>
            <a:r>
              <a:rPr lang="en-US" sz="2400" dirty="0"/>
              <a:t>Learn how to find a genetic test in 3 minutes or less </a:t>
            </a:r>
            <a:endParaRPr lang="en-US" sz="2400" dirty="0" smtClean="0"/>
          </a:p>
        </p:txBody>
      </p:sp>
      <p:sp>
        <p:nvSpPr>
          <p:cNvPr id="3075" name="Rectangle 3"/>
          <p:cNvSpPr>
            <a:spLocks noGrp="1" noChangeArrowheads="1"/>
          </p:cNvSpPr>
          <p:nvPr>
            <p:ph type="subTitle" idx="1"/>
          </p:nvPr>
        </p:nvSpPr>
        <p:spPr>
          <a:xfrm>
            <a:off x="2209800" y="4343400"/>
            <a:ext cx="6553200" cy="1143000"/>
          </a:xfrm>
        </p:spPr>
        <p:txBody>
          <a:bodyPr/>
          <a:lstStyle/>
          <a:p>
            <a:pPr eaLnBrk="1" hangingPunct="1"/>
            <a:r>
              <a:rPr lang="en-US" sz="2400" dirty="0" smtClean="0"/>
              <a:t>Brandi L. Kattman, MS, CGC</a:t>
            </a:r>
          </a:p>
          <a:p>
            <a:pPr eaLnBrk="1" hangingPunct="1"/>
            <a:r>
              <a:rPr lang="en-US" sz="2400" dirty="0" smtClean="0"/>
              <a:t>Staff Scientist – Genetic Counselor </a:t>
            </a:r>
          </a:p>
          <a:p>
            <a:pPr eaLnBrk="1" hangingPunct="1"/>
            <a:r>
              <a:rPr lang="en-US" sz="2000" dirty="0" smtClean="0"/>
              <a:t>NIH, National Center for Biotechnology Information</a:t>
            </a:r>
            <a:r>
              <a:rPr lang="en-US" dirty="0" smtClean="0"/>
              <a:t/>
            </a:r>
            <a:br>
              <a:rPr lang="en-US" dirty="0" smtClean="0"/>
            </a:br>
            <a:endParaRPr lang="en-US" dirty="0" smtClean="0"/>
          </a:p>
        </p:txBody>
      </p:sp>
    </p:spTree>
    <p:extLst>
      <p:ext uri="{BB962C8B-B14F-4D97-AF65-F5344CB8AC3E}">
        <p14:creationId xmlns:p14="http://schemas.microsoft.com/office/powerpoint/2010/main" val="35408066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81000" y="2819400"/>
            <a:ext cx="8458200" cy="685800"/>
          </a:xfrm>
        </p:spPr>
        <p:txBody>
          <a:bodyPr/>
          <a:lstStyle/>
          <a:p>
            <a:pPr algn="ctr" eaLnBrk="1" hangingPunct="1"/>
            <a:r>
              <a:rPr lang="en-US" sz="4000" smtClean="0"/>
              <a:t>Find a Test by Test Name</a:t>
            </a:r>
          </a:p>
        </p:txBody>
      </p:sp>
    </p:spTree>
    <p:extLst>
      <p:ext uri="{BB962C8B-B14F-4D97-AF65-F5344CB8AC3E}">
        <p14:creationId xmlns:p14="http://schemas.microsoft.com/office/powerpoint/2010/main" val="28941036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6088" t="4613" r="5360" b="31657"/>
          <a:stretch>
            <a:fillRect/>
          </a:stretch>
        </p:blipFill>
        <p:spPr bwMode="auto">
          <a:xfrm>
            <a:off x="1824038" y="0"/>
            <a:ext cx="7315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676400"/>
            <a:ext cx="907732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325" y="3154363"/>
            <a:ext cx="624046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Up Arrow 1"/>
          <p:cNvSpPr>
            <a:spLocks noChangeArrowheads="1"/>
          </p:cNvSpPr>
          <p:nvPr/>
        </p:nvSpPr>
        <p:spPr bwMode="auto">
          <a:xfrm>
            <a:off x="5670550" y="3703638"/>
            <a:ext cx="990600" cy="1782762"/>
          </a:xfrm>
          <a:prstGeom prst="upArrow">
            <a:avLst>
              <a:gd name="adj1" fmla="val 50000"/>
              <a:gd name="adj2" fmla="val 49999"/>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58000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b="3514"/>
          <a:stretch>
            <a:fillRect/>
          </a:stretch>
        </p:blipFill>
        <p:spPr bwMode="auto">
          <a:xfrm>
            <a:off x="0" y="228600"/>
            <a:ext cx="9144000" cy="544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Up Arrow 1"/>
          <p:cNvSpPr>
            <a:spLocks noChangeArrowheads="1"/>
          </p:cNvSpPr>
          <p:nvPr/>
        </p:nvSpPr>
        <p:spPr bwMode="auto">
          <a:xfrm>
            <a:off x="3009900" y="2949575"/>
            <a:ext cx="990600" cy="1905000"/>
          </a:xfrm>
          <a:prstGeom prst="up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551619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a:stretch>
            <a:fillRect/>
          </a:stretch>
        </p:blipFill>
        <p:spPr bwMode="auto">
          <a:xfrm>
            <a:off x="0" y="2286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69529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362200"/>
            <a:ext cx="8458200" cy="1143000"/>
          </a:xfrm>
        </p:spPr>
        <p:txBody>
          <a:bodyPr/>
          <a:lstStyle/>
          <a:p>
            <a:pPr algn="ctr" eaLnBrk="1" hangingPunct="1"/>
            <a:r>
              <a:rPr lang="en-US" sz="4000" smtClean="0"/>
              <a:t>Find a Test by Condition/Phenotype</a:t>
            </a:r>
          </a:p>
        </p:txBody>
      </p:sp>
    </p:spTree>
    <p:extLst>
      <p:ext uri="{BB962C8B-B14F-4D97-AF65-F5344CB8AC3E}">
        <p14:creationId xmlns:p14="http://schemas.microsoft.com/office/powerpoint/2010/main" val="20738849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6088" t="4613" r="5360" b="31657"/>
          <a:stretch>
            <a:fillRect/>
          </a:stretch>
        </p:blipFill>
        <p:spPr bwMode="auto">
          <a:xfrm>
            <a:off x="1824038" y="0"/>
            <a:ext cx="7315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981200"/>
            <a:ext cx="83724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1935" t="40675" r="35188" b="44841"/>
          <a:stretch>
            <a:fillRect/>
          </a:stretch>
        </p:blipFill>
        <p:spPr bwMode="auto">
          <a:xfrm>
            <a:off x="1041400" y="3505200"/>
            <a:ext cx="8077200" cy="124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Left Arrow 5"/>
          <p:cNvSpPr>
            <a:spLocks noChangeArrowheads="1"/>
          </p:cNvSpPr>
          <p:nvPr/>
        </p:nvSpPr>
        <p:spPr bwMode="auto">
          <a:xfrm>
            <a:off x="4203700" y="3733800"/>
            <a:ext cx="1752600" cy="533400"/>
          </a:xfrm>
          <a:prstGeom prst="leftArrow">
            <a:avLst>
              <a:gd name="adj1" fmla="val 50000"/>
              <a:gd name="adj2" fmla="val 5000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2623184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t="3668" r="21951"/>
          <a:stretch>
            <a:fillRect/>
          </a:stretch>
        </p:blipFill>
        <p:spPr bwMode="auto">
          <a:xfrm>
            <a:off x="0" y="511175"/>
            <a:ext cx="9144000" cy="543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Arrow 1"/>
          <p:cNvSpPr>
            <a:spLocks noChangeArrowheads="1"/>
          </p:cNvSpPr>
          <p:nvPr/>
        </p:nvSpPr>
        <p:spPr bwMode="auto">
          <a:xfrm>
            <a:off x="1752600" y="4640263"/>
            <a:ext cx="2286000" cy="609600"/>
          </a:xfrm>
          <a:prstGeom prst="left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790572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b="-1227"/>
          <a:stretch>
            <a:fillRect/>
          </a:stretch>
        </p:blipFill>
        <p:spPr bwMode="auto">
          <a:xfrm>
            <a:off x="0" y="228600"/>
            <a:ext cx="9144000" cy="570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Right Arrow Callout 1"/>
          <p:cNvSpPr>
            <a:spLocks noChangeArrowheads="1"/>
          </p:cNvSpPr>
          <p:nvPr/>
        </p:nvSpPr>
        <p:spPr bwMode="auto">
          <a:xfrm>
            <a:off x="2057400" y="2701925"/>
            <a:ext cx="914400" cy="381000"/>
          </a:xfrm>
          <a:prstGeom prst="leftRightArrowCallout">
            <a:avLst>
              <a:gd name="adj1" fmla="val 25000"/>
              <a:gd name="adj2" fmla="val 25000"/>
              <a:gd name="adj3" fmla="val 25000"/>
              <a:gd name="adj4" fmla="val 4812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Up Arrow 2"/>
          <p:cNvSpPr>
            <a:spLocks noChangeArrowheads="1"/>
          </p:cNvSpPr>
          <p:nvPr/>
        </p:nvSpPr>
        <p:spPr bwMode="auto">
          <a:xfrm>
            <a:off x="415925" y="4495800"/>
            <a:ext cx="533400" cy="914400"/>
          </a:xfrm>
          <a:prstGeom prst="up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998225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8600"/>
            <a:ext cx="1171575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88058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81000" y="2819400"/>
            <a:ext cx="8458200" cy="685800"/>
          </a:xfrm>
        </p:spPr>
        <p:txBody>
          <a:bodyPr/>
          <a:lstStyle/>
          <a:p>
            <a:pPr algn="ctr" eaLnBrk="1" hangingPunct="1"/>
            <a:r>
              <a:rPr lang="en-US" sz="4000" smtClean="0"/>
              <a:t>Find a Test by Gene Symbol</a:t>
            </a:r>
          </a:p>
        </p:txBody>
      </p:sp>
    </p:spTree>
    <p:extLst>
      <p:ext uri="{BB962C8B-B14F-4D97-AF65-F5344CB8AC3E}">
        <p14:creationId xmlns:p14="http://schemas.microsoft.com/office/powerpoint/2010/main" val="36339176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6088" t="4613" r="5360" b="31657"/>
          <a:stretch>
            <a:fillRect/>
          </a:stretch>
        </p:blipFill>
        <p:spPr bwMode="auto">
          <a:xfrm>
            <a:off x="1824038" y="0"/>
            <a:ext cx="7315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124075"/>
            <a:ext cx="7981950"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2047" t="40874" r="43330" b="47816"/>
          <a:stretch>
            <a:fillRect/>
          </a:stretch>
        </p:blipFill>
        <p:spPr bwMode="auto">
          <a:xfrm>
            <a:off x="1447800" y="3657600"/>
            <a:ext cx="755332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2165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a:stretch>
            <a:fillRect/>
          </a:stretch>
        </p:blipFill>
        <p:spPr bwMode="auto">
          <a:xfrm>
            <a:off x="0" y="2286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Up Arrow 1"/>
          <p:cNvSpPr>
            <a:spLocks noChangeArrowheads="1"/>
          </p:cNvSpPr>
          <p:nvPr/>
        </p:nvSpPr>
        <p:spPr bwMode="auto">
          <a:xfrm>
            <a:off x="190500" y="4319588"/>
            <a:ext cx="685800" cy="1295400"/>
          </a:xfrm>
          <a:prstGeom prst="upArrow">
            <a:avLst>
              <a:gd name="adj1" fmla="val 50000"/>
              <a:gd name="adj2" fmla="val 50003"/>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441380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a:stretch>
            <a:fillRect/>
          </a:stretch>
        </p:blipFill>
        <p:spPr bwMode="auto">
          <a:xfrm>
            <a:off x="0" y="2286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97555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81000" y="2819400"/>
            <a:ext cx="8458200" cy="685800"/>
          </a:xfrm>
        </p:spPr>
        <p:txBody>
          <a:bodyPr/>
          <a:lstStyle/>
          <a:p>
            <a:pPr algn="ctr" eaLnBrk="1" hangingPunct="1"/>
            <a:r>
              <a:rPr lang="en-US" sz="4000" smtClean="0"/>
              <a:t>Find a Test by Lab Name</a:t>
            </a:r>
          </a:p>
        </p:txBody>
      </p:sp>
    </p:spTree>
    <p:extLst>
      <p:ext uri="{BB962C8B-B14F-4D97-AF65-F5344CB8AC3E}">
        <p14:creationId xmlns:p14="http://schemas.microsoft.com/office/powerpoint/2010/main" val="42269260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6088" t="4613" r="5360" b="31657"/>
          <a:stretch>
            <a:fillRect/>
          </a:stretch>
        </p:blipFill>
        <p:spPr bwMode="auto">
          <a:xfrm>
            <a:off x="1824038" y="0"/>
            <a:ext cx="7315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13" y="1971675"/>
            <a:ext cx="9191625"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2047" t="40675" r="44112" b="41866"/>
          <a:stretch>
            <a:fillRect/>
          </a:stretch>
        </p:blipFill>
        <p:spPr bwMode="auto">
          <a:xfrm>
            <a:off x="685800" y="3508375"/>
            <a:ext cx="6450013"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Left Arrow 4"/>
          <p:cNvSpPr>
            <a:spLocks noChangeArrowheads="1"/>
          </p:cNvSpPr>
          <p:nvPr/>
        </p:nvSpPr>
        <p:spPr bwMode="auto">
          <a:xfrm>
            <a:off x="5562600" y="4114800"/>
            <a:ext cx="2057400" cy="685800"/>
          </a:xfrm>
          <a:prstGeom prst="left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333029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r="21951"/>
          <a:stretch>
            <a:fillRect/>
          </a:stretch>
        </p:blipFill>
        <p:spPr bwMode="auto">
          <a:xfrm>
            <a:off x="0" y="2286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l="51532" t="19688" r="1302" b="25177"/>
          <a:stretch>
            <a:fillRect/>
          </a:stretch>
        </p:blipFill>
        <p:spPr bwMode="auto">
          <a:xfrm>
            <a:off x="704850" y="974725"/>
            <a:ext cx="7881938" cy="443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Up Arrow 1"/>
          <p:cNvSpPr/>
          <p:nvPr/>
        </p:nvSpPr>
        <p:spPr bwMode="auto">
          <a:xfrm rot="16200000">
            <a:off x="6777831" y="1608932"/>
            <a:ext cx="522287" cy="1441450"/>
          </a:xfrm>
          <a:prstGeom prst="leftUpArrow">
            <a:avLst>
              <a:gd name="adj1" fmla="val 17186"/>
              <a:gd name="adj2" fmla="val 25095"/>
              <a:gd name="adj3" fmla="val 2558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Tree>
    <p:extLst>
      <p:ext uri="{BB962C8B-B14F-4D97-AF65-F5344CB8AC3E}">
        <p14:creationId xmlns:p14="http://schemas.microsoft.com/office/powerpoint/2010/main" val="371390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a:stretch>
            <a:fillRect/>
          </a:stretch>
        </p:blipFill>
        <p:spPr bwMode="auto">
          <a:xfrm>
            <a:off x="0" y="2286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83784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2819400"/>
            <a:ext cx="8458200" cy="685800"/>
          </a:xfrm>
        </p:spPr>
        <p:txBody>
          <a:bodyPr/>
          <a:lstStyle/>
          <a:p>
            <a:pPr algn="ctr" eaLnBrk="1" hangingPunct="1"/>
            <a:r>
              <a:rPr lang="en-US" sz="4000" smtClean="0"/>
              <a:t>Find a Test Using All GTR</a:t>
            </a:r>
          </a:p>
        </p:txBody>
      </p:sp>
    </p:spTree>
    <p:extLst>
      <p:ext uri="{BB962C8B-B14F-4D97-AF65-F5344CB8AC3E}">
        <p14:creationId xmlns:p14="http://schemas.microsoft.com/office/powerpoint/2010/main" val="4773778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6088" t="4613" r="5360" b="31657"/>
          <a:stretch>
            <a:fillRect/>
          </a:stretch>
        </p:blipFill>
        <p:spPr bwMode="auto">
          <a:xfrm>
            <a:off x="1824038" y="0"/>
            <a:ext cx="7315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Content Placeholder 3"/>
          <p:cNvPicPr>
            <a:picLocks noChangeAspect="1" noChangeArrowheads="1"/>
          </p:cNvPicPr>
          <p:nvPr/>
        </p:nvPicPr>
        <p:blipFill>
          <a:blip r:embed="rId3" cstate="print">
            <a:extLst>
              <a:ext uri="{28A0092B-C50C-407E-A947-70E740481C1C}">
                <a14:useLocalDpi xmlns:a14="http://schemas.microsoft.com/office/drawing/2010/main" val="0"/>
              </a:ext>
            </a:extLst>
          </a:blip>
          <a:srcRect b="29272"/>
          <a:stretch>
            <a:fillRect/>
          </a:stretch>
        </p:blipFill>
        <p:spPr bwMode="auto">
          <a:xfrm>
            <a:off x="457200" y="1998663"/>
            <a:ext cx="8229600"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3246438"/>
            <a:ext cx="72532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6957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21951"/>
          <a:stretch>
            <a:fillRect/>
          </a:stretch>
        </p:blipFill>
        <p:spPr bwMode="auto">
          <a:xfrm>
            <a:off x="0" y="3810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Up Arrow 1"/>
          <p:cNvSpPr/>
          <p:nvPr/>
        </p:nvSpPr>
        <p:spPr bwMode="auto">
          <a:xfrm>
            <a:off x="1447800" y="2667000"/>
            <a:ext cx="4648200" cy="1066800"/>
          </a:xfrm>
          <a:prstGeom prst="lef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 name="Up Arrow 2"/>
          <p:cNvSpPr>
            <a:spLocks noChangeArrowheads="1"/>
          </p:cNvSpPr>
          <p:nvPr/>
        </p:nvSpPr>
        <p:spPr bwMode="auto">
          <a:xfrm>
            <a:off x="1905000" y="3179763"/>
            <a:ext cx="838200" cy="1371600"/>
          </a:xfrm>
          <a:prstGeom prst="upArrow">
            <a:avLst>
              <a:gd name="adj1" fmla="val 50000"/>
              <a:gd name="adj2" fmla="val 500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87090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p:spPr>
        <p:txBody>
          <a:bodyPr/>
          <a:lstStyle/>
          <a:p>
            <a:pPr eaLnBrk="1" hangingPunct="1"/>
            <a:r>
              <a:rPr lang="en-US" smtClean="0"/>
              <a:t>Locate a Test in 3 Minutes - Recap</a:t>
            </a:r>
          </a:p>
        </p:txBody>
      </p:sp>
      <p:sp>
        <p:nvSpPr>
          <p:cNvPr id="13315" name="Rectangle 3"/>
          <p:cNvSpPr>
            <a:spLocks noGrp="1" noChangeArrowheads="1"/>
          </p:cNvSpPr>
          <p:nvPr>
            <p:ph type="body" idx="1"/>
          </p:nvPr>
        </p:nvSpPr>
        <p:spPr/>
        <p:txBody>
          <a:bodyPr/>
          <a:lstStyle/>
          <a:p>
            <a:pPr eaLnBrk="1" hangingPunct="1">
              <a:defRPr/>
            </a:pPr>
            <a:r>
              <a:rPr lang="en-US" dirty="0" smtClean="0"/>
              <a:t>Search on the test tab for a test name</a:t>
            </a:r>
          </a:p>
          <a:p>
            <a:pPr eaLnBrk="1" hangingPunct="1">
              <a:defRPr/>
            </a:pPr>
            <a:r>
              <a:rPr lang="en-US" dirty="0" smtClean="0"/>
              <a:t>Search on the conditions/phenotype tab</a:t>
            </a:r>
          </a:p>
          <a:p>
            <a:pPr lvl="1" eaLnBrk="1" hangingPunct="1">
              <a:defRPr/>
            </a:pPr>
            <a:r>
              <a:rPr lang="en-US" dirty="0" smtClean="0"/>
              <a:t>Narrow by a test method</a:t>
            </a:r>
          </a:p>
          <a:p>
            <a:pPr lvl="1" eaLnBrk="1" hangingPunct="1">
              <a:defRPr/>
            </a:pPr>
            <a:r>
              <a:rPr lang="en-US" dirty="0" smtClean="0"/>
              <a:t>Choose a test or filter further </a:t>
            </a:r>
          </a:p>
          <a:p>
            <a:pPr eaLnBrk="1" hangingPunct="1">
              <a:defRPr/>
            </a:pPr>
            <a:r>
              <a:rPr lang="en-US" dirty="0" smtClean="0"/>
              <a:t>Search on the gene tab</a:t>
            </a:r>
          </a:p>
          <a:p>
            <a:pPr lvl="1" eaLnBrk="1" hangingPunct="1">
              <a:defRPr/>
            </a:pPr>
            <a:r>
              <a:rPr lang="en-US" dirty="0" smtClean="0"/>
              <a:t>Click tests link </a:t>
            </a:r>
          </a:p>
          <a:p>
            <a:pPr lvl="1" eaLnBrk="1" hangingPunct="1">
              <a:defRPr/>
            </a:pPr>
            <a:r>
              <a:rPr lang="en-US" dirty="0" smtClean="0"/>
              <a:t>Choose a test or filter further</a:t>
            </a:r>
          </a:p>
          <a:p>
            <a:pPr eaLnBrk="1" hangingPunct="1">
              <a:defRPr/>
            </a:pPr>
            <a:r>
              <a:rPr lang="en-US" dirty="0" smtClean="0"/>
              <a:t>Search on the labs tab</a:t>
            </a:r>
          </a:p>
          <a:p>
            <a:pPr lvl="1" eaLnBrk="1" hangingPunct="1">
              <a:defRPr/>
            </a:pPr>
            <a:r>
              <a:rPr lang="en-US" dirty="0" smtClean="0"/>
              <a:t>Click tests link</a:t>
            </a:r>
          </a:p>
          <a:p>
            <a:pPr eaLnBrk="1" hangingPunct="1">
              <a:defRPr/>
            </a:pPr>
            <a:r>
              <a:rPr lang="en-US" dirty="0" smtClean="0"/>
              <a:t>Search on All GTR</a:t>
            </a:r>
          </a:p>
          <a:p>
            <a:pPr lvl="1" eaLnBrk="1" hangingPunct="1">
              <a:defRPr/>
            </a:pPr>
            <a:r>
              <a:rPr lang="en-US" dirty="0" smtClean="0"/>
              <a:t>Browse through result categories</a:t>
            </a:r>
          </a:p>
          <a:p>
            <a:pPr lvl="1" eaLnBrk="1" hangingPunct="1">
              <a:defRPr/>
            </a:pPr>
            <a:r>
              <a:rPr lang="en-US" dirty="0" smtClean="0"/>
              <a:t>Choose a test or filter further</a:t>
            </a:r>
          </a:p>
          <a:p>
            <a:pPr lvl="1" eaLnBrk="1" hangingPunct="1">
              <a:defRPr/>
            </a:pPr>
            <a:endParaRPr lang="en-US" dirty="0" smtClean="0"/>
          </a:p>
          <a:p>
            <a:pPr marL="0" indent="0" eaLnBrk="1" hangingPunct="1">
              <a:buFont typeface="Wingdings" pitchFamily="84" charset="2"/>
              <a:buNone/>
              <a:defRPr/>
            </a:pPr>
            <a:endParaRPr lang="en-US" dirty="0" smtClean="0"/>
          </a:p>
        </p:txBody>
      </p:sp>
    </p:spTree>
    <p:extLst>
      <p:ext uri="{BB962C8B-B14F-4D97-AF65-F5344CB8AC3E}">
        <p14:creationId xmlns:p14="http://schemas.microsoft.com/office/powerpoint/2010/main" val="37803892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dirty="0" smtClean="0"/>
              <a:t>Learn more about the GTR</a:t>
            </a:r>
          </a:p>
        </p:txBody>
      </p:sp>
      <p:sp>
        <p:nvSpPr>
          <p:cNvPr id="3" name="Content Placeholder 2"/>
          <p:cNvSpPr>
            <a:spLocks noGrp="1"/>
          </p:cNvSpPr>
          <p:nvPr>
            <p:ph idx="1"/>
          </p:nvPr>
        </p:nvSpPr>
        <p:spPr>
          <a:xfrm>
            <a:off x="381000" y="2133600"/>
            <a:ext cx="8458200" cy="3657600"/>
          </a:xfrm>
        </p:spPr>
        <p:txBody>
          <a:bodyPr/>
          <a:lstStyle/>
          <a:p>
            <a:pPr marL="0" indent="0" eaLnBrk="1" hangingPunct="1">
              <a:buFont typeface="Wingdings" pitchFamily="84" charset="2"/>
              <a:buNone/>
              <a:defRPr/>
            </a:pPr>
            <a:r>
              <a:rPr lang="en-US" sz="4800" dirty="0" smtClean="0">
                <a:hlinkClick r:id="rId2"/>
              </a:rPr>
              <a:t>www.ncbi.nlm.nih.gov/gtr</a:t>
            </a:r>
            <a:endParaRPr lang="en-US" sz="4800" dirty="0" smtClean="0"/>
          </a:p>
          <a:p>
            <a:pPr marL="0" indent="0" eaLnBrk="1" hangingPunct="1">
              <a:buFont typeface="Wingdings" pitchFamily="84" charset="2"/>
              <a:buNone/>
              <a:defRPr/>
            </a:pPr>
            <a:endParaRPr lang="en-US" sz="2400" dirty="0" smtClean="0"/>
          </a:p>
          <a:p>
            <a:pPr marL="0" indent="0" eaLnBrk="1" hangingPunct="1">
              <a:buFont typeface="Wingdings" pitchFamily="84" charset="2"/>
              <a:buNone/>
              <a:defRPr/>
            </a:pPr>
            <a:r>
              <a:rPr lang="en-US" sz="2400" dirty="0" smtClean="0"/>
              <a:t>Review additional details on the project</a:t>
            </a:r>
          </a:p>
          <a:p>
            <a:pPr marL="0" indent="0" eaLnBrk="1" hangingPunct="1">
              <a:buFont typeface="Wingdings" pitchFamily="84" charset="2"/>
              <a:buNone/>
              <a:defRPr/>
            </a:pPr>
            <a:r>
              <a:rPr lang="en-US" sz="2400" dirty="0" smtClean="0"/>
              <a:t>Join the mailing list</a:t>
            </a:r>
          </a:p>
          <a:p>
            <a:pPr marL="0" indent="0" eaLnBrk="1" hangingPunct="1">
              <a:buFont typeface="Wingdings" pitchFamily="84" charset="2"/>
              <a:buNone/>
              <a:defRPr/>
            </a:pPr>
            <a:r>
              <a:rPr lang="en-US" sz="2400" dirty="0" smtClean="0"/>
              <a:t>Bookmark now</a:t>
            </a:r>
          </a:p>
          <a:p>
            <a:pPr marL="0" indent="0" eaLnBrk="1" hangingPunct="1">
              <a:buFont typeface="Wingdings" pitchFamily="84" charset="2"/>
              <a:buNone/>
              <a:defRPr/>
            </a:pPr>
            <a:endParaRPr lang="en-US" sz="2400" dirty="0" smtClean="0"/>
          </a:p>
          <a:p>
            <a:pPr eaLnBrk="1" hangingPunct="1">
              <a:defRPr/>
            </a:pPr>
            <a:endParaRPr lang="en-US" dirty="0" smtClean="0"/>
          </a:p>
        </p:txBody>
      </p:sp>
      <p:sp>
        <p:nvSpPr>
          <p:cNvPr id="2" name="TextBox 1"/>
          <p:cNvSpPr txBox="1"/>
          <p:nvPr/>
        </p:nvSpPr>
        <p:spPr>
          <a:xfrm>
            <a:off x="685800" y="1381780"/>
            <a:ext cx="7772400" cy="523220"/>
          </a:xfrm>
          <a:prstGeom prst="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2800" b="1" dirty="0" smtClean="0"/>
              <a:t>Coming soon to a PC near you!</a:t>
            </a:r>
            <a:endParaRPr lang="en-US" sz="2800" b="1" dirty="0"/>
          </a:p>
        </p:txBody>
      </p:sp>
      <p:sp>
        <p:nvSpPr>
          <p:cNvPr id="5" name="TextBox 4"/>
          <p:cNvSpPr txBox="1"/>
          <p:nvPr/>
        </p:nvSpPr>
        <p:spPr>
          <a:xfrm>
            <a:off x="3390900" y="5105400"/>
            <a:ext cx="2362200" cy="523220"/>
          </a:xfrm>
          <a:prstGeom prst="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2800" b="1" dirty="0" smtClean="0"/>
              <a:t>Thank you!</a:t>
            </a:r>
            <a:endParaRPr lang="en-US" sz="2800" b="1" dirty="0"/>
          </a:p>
        </p:txBody>
      </p:sp>
    </p:spTree>
    <p:extLst>
      <p:ext uri="{BB962C8B-B14F-4D97-AF65-F5344CB8AC3E}">
        <p14:creationId xmlns:p14="http://schemas.microsoft.com/office/powerpoint/2010/main" val="256896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905000"/>
            <a:ext cx="6248400" cy="1600200"/>
          </a:xfrm>
        </p:spPr>
        <p:txBody>
          <a:bodyPr/>
          <a:lstStyle/>
          <a:p>
            <a:pPr algn="ctr"/>
            <a:r>
              <a:rPr lang="en-US" dirty="0" smtClean="0"/>
              <a:t>Questions?</a:t>
            </a:r>
            <a:endParaRPr lang="en-US" dirty="0"/>
          </a:p>
        </p:txBody>
      </p:sp>
      <p:sp>
        <p:nvSpPr>
          <p:cNvPr id="3" name="Subtitle 2"/>
          <p:cNvSpPr>
            <a:spLocks noGrp="1"/>
          </p:cNvSpPr>
          <p:nvPr>
            <p:ph type="subTitle" idx="1"/>
          </p:nvPr>
        </p:nvSpPr>
        <p:spPr>
          <a:xfrm>
            <a:off x="1676400" y="2514600"/>
            <a:ext cx="6248400" cy="1143000"/>
          </a:xfrm>
        </p:spPr>
        <p:txBody>
          <a:bodyPr/>
          <a:lstStyle/>
          <a:p>
            <a:r>
              <a:rPr lang="en-US" dirty="0"/>
              <a:t>*Please use your “chat feature” to send in any questions to presenters.  If you have trouble using the chat feature, please feel free to email your question in to </a:t>
            </a:r>
            <a:r>
              <a:rPr lang="en-US" dirty="0">
                <a:hlinkClick r:id="rId2"/>
              </a:rPr>
              <a:t>amelvin@nsgc.org</a:t>
            </a:r>
            <a:endParaRPr lang="en-US" dirty="0"/>
          </a:p>
          <a:p>
            <a:endParaRPr lang="en-US" dirty="0"/>
          </a:p>
        </p:txBody>
      </p:sp>
    </p:spTree>
    <p:extLst>
      <p:ext uri="{BB962C8B-B14F-4D97-AF65-F5344CB8AC3E}">
        <p14:creationId xmlns:p14="http://schemas.microsoft.com/office/powerpoint/2010/main" val="1649506953"/>
      </p:ext>
    </p:extLst>
  </p:cSld>
  <p:clrMapOvr>
    <a:masterClrMapping/>
  </p:clrMapOvr>
</p:sld>
</file>

<file path=ppt/theme/theme1.xml><?xml version="1.0" encoding="utf-8"?>
<a:theme xmlns:a="http://schemas.openxmlformats.org/drawingml/2006/main" name="NSGC">
  <a:themeElements>
    <a:clrScheme name="NSGC_Corp_PPT_Temp 1">
      <a:dk1>
        <a:srgbClr val="000000"/>
      </a:dk1>
      <a:lt1>
        <a:srgbClr val="FFFFFF"/>
      </a:lt1>
      <a:dk2>
        <a:srgbClr val="131313"/>
      </a:dk2>
      <a:lt2>
        <a:srgbClr val="808080"/>
      </a:lt2>
      <a:accent1>
        <a:srgbClr val="0081C6"/>
      </a:accent1>
      <a:accent2>
        <a:srgbClr val="D06F1A"/>
      </a:accent2>
      <a:accent3>
        <a:srgbClr val="FFFFFF"/>
      </a:accent3>
      <a:accent4>
        <a:srgbClr val="000000"/>
      </a:accent4>
      <a:accent5>
        <a:srgbClr val="AAC1DF"/>
      </a:accent5>
      <a:accent6>
        <a:srgbClr val="BC6416"/>
      </a:accent6>
      <a:hlink>
        <a:srgbClr val="00502F"/>
      </a:hlink>
      <a:folHlink>
        <a:srgbClr val="9C928C"/>
      </a:folHlink>
    </a:clrScheme>
    <a:fontScheme name="NSGC_Corp_PPT_Te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lnDef>
  </a:objectDefaults>
  <a:extraClrSchemeLst>
    <a:extraClrScheme>
      <a:clrScheme name="NSGC_Corp_PPT_Temp 1">
        <a:dk1>
          <a:srgbClr val="000000"/>
        </a:dk1>
        <a:lt1>
          <a:srgbClr val="FFFFFF"/>
        </a:lt1>
        <a:dk2>
          <a:srgbClr val="131313"/>
        </a:dk2>
        <a:lt2>
          <a:srgbClr val="808080"/>
        </a:lt2>
        <a:accent1>
          <a:srgbClr val="0081C6"/>
        </a:accent1>
        <a:accent2>
          <a:srgbClr val="D06F1A"/>
        </a:accent2>
        <a:accent3>
          <a:srgbClr val="FFFFFF"/>
        </a:accent3>
        <a:accent4>
          <a:srgbClr val="000000"/>
        </a:accent4>
        <a:accent5>
          <a:srgbClr val="AAC1DF"/>
        </a:accent5>
        <a:accent6>
          <a:srgbClr val="BC6416"/>
        </a:accent6>
        <a:hlink>
          <a:srgbClr val="00502F"/>
        </a:hlink>
        <a:folHlink>
          <a:srgbClr val="9C928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E7F887FEAA4934E820A8CDB9218D406" ma:contentTypeVersion="0" ma:contentTypeDescription="Create a new document." ma:contentTypeScope="" ma:versionID="db31db2f905a8d9829d7ecca81c62948">
  <xsd:schema xmlns:xsd="http://www.w3.org/2001/XMLSchema" xmlns:p="http://schemas.microsoft.com/office/2006/metadata/properties" targetNamespace="http://schemas.microsoft.com/office/2006/metadata/properties" ma:root="true" ma:fieldsID="448b25e755ec33607255cf936e76ddf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21F02B-D907-49D7-988B-4CA2FA55C393}"/>
</file>

<file path=customXml/itemProps2.xml><?xml version="1.0" encoding="utf-8"?>
<ds:datastoreItem xmlns:ds="http://schemas.openxmlformats.org/officeDocument/2006/customXml" ds:itemID="{D767701B-82FE-4307-9711-5D95EA60C231}"/>
</file>

<file path=customXml/itemProps3.xml><?xml version="1.0" encoding="utf-8"?>
<ds:datastoreItem xmlns:ds="http://schemas.openxmlformats.org/officeDocument/2006/customXml" ds:itemID="{C69D19A4-43D6-4A05-8182-49EE5BD38556}"/>
</file>

<file path=docProps/app.xml><?xml version="1.0" encoding="utf-8"?>
<Properties xmlns="http://schemas.openxmlformats.org/officeDocument/2006/extended-properties" xmlns:vt="http://schemas.openxmlformats.org/officeDocument/2006/docPropsVTypes">
  <Template/>
  <TotalTime>11023</TotalTime>
  <Words>1774</Words>
  <Application>Microsoft Office PowerPoint</Application>
  <PresentationFormat>On-screen Show (4:3)</PresentationFormat>
  <Paragraphs>293</Paragraphs>
  <Slides>66</Slides>
  <Notes>17</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NSGC</vt:lpstr>
      <vt:lpstr>Navigating the New  NIH Genetic Testing Registry</vt:lpstr>
      <vt:lpstr>We encourage questions to be asked throughout the presentation.</vt:lpstr>
      <vt:lpstr>Wendy Rubinstein, MD, PhD, FACP, FACMG</vt:lpstr>
      <vt:lpstr>Adriana Malheiro, MS</vt:lpstr>
      <vt:lpstr>Brandi Kattman, MS, CGC</vt:lpstr>
      <vt:lpstr> Navigating the New  NIH Genetic Testing Registry  Gain familiarity with the transition from  the GeneTests Laboratory Directory to the NIH Genetic Testing Registry (GTR)</vt:lpstr>
      <vt:lpstr>Outline</vt:lpstr>
      <vt:lpstr>PowerPoint Presentation</vt:lpstr>
      <vt:lpstr>PowerPoint Presentation</vt:lpstr>
      <vt:lpstr>PowerPoint Presentation</vt:lpstr>
      <vt:lpstr>PowerPoint Presentation</vt:lpstr>
      <vt:lpstr>GTR Team</vt:lpstr>
      <vt:lpstr>GTR Advisory Groups</vt:lpstr>
      <vt:lpstr>Stakeholder Input: 2010 - 2011</vt:lpstr>
      <vt:lpstr>How did stakeholder input help NIH shape the GTR?</vt:lpstr>
      <vt:lpstr>NIH Will Use a Phased Approach</vt:lpstr>
      <vt:lpstr>Data Elements</vt:lpstr>
      <vt:lpstr>Intended Audience</vt:lpstr>
      <vt:lpstr>Transition Plan</vt:lpstr>
      <vt:lpstr>Transition Plan</vt:lpstr>
      <vt:lpstr>PowerPoint Presentation</vt:lpstr>
      <vt:lpstr>PowerPoint Presentation</vt:lpstr>
      <vt:lpstr>Quality of Information</vt:lpstr>
      <vt:lpstr>Transition Plan</vt:lpstr>
      <vt:lpstr>Key features of GTR navigation</vt:lpstr>
      <vt:lpstr>Key features of GTR navigation</vt:lpstr>
      <vt:lpstr>Navigating the New  NIH Genetic Testing Registry:   Learn basics about how to navigate GTR from the home page including how to locate GeneReviews</vt:lpstr>
      <vt:lpstr>PowerPoint Presentation</vt:lpstr>
      <vt:lpstr>Searching GTR</vt:lpstr>
      <vt:lpstr>PowerPoint Presentation</vt:lpstr>
      <vt:lpstr>Autocomplete dictionary</vt:lpstr>
      <vt:lpstr>PowerPoint Presentation</vt:lpstr>
      <vt:lpstr>PowerPoint Presentation</vt:lpstr>
      <vt:lpstr>List of tests</vt:lpstr>
      <vt:lpstr>List of laboratories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Navigating the New NIH Genetic Testing Registry:   Learn how to find a genetic test in 3 minutes or less </vt:lpstr>
      <vt:lpstr>Find a Test by Test Name</vt:lpstr>
      <vt:lpstr>PowerPoint Presentation</vt:lpstr>
      <vt:lpstr>PowerPoint Presentation</vt:lpstr>
      <vt:lpstr>PowerPoint Presentation</vt:lpstr>
      <vt:lpstr>Find a Test by Condition/Phenotype</vt:lpstr>
      <vt:lpstr>PowerPoint Presentation</vt:lpstr>
      <vt:lpstr>PowerPoint Presentation</vt:lpstr>
      <vt:lpstr>PowerPoint Presentation</vt:lpstr>
      <vt:lpstr>PowerPoint Presentation</vt:lpstr>
      <vt:lpstr>Find a Test by Gene Symbol</vt:lpstr>
      <vt:lpstr>PowerPoint Presentation</vt:lpstr>
      <vt:lpstr>PowerPoint Presentation</vt:lpstr>
      <vt:lpstr>PowerPoint Presentation</vt:lpstr>
      <vt:lpstr>Find a Test by Lab Name</vt:lpstr>
      <vt:lpstr>PowerPoint Presentation</vt:lpstr>
      <vt:lpstr>PowerPoint Presentation</vt:lpstr>
      <vt:lpstr>PowerPoint Presentation</vt:lpstr>
      <vt:lpstr>Find a Test Using All GTR</vt:lpstr>
      <vt:lpstr>PowerPoint Presentation</vt:lpstr>
      <vt:lpstr>PowerPoint Presentation</vt:lpstr>
      <vt:lpstr>Locate a Test in 3 Minutes - Recap</vt:lpstr>
      <vt:lpstr>Learn more about the GTR</vt:lpstr>
      <vt:lpstr>Questions?</vt:lpstr>
    </vt:vector>
  </TitlesOfParts>
  <Company>NCBI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rubinstw@ncbi.nlm.nih.gov</dc:creator>
  <cp:lastModifiedBy>Wendy Rubinstein</cp:lastModifiedBy>
  <cp:revision>386</cp:revision>
  <dcterms:created xsi:type="dcterms:W3CDTF">2011-03-08T17:11:33Z</dcterms:created>
  <dcterms:modified xsi:type="dcterms:W3CDTF">2012-01-25T15:49:47Z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0x0101004E7F887FEAA4934E820A8CDB9218D406</vt:lpwstr>
  </property>
</Properties>
</file>